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4" r:id="rId6"/>
  </p:sldMasterIdLst>
  <p:notesMasterIdLst>
    <p:notesMasterId r:id="rId40"/>
  </p:notesMasterIdLst>
  <p:sldIdLst>
    <p:sldId id="294" r:id="rId7"/>
    <p:sldId id="295" r:id="rId8"/>
    <p:sldId id="316" r:id="rId9"/>
    <p:sldId id="299" r:id="rId10"/>
    <p:sldId id="321" r:id="rId11"/>
    <p:sldId id="322" r:id="rId12"/>
    <p:sldId id="300" r:id="rId13"/>
    <p:sldId id="318" r:id="rId14"/>
    <p:sldId id="308" r:id="rId15"/>
    <p:sldId id="297" r:id="rId16"/>
    <p:sldId id="313" r:id="rId17"/>
    <p:sldId id="349" r:id="rId18"/>
    <p:sldId id="305" r:id="rId19"/>
    <p:sldId id="326" r:id="rId20"/>
    <p:sldId id="327" r:id="rId21"/>
    <p:sldId id="329" r:id="rId22"/>
    <p:sldId id="306" r:id="rId23"/>
    <p:sldId id="320" r:id="rId24"/>
    <p:sldId id="307" r:id="rId25"/>
    <p:sldId id="346" r:id="rId26"/>
    <p:sldId id="350" r:id="rId27"/>
    <p:sldId id="332" r:id="rId28"/>
    <p:sldId id="334" r:id="rId29"/>
    <p:sldId id="317" r:id="rId30"/>
    <p:sldId id="337" r:id="rId31"/>
    <p:sldId id="344" r:id="rId32"/>
    <p:sldId id="345" r:id="rId33"/>
    <p:sldId id="340" r:id="rId34"/>
    <p:sldId id="341" r:id="rId35"/>
    <p:sldId id="351" r:id="rId36"/>
    <p:sldId id="353" r:id="rId37"/>
    <p:sldId id="354" r:id="rId38"/>
    <p:sldId id="352" r:id="rId39"/>
  </p:sldIdLst>
  <p:sldSz cx="9144000" cy="6858000" type="screen4x3"/>
  <p:notesSz cx="7026275" cy="9312275"/>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1">
          <p15:clr>
            <a:srgbClr val="A4A3A4"/>
          </p15:clr>
        </p15:guide>
        <p15:guide id="22" orient="horz" pos="3814">
          <p15:clr>
            <a:srgbClr val="A4A3A4"/>
          </p15:clr>
        </p15:guide>
        <p15:guide id="23" orient="horz" pos="1635">
          <p15:clr>
            <a:srgbClr val="A4A3A4"/>
          </p15:clr>
        </p15:guide>
        <p15:guide id="25" pos="654">
          <p15:clr>
            <a:srgbClr val="A4A3A4"/>
          </p15:clr>
        </p15:guide>
        <p15:guide id="26" orient="horz" pos="2606">
          <p15:clr>
            <a:srgbClr val="A4A3A4"/>
          </p15:clr>
        </p15:guide>
        <p15:guide id="27" orient="horz" pos="1201">
          <p15:clr>
            <a:srgbClr val="A4A3A4"/>
          </p15:clr>
        </p15:guide>
        <p15:guide id="28" pos="588">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guide id="3" orient="horz" pos="3024">
          <p15:clr>
            <a:srgbClr val="A4A3A4"/>
          </p15:clr>
        </p15:guide>
        <p15:guide id="4" pos="2304">
          <p15:clr>
            <a:srgbClr val="A4A3A4"/>
          </p15:clr>
        </p15:guide>
        <p15:guide id="5" orient="horz" pos="2812">
          <p15:clr>
            <a:srgbClr val="A4A3A4"/>
          </p15:clr>
        </p15:guide>
        <p15:guide id="6" orient="horz" pos="2924">
          <p15:clr>
            <a:srgbClr val="A4A3A4"/>
          </p15:clr>
        </p15:guide>
        <p15:guide id="7" pos="2085">
          <p15:clr>
            <a:srgbClr val="A4A3A4"/>
          </p15:clr>
        </p15:guide>
        <p15:guide id="8" pos="2200">
          <p15:clr>
            <a:srgbClr val="A4A3A4"/>
          </p15:clr>
        </p15:guide>
        <p15:guide id="9" orient="horz" pos="2917">
          <p15:clr>
            <a:srgbClr val="A4A3A4"/>
          </p15:clr>
        </p15:guide>
        <p15:guide id="10" orient="horz" pos="3033">
          <p15:clr>
            <a:srgbClr val="A4A3A4"/>
          </p15:clr>
        </p15:guide>
        <p15:guide id="11" orient="horz" pos="2821">
          <p15:clr>
            <a:srgbClr val="A4A3A4"/>
          </p15:clr>
        </p15:guide>
        <p15:guide id="12" orient="horz" pos="2933">
          <p15:clr>
            <a:srgbClr val="A4A3A4"/>
          </p15:clr>
        </p15:guide>
        <p15:guide id="13" pos="2197">
          <p15:clr>
            <a:srgbClr val="A4A3A4"/>
          </p15:clr>
        </p15:guide>
        <p15:guide id="14" pos="2318">
          <p15:clr>
            <a:srgbClr val="A4A3A4"/>
          </p15:clr>
        </p15:guide>
        <p15:guide id="15" pos="2097">
          <p15:clr>
            <a:srgbClr val="A4A3A4"/>
          </p15:clr>
        </p15:guide>
        <p15:guide id="16"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54C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5" autoAdjust="0"/>
    <p:restoredTop sz="91989" autoAdjust="0"/>
  </p:normalViewPr>
  <p:slideViewPr>
    <p:cSldViewPr snapToGrid="0">
      <p:cViewPr varScale="1">
        <p:scale>
          <a:sx n="62" d="100"/>
          <a:sy n="62" d="100"/>
        </p:scale>
        <p:origin x="1336" y="52"/>
      </p:cViewPr>
      <p:guideLst>
        <p:guide/>
        <p:guide orient="horz" pos="3814"/>
        <p:guide orient="horz" pos="1635"/>
        <p:guide pos="654"/>
        <p:guide orient="horz" pos="2606"/>
        <p:guide orient="horz" pos="1201"/>
        <p:guide pos="588"/>
      </p:guideLst>
    </p:cSldViewPr>
  </p:slideViewPr>
  <p:notesTextViewPr>
    <p:cViewPr>
      <p:scale>
        <a:sx n="1" d="1"/>
        <a:sy n="1" d="1"/>
      </p:scale>
      <p:origin x="0" y="0"/>
    </p:cViewPr>
  </p:notesTextViewPr>
  <p:sorterViewPr>
    <p:cViewPr>
      <p:scale>
        <a:sx n="62" d="100"/>
        <a:sy n="62" d="100"/>
      </p:scale>
      <p:origin x="0" y="1464"/>
    </p:cViewPr>
  </p:sorterViewPr>
  <p:notesViewPr>
    <p:cSldViewPr snapToGrid="0">
      <p:cViewPr varScale="1">
        <p:scale>
          <a:sx n="66" d="100"/>
          <a:sy n="66" d="100"/>
        </p:scale>
        <p:origin x="0" y="0"/>
      </p:cViewPr>
      <p:guideLst>
        <p:guide orient="horz" pos="2908"/>
        <p:guide pos="2184"/>
        <p:guide orient="horz" pos="3024"/>
        <p:guide pos="2304"/>
        <p:guide orient="horz" pos="2812"/>
        <p:guide orient="horz" pos="2924"/>
        <p:guide pos="2085"/>
        <p:guide pos="2200"/>
        <p:guide orient="horz" pos="2917"/>
        <p:guide orient="horz" pos="3033"/>
        <p:guide orient="horz" pos="2821"/>
        <p:guide orient="horz" pos="2933"/>
        <p:guide pos="2197"/>
        <p:guide pos="2318"/>
        <p:guide pos="2097"/>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194783275059499E-2"/>
          <c:y val="2.5565133623429898E-2"/>
          <c:w val="0.70035548217669596"/>
          <c:h val="0.57650856215177604"/>
        </c:manualLayout>
      </c:layout>
      <c:pieChart>
        <c:varyColors val="1"/>
        <c:ser>
          <c:idx val="0"/>
          <c:order val="0"/>
          <c:tx>
            <c:strRef>
              <c:f>Sheet1!$B$1</c:f>
              <c:strCache>
                <c:ptCount val="1"/>
                <c:pt idx="0">
                  <c:v>Series 1</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5-C181-4C4C-9DF5-CDF4D5A25067}"/>
              </c:ext>
            </c:extLst>
          </c:dPt>
          <c:dPt>
            <c:idx val="1"/>
            <c:bubble3D val="0"/>
            <c:spPr>
              <a:solidFill>
                <a:schemeClr val="accent2"/>
              </a:solidFill>
              <a:ln>
                <a:solidFill>
                  <a:schemeClr val="bg1"/>
                </a:solidFill>
              </a:ln>
            </c:spPr>
            <c:extLst>
              <c:ext xmlns:c16="http://schemas.microsoft.com/office/drawing/2014/chart" uri="{C3380CC4-5D6E-409C-BE32-E72D297353CC}">
                <c16:uniqueId val="{00000007-C181-4C4C-9DF5-CDF4D5A25067}"/>
              </c:ext>
            </c:extLst>
          </c:dPt>
          <c:dPt>
            <c:idx val="2"/>
            <c:bubble3D val="0"/>
            <c:spPr>
              <a:solidFill>
                <a:srgbClr val="848484"/>
              </a:solidFill>
              <a:ln>
                <a:solidFill>
                  <a:schemeClr val="bg1"/>
                </a:solidFill>
              </a:ln>
            </c:spPr>
            <c:extLst>
              <c:ext xmlns:c16="http://schemas.microsoft.com/office/drawing/2014/chart" uri="{C3380CC4-5D6E-409C-BE32-E72D297353CC}">
                <c16:uniqueId val="{00000009-C181-4C4C-9DF5-CDF4D5A25067}"/>
              </c:ext>
            </c:extLst>
          </c:dPt>
          <c:dPt>
            <c:idx val="3"/>
            <c:bubble3D val="0"/>
            <c:spPr>
              <a:solidFill>
                <a:srgbClr val="E47F00"/>
              </a:solidFill>
              <a:ln>
                <a:solidFill>
                  <a:schemeClr val="bg1"/>
                </a:solidFill>
              </a:ln>
            </c:spPr>
            <c:extLst>
              <c:ext xmlns:c16="http://schemas.microsoft.com/office/drawing/2014/chart" uri="{C3380CC4-5D6E-409C-BE32-E72D297353CC}">
                <c16:uniqueId val="{0000000B-C181-4C4C-9DF5-CDF4D5A25067}"/>
              </c:ext>
            </c:extLst>
          </c:dPt>
          <c:dPt>
            <c:idx val="4"/>
            <c:bubble3D val="0"/>
            <c:spPr>
              <a:solidFill>
                <a:srgbClr val="7D9845"/>
              </a:solidFill>
              <a:ln>
                <a:solidFill>
                  <a:schemeClr val="bg1"/>
                </a:solidFill>
              </a:ln>
            </c:spPr>
            <c:extLst>
              <c:ext xmlns:c16="http://schemas.microsoft.com/office/drawing/2014/chart" uri="{C3380CC4-5D6E-409C-BE32-E72D297353CC}">
                <c16:uniqueId val="{0000000D-C181-4C4C-9DF5-CDF4D5A25067}"/>
              </c:ext>
            </c:extLst>
          </c:dPt>
          <c:dPt>
            <c:idx val="5"/>
            <c:bubble3D val="0"/>
            <c:spPr>
              <a:solidFill>
                <a:srgbClr val="614B79"/>
              </a:solidFill>
              <a:ln>
                <a:solidFill>
                  <a:schemeClr val="bg1"/>
                </a:solidFill>
              </a:ln>
            </c:spPr>
            <c:extLst>
              <c:ext xmlns:c16="http://schemas.microsoft.com/office/drawing/2014/chart" uri="{C3380CC4-5D6E-409C-BE32-E72D297353CC}">
                <c16:uniqueId val="{0000000F-C181-4C4C-9DF5-CDF4D5A25067}"/>
              </c:ext>
            </c:extLst>
          </c:dPt>
          <c:dPt>
            <c:idx val="6"/>
            <c:bubble3D val="0"/>
            <c:spPr>
              <a:solidFill>
                <a:srgbClr val="38939B"/>
              </a:solidFill>
              <a:ln>
                <a:solidFill>
                  <a:schemeClr val="bg1"/>
                </a:solidFill>
              </a:ln>
            </c:spPr>
            <c:extLst>
              <c:ext xmlns:c16="http://schemas.microsoft.com/office/drawing/2014/chart" uri="{C3380CC4-5D6E-409C-BE32-E72D297353CC}">
                <c16:uniqueId val="{00000011-C181-4C4C-9DF5-CDF4D5A25067}"/>
              </c:ext>
            </c:extLst>
          </c:dPt>
          <c:dPt>
            <c:idx val="7"/>
            <c:bubble3D val="0"/>
            <c:spPr>
              <a:solidFill>
                <a:srgbClr val="FFDD00"/>
              </a:solidFill>
              <a:ln>
                <a:solidFill>
                  <a:schemeClr val="bg1"/>
                </a:solidFill>
              </a:ln>
            </c:spPr>
            <c:extLst>
              <c:ext xmlns:c16="http://schemas.microsoft.com/office/drawing/2014/chart" uri="{C3380CC4-5D6E-409C-BE32-E72D297353CC}">
                <c16:uniqueId val="{00000013-C181-4C4C-9DF5-CDF4D5A25067}"/>
              </c:ext>
            </c:extLst>
          </c:dPt>
          <c:dPt>
            <c:idx val="8"/>
            <c:bubble3D val="0"/>
            <c:spPr>
              <a:solidFill>
                <a:schemeClr val="tx2"/>
              </a:solidFill>
              <a:ln>
                <a:solidFill>
                  <a:schemeClr val="bg1"/>
                </a:solidFill>
              </a:ln>
            </c:spPr>
            <c:extLst>
              <c:ext xmlns:c16="http://schemas.microsoft.com/office/drawing/2014/chart" uri="{C3380CC4-5D6E-409C-BE32-E72D297353CC}">
                <c16:uniqueId val="{00000015-C181-4C4C-9DF5-CDF4D5A25067}"/>
              </c:ext>
            </c:extLst>
          </c:dPt>
          <c:dPt>
            <c:idx val="9"/>
            <c:bubble3D val="0"/>
            <c:spPr>
              <a:solidFill>
                <a:schemeClr val="accent5"/>
              </a:solidFill>
              <a:ln>
                <a:solidFill>
                  <a:schemeClr val="bg1"/>
                </a:solidFill>
              </a:ln>
            </c:spPr>
            <c:extLst>
              <c:ext xmlns:c16="http://schemas.microsoft.com/office/drawing/2014/chart" uri="{C3380CC4-5D6E-409C-BE32-E72D297353CC}">
                <c16:uniqueId val="{00000017-C181-4C4C-9DF5-CDF4D5A25067}"/>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18-C181-4C4C-9DF5-CDF4D5A25067}"/>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9-C181-4C4C-9DF5-CDF4D5A25067}"/>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C181-4C4C-9DF5-CDF4D5A25067}"/>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txPr>
    <a:bodyPr/>
    <a:lstStyle/>
    <a:p>
      <a:pPr>
        <a:defRPr sz="1100">
          <a:solidFill>
            <a:schemeClr val="tx2"/>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261610155873394E-2"/>
          <c:y val="1.5678652255884499E-2"/>
          <c:w val="0.93573838984412605"/>
          <c:h val="0.774575096756973"/>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2"/>
              </a:solidFill>
            </a:ln>
          </c:spPr>
          <c:invertIfNegative val="0"/>
          <c:dPt>
            <c:idx val="0"/>
            <c:invertIfNegative val="0"/>
            <c:bubble3D val="0"/>
            <c:spPr>
              <a:solidFill>
                <a:srgbClr val="054C70"/>
              </a:solidFill>
              <a:ln>
                <a:solidFill>
                  <a:schemeClr val="bg2"/>
                </a:solidFill>
              </a:ln>
            </c:spPr>
            <c:extLst>
              <c:ext xmlns:c16="http://schemas.microsoft.com/office/drawing/2014/chart" uri="{C3380CC4-5D6E-409C-BE32-E72D297353CC}">
                <c16:uniqueId val="{00000001-1620-4F3C-B5E4-8751327E861A}"/>
              </c:ext>
            </c:extLst>
          </c:dPt>
          <c:dPt>
            <c:idx val="1"/>
            <c:invertIfNegative val="0"/>
            <c:bubble3D val="0"/>
            <c:spPr>
              <a:solidFill>
                <a:srgbClr val="05C3DE"/>
              </a:solidFill>
              <a:ln>
                <a:solidFill>
                  <a:schemeClr val="bg2"/>
                </a:solidFill>
              </a:ln>
            </c:spPr>
            <c:extLst>
              <c:ext xmlns:c16="http://schemas.microsoft.com/office/drawing/2014/chart" uri="{C3380CC4-5D6E-409C-BE32-E72D297353CC}">
                <c16:uniqueId val="{00000003-1620-4F3C-B5E4-8751327E861A}"/>
              </c:ext>
            </c:extLst>
          </c:dPt>
          <c:cat>
            <c:strRef>
              <c:f>Sheet1!$A$2:$A$3</c:f>
              <c:strCache>
                <c:ptCount val="2"/>
                <c:pt idx="0">
                  <c:v>Category 1</c:v>
                </c:pt>
                <c:pt idx="1">
                  <c:v>Category 2</c:v>
                </c:pt>
              </c:strCache>
            </c:strRef>
          </c:cat>
          <c:val>
            <c:numRef>
              <c:f>Sheet1!$B$2:$B$3</c:f>
              <c:numCache>
                <c:formatCode>General</c:formatCode>
                <c:ptCount val="2"/>
                <c:pt idx="0">
                  <c:v>14.79</c:v>
                </c:pt>
                <c:pt idx="1">
                  <c:v>10.8</c:v>
                </c:pt>
              </c:numCache>
            </c:numRef>
          </c:val>
          <c:extLst>
            <c:ext xmlns:c16="http://schemas.microsoft.com/office/drawing/2014/chart" uri="{C3380CC4-5D6E-409C-BE32-E72D297353CC}">
              <c16:uniqueId val="{00000004-1620-4F3C-B5E4-8751327E861A}"/>
            </c:ext>
          </c:extLst>
        </c:ser>
        <c:dLbls>
          <c:showLegendKey val="0"/>
          <c:showVal val="0"/>
          <c:showCatName val="0"/>
          <c:showSerName val="0"/>
          <c:showPercent val="0"/>
          <c:showBubbleSize val="0"/>
        </c:dLbls>
        <c:gapWidth val="71"/>
        <c:axId val="365859808"/>
        <c:axId val="446055440"/>
      </c:barChart>
      <c:catAx>
        <c:axId val="365859808"/>
        <c:scaling>
          <c:orientation val="minMax"/>
        </c:scaling>
        <c:delete val="0"/>
        <c:axPos val="b"/>
        <c:numFmt formatCode="General" sourceLinked="0"/>
        <c:majorTickMark val="none"/>
        <c:minorTickMark val="none"/>
        <c:tickLblPos val="none"/>
        <c:spPr>
          <a:ln w="6350">
            <a:noFill/>
          </a:ln>
        </c:spPr>
        <c:crossAx val="446055440"/>
        <c:crosses val="autoZero"/>
        <c:auto val="1"/>
        <c:lblAlgn val="ctr"/>
        <c:lblOffset val="100"/>
        <c:noMultiLvlLbl val="0"/>
      </c:catAx>
      <c:valAx>
        <c:axId val="446055440"/>
        <c:scaling>
          <c:orientation val="minMax"/>
          <c:max val="20"/>
        </c:scaling>
        <c:delete val="0"/>
        <c:axPos val="l"/>
        <c:numFmt formatCode="General" sourceLinked="1"/>
        <c:majorTickMark val="none"/>
        <c:minorTickMark val="none"/>
        <c:tickLblPos val="none"/>
        <c:spPr>
          <a:ln w="6350">
            <a:noFill/>
          </a:ln>
        </c:spPr>
        <c:crossAx val="365859808"/>
        <c:crosses val="autoZero"/>
        <c:crossBetween val="between"/>
      </c:valAx>
    </c:plotArea>
    <c:plotVisOnly val="1"/>
    <c:dispBlanksAs val="gap"/>
    <c:showDLblsOverMax val="0"/>
  </c:chart>
  <c:spPr>
    <a:ln>
      <a:noFill/>
    </a:ln>
  </c:spPr>
  <c:txPr>
    <a:bodyPr/>
    <a:lstStyle/>
    <a:p>
      <a:pPr>
        <a:defRPr sz="1000">
          <a:solidFill>
            <a:schemeClr val="tx2"/>
          </a:solidFil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982698591248"/>
          <c:y val="5.4072617655953503E-2"/>
          <c:w val="0.88301730140875201"/>
          <c:h val="0.802551459834006"/>
        </c:manualLayout>
      </c:layout>
      <c:barChart>
        <c:barDir val="col"/>
        <c:grouping val="clustered"/>
        <c:varyColors val="0"/>
        <c:ser>
          <c:idx val="0"/>
          <c:order val="0"/>
          <c:tx>
            <c:strRef>
              <c:f>Sheet1!$B$1</c:f>
              <c:strCache>
                <c:ptCount val="1"/>
                <c:pt idx="0">
                  <c:v>At start of program</c:v>
                </c:pt>
              </c:strCache>
            </c:strRef>
          </c:tx>
          <c:spPr>
            <a:solidFill>
              <a:schemeClr val="accent1"/>
            </a:solidFill>
            <a:ln>
              <a:solidFill>
                <a:schemeClr val="bg2"/>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Very Often Distracted</c:v>
                </c:pt>
                <c:pt idx="1">
                  <c:v>Often Distracted</c:v>
                </c:pt>
                <c:pt idx="2">
                  <c:v>Sometimes Distracted</c:v>
                </c:pt>
              </c:strCache>
            </c:strRef>
          </c:cat>
          <c:val>
            <c:numRef>
              <c:f>Sheet1!$B$2:$B$4</c:f>
              <c:numCache>
                <c:formatCode>0%</c:formatCode>
                <c:ptCount val="3"/>
                <c:pt idx="0">
                  <c:v>0.37</c:v>
                </c:pt>
                <c:pt idx="1">
                  <c:v>0.18</c:v>
                </c:pt>
                <c:pt idx="2">
                  <c:v>0.21</c:v>
                </c:pt>
              </c:numCache>
            </c:numRef>
          </c:val>
          <c:extLst>
            <c:ext xmlns:c16="http://schemas.microsoft.com/office/drawing/2014/chart" uri="{C3380CC4-5D6E-409C-BE32-E72D297353CC}">
              <c16:uniqueId val="{00000000-032F-4DF4-B0D0-6FE02B74E2C0}"/>
            </c:ext>
          </c:extLst>
        </c:ser>
        <c:ser>
          <c:idx val="1"/>
          <c:order val="1"/>
          <c:tx>
            <c:strRef>
              <c:f>Sheet1!$C$1</c:f>
              <c:strCache>
                <c:ptCount val="1"/>
                <c:pt idx="0">
                  <c:v>2-5 years later</c:v>
                </c:pt>
              </c:strCache>
            </c:strRef>
          </c:tx>
          <c:spPr>
            <a:solidFill>
              <a:schemeClr val="accent2"/>
            </a:solidFill>
            <a:ln>
              <a:solidFill>
                <a:schemeClr val="bg2"/>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Very Often Distracted</c:v>
                </c:pt>
                <c:pt idx="1">
                  <c:v>Often Distracted</c:v>
                </c:pt>
                <c:pt idx="2">
                  <c:v>Sometimes Distracted</c:v>
                </c:pt>
              </c:strCache>
            </c:strRef>
          </c:cat>
          <c:val>
            <c:numRef>
              <c:f>Sheet1!$C$2:$C$4</c:f>
              <c:numCache>
                <c:formatCode>0%</c:formatCode>
                <c:ptCount val="3"/>
                <c:pt idx="0">
                  <c:v>0.12</c:v>
                </c:pt>
                <c:pt idx="1">
                  <c:v>0.13</c:v>
                </c:pt>
                <c:pt idx="2">
                  <c:v>0.22</c:v>
                </c:pt>
              </c:numCache>
            </c:numRef>
          </c:val>
          <c:extLst>
            <c:ext xmlns:c16="http://schemas.microsoft.com/office/drawing/2014/chart" uri="{C3380CC4-5D6E-409C-BE32-E72D297353CC}">
              <c16:uniqueId val="{00000001-032F-4DF4-B0D0-6FE02B74E2C0}"/>
            </c:ext>
          </c:extLst>
        </c:ser>
        <c:dLbls>
          <c:showLegendKey val="0"/>
          <c:showVal val="0"/>
          <c:showCatName val="0"/>
          <c:showSerName val="0"/>
          <c:showPercent val="0"/>
          <c:showBubbleSize val="0"/>
        </c:dLbls>
        <c:gapWidth val="30"/>
        <c:axId val="446056616"/>
        <c:axId val="446057008"/>
      </c:barChart>
      <c:catAx>
        <c:axId val="446056616"/>
        <c:scaling>
          <c:orientation val="minMax"/>
        </c:scaling>
        <c:delete val="0"/>
        <c:axPos val="b"/>
        <c:numFmt formatCode="General" sourceLinked="0"/>
        <c:majorTickMark val="none"/>
        <c:minorTickMark val="none"/>
        <c:tickLblPos val="nextTo"/>
        <c:spPr>
          <a:ln w="6350">
            <a:solidFill>
              <a:schemeClr val="tx2"/>
            </a:solidFill>
          </a:ln>
        </c:spPr>
        <c:txPr>
          <a:bodyPr/>
          <a:lstStyle/>
          <a:p>
            <a:pPr>
              <a:defRPr sz="900"/>
            </a:pPr>
            <a:endParaRPr lang="en-US"/>
          </a:p>
        </c:txPr>
        <c:crossAx val="446057008"/>
        <c:crosses val="autoZero"/>
        <c:auto val="1"/>
        <c:lblAlgn val="ctr"/>
        <c:lblOffset val="100"/>
        <c:noMultiLvlLbl val="0"/>
      </c:catAx>
      <c:valAx>
        <c:axId val="446057008"/>
        <c:scaling>
          <c:orientation val="minMax"/>
          <c:max val="0.4"/>
        </c:scaling>
        <c:delete val="0"/>
        <c:axPos val="l"/>
        <c:numFmt formatCode="0%" sourceLinked="1"/>
        <c:majorTickMark val="none"/>
        <c:minorTickMark val="none"/>
        <c:tickLblPos val="none"/>
        <c:spPr>
          <a:ln w="6350">
            <a:solidFill>
              <a:schemeClr val="tx2"/>
            </a:solidFill>
          </a:ln>
        </c:spPr>
        <c:crossAx val="446056616"/>
        <c:crosses val="autoZero"/>
        <c:crossBetween val="between"/>
      </c:valAx>
    </c:plotArea>
    <c:plotVisOnly val="1"/>
    <c:dispBlanksAs val="gap"/>
    <c:showDLblsOverMax val="0"/>
  </c:chart>
  <c:spPr>
    <a:ln>
      <a:noFill/>
    </a:ln>
  </c:spPr>
  <c:txPr>
    <a:bodyPr/>
    <a:lstStyle/>
    <a:p>
      <a:pPr>
        <a:defRPr sz="1000">
          <a:solidFill>
            <a:schemeClr val="tx2"/>
          </a:solidFil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23614922239"/>
          <c:y val="5.6549149910692202E-2"/>
          <c:w val="0.89276385077761"/>
          <c:h val="0.84975668401961202"/>
        </c:manualLayout>
      </c:layout>
      <c:barChart>
        <c:barDir val="col"/>
        <c:grouping val="clustered"/>
        <c:varyColors val="0"/>
        <c:ser>
          <c:idx val="0"/>
          <c:order val="0"/>
          <c:tx>
            <c:strRef>
              <c:f>Sheet1!$B$1</c:f>
              <c:strCache>
                <c:ptCount val="1"/>
                <c:pt idx="0">
                  <c:v>At start of program</c:v>
                </c:pt>
              </c:strCache>
            </c:strRef>
          </c:tx>
          <c:spPr>
            <a:solidFill>
              <a:schemeClr val="accent1"/>
            </a:solidFill>
            <a:ln>
              <a:solidFill>
                <a:schemeClr val="bg2"/>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Overwhelming Stress</c:v>
                </c:pt>
                <c:pt idx="1">
                  <c:v>High Stress</c:v>
                </c:pt>
                <c:pt idx="2">
                  <c:v>Some Stress</c:v>
                </c:pt>
              </c:strCache>
            </c:strRef>
          </c:cat>
          <c:val>
            <c:numRef>
              <c:f>Sheet1!$B$2:$B$4</c:f>
              <c:numCache>
                <c:formatCode>0%</c:formatCode>
                <c:ptCount val="3"/>
                <c:pt idx="0">
                  <c:v>0.2</c:v>
                </c:pt>
                <c:pt idx="1">
                  <c:v>0.28999999999999998</c:v>
                </c:pt>
                <c:pt idx="2">
                  <c:v>0.34</c:v>
                </c:pt>
              </c:numCache>
            </c:numRef>
          </c:val>
          <c:extLst>
            <c:ext xmlns:c16="http://schemas.microsoft.com/office/drawing/2014/chart" uri="{C3380CC4-5D6E-409C-BE32-E72D297353CC}">
              <c16:uniqueId val="{00000000-3380-4309-AA1B-9389A53F601A}"/>
            </c:ext>
          </c:extLst>
        </c:ser>
        <c:ser>
          <c:idx val="1"/>
          <c:order val="1"/>
          <c:tx>
            <c:strRef>
              <c:f>Sheet1!$C$1</c:f>
              <c:strCache>
                <c:ptCount val="1"/>
                <c:pt idx="0">
                  <c:v>2-5 years later</c:v>
                </c:pt>
              </c:strCache>
            </c:strRef>
          </c:tx>
          <c:spPr>
            <a:solidFill>
              <a:schemeClr val="accent2"/>
            </a:solidFill>
            <a:ln>
              <a:solidFill>
                <a:schemeClr val="bg2"/>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Overwhelming Stress</c:v>
                </c:pt>
                <c:pt idx="1">
                  <c:v>High Stress</c:v>
                </c:pt>
                <c:pt idx="2">
                  <c:v>Some Stress</c:v>
                </c:pt>
              </c:strCache>
            </c:strRef>
          </c:cat>
          <c:val>
            <c:numRef>
              <c:f>Sheet1!$C$2:$C$4</c:f>
              <c:numCache>
                <c:formatCode>0%</c:formatCode>
                <c:ptCount val="3"/>
                <c:pt idx="0">
                  <c:v>0.05</c:v>
                </c:pt>
                <c:pt idx="1">
                  <c:v>0.12</c:v>
                </c:pt>
                <c:pt idx="2">
                  <c:v>0.33</c:v>
                </c:pt>
              </c:numCache>
            </c:numRef>
          </c:val>
          <c:extLst>
            <c:ext xmlns:c16="http://schemas.microsoft.com/office/drawing/2014/chart" uri="{C3380CC4-5D6E-409C-BE32-E72D297353CC}">
              <c16:uniqueId val="{00000001-3380-4309-AA1B-9389A53F601A}"/>
            </c:ext>
          </c:extLst>
        </c:ser>
        <c:dLbls>
          <c:showLegendKey val="0"/>
          <c:showVal val="0"/>
          <c:showCatName val="0"/>
          <c:showSerName val="0"/>
          <c:showPercent val="0"/>
          <c:showBubbleSize val="0"/>
        </c:dLbls>
        <c:gapWidth val="30"/>
        <c:axId val="446057792"/>
        <c:axId val="446058184"/>
      </c:barChart>
      <c:catAx>
        <c:axId val="446057792"/>
        <c:scaling>
          <c:orientation val="minMax"/>
        </c:scaling>
        <c:delete val="0"/>
        <c:axPos val="b"/>
        <c:numFmt formatCode="General" sourceLinked="0"/>
        <c:majorTickMark val="none"/>
        <c:minorTickMark val="none"/>
        <c:tickLblPos val="nextTo"/>
        <c:spPr>
          <a:ln w="6350">
            <a:solidFill>
              <a:schemeClr val="tx2"/>
            </a:solidFill>
          </a:ln>
        </c:spPr>
        <c:txPr>
          <a:bodyPr/>
          <a:lstStyle/>
          <a:p>
            <a:pPr>
              <a:defRPr sz="800"/>
            </a:pPr>
            <a:endParaRPr lang="en-US"/>
          </a:p>
        </c:txPr>
        <c:crossAx val="446058184"/>
        <c:crosses val="autoZero"/>
        <c:auto val="1"/>
        <c:lblAlgn val="ctr"/>
        <c:lblOffset val="100"/>
        <c:noMultiLvlLbl val="0"/>
      </c:catAx>
      <c:valAx>
        <c:axId val="446058184"/>
        <c:scaling>
          <c:orientation val="minMax"/>
          <c:max val="0.4"/>
        </c:scaling>
        <c:delete val="0"/>
        <c:axPos val="l"/>
        <c:numFmt formatCode="0%" sourceLinked="1"/>
        <c:majorTickMark val="none"/>
        <c:minorTickMark val="none"/>
        <c:tickLblPos val="none"/>
        <c:spPr>
          <a:ln w="6350">
            <a:solidFill>
              <a:schemeClr val="tx2"/>
            </a:solidFill>
          </a:ln>
        </c:spPr>
        <c:crossAx val="446057792"/>
        <c:crosses val="autoZero"/>
        <c:crossBetween val="between"/>
      </c:valAx>
    </c:plotArea>
    <c:plotVisOnly val="1"/>
    <c:dispBlanksAs val="gap"/>
    <c:showDLblsOverMax val="0"/>
  </c:chart>
  <c:spPr>
    <a:ln>
      <a:noFill/>
    </a:ln>
  </c:spPr>
  <c:txPr>
    <a:bodyPr/>
    <a:lstStyle/>
    <a:p>
      <a:pPr>
        <a:defRPr sz="1000">
          <a:solidFill>
            <a:schemeClr val="tx2"/>
          </a:solidFil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223511534742297E-2"/>
          <c:y val="0.203951954534317"/>
          <c:w val="0.87782041718469395"/>
          <c:h val="0.69344976969542205"/>
        </c:manualLayout>
      </c:layout>
      <c:barChart>
        <c:barDir val="bar"/>
        <c:grouping val="stacked"/>
        <c:varyColors val="0"/>
        <c:ser>
          <c:idx val="0"/>
          <c:order val="0"/>
          <c:tx>
            <c:strRef>
              <c:f>Sheet1!$B$1</c:f>
              <c:strCache>
                <c:ptCount val="1"/>
                <c:pt idx="0">
                  <c:v>Scared</c:v>
                </c:pt>
              </c:strCache>
            </c:strRef>
          </c:tx>
          <c:spPr>
            <a:solidFill>
              <a:schemeClr val="accent1"/>
            </a:solidFill>
            <a:ln>
              <a:solidFill>
                <a:schemeClr val="bg2"/>
              </a:solidFill>
            </a:ln>
          </c:spPr>
          <c:invertIfNegative val="0"/>
          <c:dLbls>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Current</c:v>
                </c:pt>
              </c:strCache>
            </c:strRef>
          </c:cat>
          <c:val>
            <c:numRef>
              <c:f>Sheet1!$B$2:$B$3</c:f>
              <c:numCache>
                <c:formatCode>0%</c:formatCode>
                <c:ptCount val="2"/>
                <c:pt idx="0">
                  <c:v>0.39</c:v>
                </c:pt>
                <c:pt idx="1">
                  <c:v>0.09</c:v>
                </c:pt>
              </c:numCache>
            </c:numRef>
          </c:val>
          <c:extLst>
            <c:ext xmlns:c16="http://schemas.microsoft.com/office/drawing/2014/chart" uri="{C3380CC4-5D6E-409C-BE32-E72D297353CC}">
              <c16:uniqueId val="{00000000-0C2E-40DD-BC1E-42020B5D4307}"/>
            </c:ext>
          </c:extLst>
        </c:ser>
        <c:ser>
          <c:idx val="1"/>
          <c:order val="1"/>
          <c:tx>
            <c:strRef>
              <c:f>Sheet1!$C$1</c:f>
              <c:strCache>
                <c:ptCount val="1"/>
                <c:pt idx="0">
                  <c:v>Confused</c:v>
                </c:pt>
              </c:strCache>
            </c:strRef>
          </c:tx>
          <c:spPr>
            <a:solidFill>
              <a:schemeClr val="accent2"/>
            </a:solidFill>
            <a:ln>
              <a:solidFill>
                <a:schemeClr val="bg2"/>
              </a:solidFill>
            </a:ln>
          </c:spPr>
          <c:invertIfNegative val="0"/>
          <c:dLbls>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Current</c:v>
                </c:pt>
              </c:strCache>
            </c:strRef>
          </c:cat>
          <c:val>
            <c:numRef>
              <c:f>Sheet1!$C$2:$C$3</c:f>
              <c:numCache>
                <c:formatCode>0%</c:formatCode>
                <c:ptCount val="2"/>
                <c:pt idx="0">
                  <c:v>0.22</c:v>
                </c:pt>
                <c:pt idx="1">
                  <c:v>0.06</c:v>
                </c:pt>
              </c:numCache>
            </c:numRef>
          </c:val>
          <c:extLst>
            <c:ext xmlns:c16="http://schemas.microsoft.com/office/drawing/2014/chart" uri="{C3380CC4-5D6E-409C-BE32-E72D297353CC}">
              <c16:uniqueId val="{00000001-0C2E-40DD-BC1E-42020B5D4307}"/>
            </c:ext>
          </c:extLst>
        </c:ser>
        <c:ser>
          <c:idx val="2"/>
          <c:order val="2"/>
          <c:tx>
            <c:strRef>
              <c:f>Sheet1!$D$1</c:f>
              <c:strCache>
                <c:ptCount val="1"/>
                <c:pt idx="0">
                  <c:v>Indifferent</c:v>
                </c:pt>
              </c:strCache>
            </c:strRef>
          </c:tx>
          <c:spPr>
            <a:solidFill>
              <a:srgbClr val="848484"/>
            </a:solidFill>
            <a:ln>
              <a:solidFill>
                <a:srgbClr val="FFFFFF"/>
              </a:solidFill>
            </a:ln>
          </c:spPr>
          <c:invertIfNegative val="0"/>
          <c:dLbls>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Current</c:v>
                </c:pt>
              </c:strCache>
            </c:strRef>
          </c:cat>
          <c:val>
            <c:numRef>
              <c:f>Sheet1!$D$2:$D$3</c:f>
              <c:numCache>
                <c:formatCode>0%</c:formatCode>
                <c:ptCount val="2"/>
                <c:pt idx="0">
                  <c:v>0.22</c:v>
                </c:pt>
                <c:pt idx="1">
                  <c:v>0.1</c:v>
                </c:pt>
              </c:numCache>
            </c:numRef>
          </c:val>
          <c:extLst>
            <c:ext xmlns:c16="http://schemas.microsoft.com/office/drawing/2014/chart" uri="{C3380CC4-5D6E-409C-BE32-E72D297353CC}">
              <c16:uniqueId val="{00000002-0C2E-40DD-BC1E-42020B5D4307}"/>
            </c:ext>
          </c:extLst>
        </c:ser>
        <c:ser>
          <c:idx val="3"/>
          <c:order val="3"/>
          <c:tx>
            <c:strRef>
              <c:f>Sheet1!$E$1</c:f>
              <c:strCache>
                <c:ptCount val="1"/>
                <c:pt idx="0">
                  <c:v>Confident</c:v>
                </c:pt>
              </c:strCache>
            </c:strRef>
          </c:tx>
          <c:spPr>
            <a:solidFill>
              <a:srgbClr val="E47F00"/>
            </a:solidFill>
            <a:ln>
              <a:solidFill>
                <a:srgbClr val="FFFFFF"/>
              </a:solidFill>
            </a:ln>
          </c:spPr>
          <c:invertIfNegative val="0"/>
          <c:dLbls>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Current</c:v>
                </c:pt>
              </c:strCache>
            </c:strRef>
          </c:cat>
          <c:val>
            <c:numRef>
              <c:f>Sheet1!$E$2:$E$3</c:f>
              <c:numCache>
                <c:formatCode>0%</c:formatCode>
                <c:ptCount val="2"/>
                <c:pt idx="0">
                  <c:v>0.14000000000000001</c:v>
                </c:pt>
                <c:pt idx="1">
                  <c:v>0.63</c:v>
                </c:pt>
              </c:numCache>
            </c:numRef>
          </c:val>
          <c:extLst>
            <c:ext xmlns:c16="http://schemas.microsoft.com/office/drawing/2014/chart" uri="{C3380CC4-5D6E-409C-BE32-E72D297353CC}">
              <c16:uniqueId val="{00000003-0C2E-40DD-BC1E-42020B5D4307}"/>
            </c:ext>
          </c:extLst>
        </c:ser>
        <c:ser>
          <c:idx val="4"/>
          <c:order val="4"/>
          <c:tx>
            <c:strRef>
              <c:f>Sheet1!$F$1</c:f>
              <c:strCache>
                <c:ptCount val="1"/>
                <c:pt idx="0">
                  <c:v>Secure</c:v>
                </c:pt>
              </c:strCache>
            </c:strRef>
          </c:tx>
          <c:spPr>
            <a:solidFill>
              <a:srgbClr val="7D9845"/>
            </a:solidFill>
            <a:ln>
              <a:solidFill>
                <a:srgbClr val="FFFFFF"/>
              </a:solidFill>
            </a:ln>
          </c:spPr>
          <c:invertIfNegative val="0"/>
          <c:dLbls>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Current</c:v>
                </c:pt>
              </c:strCache>
            </c:strRef>
          </c:cat>
          <c:val>
            <c:numRef>
              <c:f>Sheet1!$F$2:$F$3</c:f>
              <c:numCache>
                <c:formatCode>0%</c:formatCode>
                <c:ptCount val="2"/>
                <c:pt idx="0">
                  <c:v>0.03</c:v>
                </c:pt>
                <c:pt idx="1">
                  <c:v>0.12</c:v>
                </c:pt>
              </c:numCache>
            </c:numRef>
          </c:val>
          <c:extLst>
            <c:ext xmlns:c16="http://schemas.microsoft.com/office/drawing/2014/chart" uri="{C3380CC4-5D6E-409C-BE32-E72D297353CC}">
              <c16:uniqueId val="{00000004-0C2E-40DD-BC1E-42020B5D4307}"/>
            </c:ext>
          </c:extLst>
        </c:ser>
        <c:dLbls>
          <c:showLegendKey val="0"/>
          <c:showVal val="0"/>
          <c:showCatName val="0"/>
          <c:showSerName val="0"/>
          <c:showPercent val="0"/>
          <c:showBubbleSize val="0"/>
        </c:dLbls>
        <c:gapWidth val="37"/>
        <c:overlap val="100"/>
        <c:axId val="446058968"/>
        <c:axId val="446637800"/>
      </c:barChart>
      <c:catAx>
        <c:axId val="446058968"/>
        <c:scaling>
          <c:orientation val="maxMin"/>
        </c:scaling>
        <c:delete val="0"/>
        <c:axPos val="l"/>
        <c:numFmt formatCode="General" sourceLinked="0"/>
        <c:majorTickMark val="none"/>
        <c:minorTickMark val="none"/>
        <c:tickLblPos val="nextTo"/>
        <c:spPr>
          <a:ln w="6350">
            <a:solidFill>
              <a:schemeClr val="tx2"/>
            </a:solidFill>
          </a:ln>
        </c:spPr>
        <c:txPr>
          <a:bodyPr rot="0" vert="horz"/>
          <a:lstStyle/>
          <a:p>
            <a:pPr>
              <a:defRPr/>
            </a:pPr>
            <a:endParaRPr lang="en-US"/>
          </a:p>
        </c:txPr>
        <c:crossAx val="446637800"/>
        <c:crosses val="autoZero"/>
        <c:auto val="1"/>
        <c:lblAlgn val="ctr"/>
        <c:lblOffset val="100"/>
        <c:noMultiLvlLbl val="0"/>
      </c:catAx>
      <c:valAx>
        <c:axId val="446637800"/>
        <c:scaling>
          <c:orientation val="minMax"/>
          <c:max val="1"/>
        </c:scaling>
        <c:delete val="0"/>
        <c:axPos val="b"/>
        <c:numFmt formatCode="0%" sourceLinked="1"/>
        <c:majorTickMark val="none"/>
        <c:minorTickMark val="none"/>
        <c:tickLblPos val="nextTo"/>
        <c:spPr>
          <a:ln w="6350">
            <a:solidFill>
              <a:schemeClr val="tx2"/>
            </a:solidFill>
          </a:ln>
        </c:spPr>
        <c:crossAx val="446058968"/>
        <c:crosses val="max"/>
        <c:crossBetween val="between"/>
      </c:valAx>
    </c:plotArea>
    <c:legend>
      <c:legendPos val="t"/>
      <c:layout>
        <c:manualLayout>
          <c:xMode val="edge"/>
          <c:yMode val="edge"/>
          <c:x val="7.8808988162194005E-2"/>
          <c:y val="0.107728675643173"/>
          <c:w val="0.51308923884514501"/>
          <c:h val="9.3241684953315196E-2"/>
        </c:manualLayout>
      </c:layout>
      <c:overlay val="1"/>
    </c:legend>
    <c:plotVisOnly val="1"/>
    <c:dispBlanksAs val="gap"/>
    <c:showDLblsOverMax val="0"/>
  </c:chart>
  <c:spPr>
    <a:ln>
      <a:noFill/>
    </a:ln>
  </c:spPr>
  <c:txPr>
    <a:bodyPr/>
    <a:lstStyle/>
    <a:p>
      <a:pPr>
        <a:defRPr sz="1000">
          <a:solidFill>
            <a:schemeClr val="tx2"/>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7831364829401"/>
          <c:y val="0.1244225636297"/>
          <c:w val="0.70839203764523595"/>
          <c:h val="0.77194258207140198"/>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5C3DE"/>
              </a:solidFill>
              <a:ln>
                <a:solidFill>
                  <a:schemeClr val="bg1"/>
                </a:solidFill>
              </a:ln>
            </c:spPr>
            <c:extLst>
              <c:ext xmlns:c16="http://schemas.microsoft.com/office/drawing/2014/chart" uri="{C3380CC4-5D6E-409C-BE32-E72D297353CC}">
                <c16:uniqueId val="{00000001-E2EE-4ABD-B94B-BB7019C919DF}"/>
              </c:ext>
            </c:extLst>
          </c:dPt>
          <c:dPt>
            <c:idx val="1"/>
            <c:bubble3D val="0"/>
            <c:spPr>
              <a:solidFill>
                <a:srgbClr val="D8D8D8"/>
              </a:solidFill>
              <a:ln>
                <a:solidFill>
                  <a:schemeClr val="bg1"/>
                </a:solidFill>
              </a:ln>
            </c:spPr>
            <c:extLst>
              <c:ext xmlns:c16="http://schemas.microsoft.com/office/drawing/2014/chart" uri="{C3380CC4-5D6E-409C-BE32-E72D297353CC}">
                <c16:uniqueId val="{00000003-E2EE-4ABD-B94B-BB7019C919DF}"/>
              </c:ext>
            </c:extLst>
          </c:dPt>
          <c:dPt>
            <c:idx val="2"/>
            <c:bubble3D val="0"/>
            <c:spPr>
              <a:solidFill>
                <a:srgbClr val="848484"/>
              </a:solidFill>
              <a:ln>
                <a:solidFill>
                  <a:schemeClr val="bg1"/>
                </a:solidFill>
              </a:ln>
            </c:spPr>
            <c:extLst>
              <c:ext xmlns:c16="http://schemas.microsoft.com/office/drawing/2014/chart" uri="{C3380CC4-5D6E-409C-BE32-E72D297353CC}">
                <c16:uniqueId val="{00000005-E2EE-4ABD-B94B-BB7019C919DF}"/>
              </c:ext>
            </c:extLst>
          </c:dPt>
          <c:dPt>
            <c:idx val="3"/>
            <c:bubble3D val="0"/>
            <c:spPr>
              <a:solidFill>
                <a:srgbClr val="E47F00"/>
              </a:solidFill>
              <a:ln>
                <a:solidFill>
                  <a:schemeClr val="bg1"/>
                </a:solidFill>
              </a:ln>
            </c:spPr>
            <c:extLst>
              <c:ext xmlns:c16="http://schemas.microsoft.com/office/drawing/2014/chart" uri="{C3380CC4-5D6E-409C-BE32-E72D297353CC}">
                <c16:uniqueId val="{00000007-E2EE-4ABD-B94B-BB7019C919DF}"/>
              </c:ext>
            </c:extLst>
          </c:dPt>
          <c:dPt>
            <c:idx val="4"/>
            <c:bubble3D val="0"/>
            <c:spPr>
              <a:solidFill>
                <a:srgbClr val="7D9845"/>
              </a:solidFill>
              <a:ln>
                <a:solidFill>
                  <a:schemeClr val="bg1"/>
                </a:solidFill>
              </a:ln>
            </c:spPr>
            <c:extLst>
              <c:ext xmlns:c16="http://schemas.microsoft.com/office/drawing/2014/chart" uri="{C3380CC4-5D6E-409C-BE32-E72D297353CC}">
                <c16:uniqueId val="{00000009-E2EE-4ABD-B94B-BB7019C919DF}"/>
              </c:ext>
            </c:extLst>
          </c:dPt>
          <c:dPt>
            <c:idx val="5"/>
            <c:bubble3D val="0"/>
            <c:spPr>
              <a:solidFill>
                <a:srgbClr val="614B79"/>
              </a:solidFill>
              <a:ln>
                <a:solidFill>
                  <a:schemeClr val="bg1"/>
                </a:solidFill>
              </a:ln>
            </c:spPr>
            <c:extLst>
              <c:ext xmlns:c16="http://schemas.microsoft.com/office/drawing/2014/chart" uri="{C3380CC4-5D6E-409C-BE32-E72D297353CC}">
                <c16:uniqueId val="{0000000B-E2EE-4ABD-B94B-BB7019C919DF}"/>
              </c:ext>
            </c:extLst>
          </c:dPt>
          <c:dPt>
            <c:idx val="6"/>
            <c:bubble3D val="0"/>
            <c:spPr>
              <a:solidFill>
                <a:srgbClr val="38939B"/>
              </a:solidFill>
              <a:ln>
                <a:solidFill>
                  <a:schemeClr val="bg1"/>
                </a:solidFill>
              </a:ln>
            </c:spPr>
            <c:extLst>
              <c:ext xmlns:c16="http://schemas.microsoft.com/office/drawing/2014/chart" uri="{C3380CC4-5D6E-409C-BE32-E72D297353CC}">
                <c16:uniqueId val="{0000000D-E2EE-4ABD-B94B-BB7019C919DF}"/>
              </c:ext>
            </c:extLst>
          </c:dPt>
          <c:dPt>
            <c:idx val="7"/>
            <c:bubble3D val="0"/>
            <c:spPr>
              <a:solidFill>
                <a:srgbClr val="FFDD00"/>
              </a:solidFill>
              <a:ln>
                <a:solidFill>
                  <a:schemeClr val="bg1"/>
                </a:solidFill>
              </a:ln>
            </c:spPr>
            <c:extLst>
              <c:ext xmlns:c16="http://schemas.microsoft.com/office/drawing/2014/chart" uri="{C3380CC4-5D6E-409C-BE32-E72D297353CC}">
                <c16:uniqueId val="{0000000F-E2EE-4ABD-B94B-BB7019C919DF}"/>
              </c:ext>
            </c:extLst>
          </c:dPt>
          <c:dPt>
            <c:idx val="8"/>
            <c:bubble3D val="0"/>
            <c:spPr>
              <a:solidFill>
                <a:schemeClr val="tx2"/>
              </a:solidFill>
              <a:ln>
                <a:solidFill>
                  <a:schemeClr val="bg1"/>
                </a:solidFill>
              </a:ln>
            </c:spPr>
            <c:extLst>
              <c:ext xmlns:c16="http://schemas.microsoft.com/office/drawing/2014/chart" uri="{C3380CC4-5D6E-409C-BE32-E72D297353CC}">
                <c16:uniqueId val="{00000011-E2EE-4ABD-B94B-BB7019C919DF}"/>
              </c:ext>
            </c:extLst>
          </c:dPt>
          <c:dPt>
            <c:idx val="9"/>
            <c:bubble3D val="0"/>
            <c:spPr>
              <a:solidFill>
                <a:schemeClr val="accent5"/>
              </a:solidFill>
              <a:ln>
                <a:solidFill>
                  <a:schemeClr val="bg1"/>
                </a:solidFill>
              </a:ln>
            </c:spPr>
            <c:extLst>
              <c:ext xmlns:c16="http://schemas.microsoft.com/office/drawing/2014/chart" uri="{C3380CC4-5D6E-409C-BE32-E72D297353CC}">
                <c16:uniqueId val="{00000013-E2EE-4ABD-B94B-BB7019C919DF}"/>
              </c:ext>
            </c:extLst>
          </c:dPt>
          <c:cat>
            <c:strRef>
              <c:f>Sheet1!$A$2:$A$3</c:f>
              <c:strCache>
                <c:ptCount val="2"/>
                <c:pt idx="0">
                  <c:v>Category 1</c:v>
                </c:pt>
                <c:pt idx="1">
                  <c:v>Category 2</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14-E2EE-4ABD-B94B-BB7019C919DF}"/>
            </c:ext>
          </c:extLst>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spPr>
    <a:ln>
      <a:noFill/>
    </a:ln>
  </c:spPr>
  <c:txPr>
    <a:bodyPr/>
    <a:lstStyle/>
    <a:p>
      <a:pPr>
        <a:defRPr sz="1100">
          <a:solidFill>
            <a:schemeClr val="tx2"/>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7831364829401"/>
          <c:y val="0.1244225636297"/>
          <c:w val="0.70839203764523595"/>
          <c:h val="0.77194258207140198"/>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5C3DE"/>
              </a:solidFill>
              <a:ln>
                <a:solidFill>
                  <a:schemeClr val="bg1"/>
                </a:solidFill>
              </a:ln>
            </c:spPr>
            <c:extLst>
              <c:ext xmlns:c16="http://schemas.microsoft.com/office/drawing/2014/chart" uri="{C3380CC4-5D6E-409C-BE32-E72D297353CC}">
                <c16:uniqueId val="{00000001-B37B-44C9-A963-3A257F227C3E}"/>
              </c:ext>
            </c:extLst>
          </c:dPt>
          <c:dPt>
            <c:idx val="1"/>
            <c:bubble3D val="0"/>
            <c:spPr>
              <a:solidFill>
                <a:srgbClr val="D8D8D8"/>
              </a:solidFill>
              <a:ln>
                <a:solidFill>
                  <a:schemeClr val="bg1"/>
                </a:solidFill>
              </a:ln>
            </c:spPr>
            <c:extLst>
              <c:ext xmlns:c16="http://schemas.microsoft.com/office/drawing/2014/chart" uri="{C3380CC4-5D6E-409C-BE32-E72D297353CC}">
                <c16:uniqueId val="{00000003-B37B-44C9-A963-3A257F227C3E}"/>
              </c:ext>
            </c:extLst>
          </c:dPt>
          <c:dPt>
            <c:idx val="2"/>
            <c:bubble3D val="0"/>
            <c:spPr>
              <a:solidFill>
                <a:srgbClr val="848484"/>
              </a:solidFill>
              <a:ln>
                <a:solidFill>
                  <a:schemeClr val="bg1"/>
                </a:solidFill>
              </a:ln>
            </c:spPr>
            <c:extLst>
              <c:ext xmlns:c16="http://schemas.microsoft.com/office/drawing/2014/chart" uri="{C3380CC4-5D6E-409C-BE32-E72D297353CC}">
                <c16:uniqueId val="{00000005-B37B-44C9-A963-3A257F227C3E}"/>
              </c:ext>
            </c:extLst>
          </c:dPt>
          <c:dPt>
            <c:idx val="3"/>
            <c:bubble3D val="0"/>
            <c:spPr>
              <a:solidFill>
                <a:srgbClr val="E47F00"/>
              </a:solidFill>
              <a:ln>
                <a:solidFill>
                  <a:schemeClr val="bg1"/>
                </a:solidFill>
              </a:ln>
            </c:spPr>
            <c:extLst>
              <c:ext xmlns:c16="http://schemas.microsoft.com/office/drawing/2014/chart" uri="{C3380CC4-5D6E-409C-BE32-E72D297353CC}">
                <c16:uniqueId val="{00000007-B37B-44C9-A963-3A257F227C3E}"/>
              </c:ext>
            </c:extLst>
          </c:dPt>
          <c:dPt>
            <c:idx val="4"/>
            <c:bubble3D val="0"/>
            <c:spPr>
              <a:solidFill>
                <a:srgbClr val="7D9845"/>
              </a:solidFill>
              <a:ln>
                <a:solidFill>
                  <a:schemeClr val="bg1"/>
                </a:solidFill>
              </a:ln>
            </c:spPr>
            <c:extLst>
              <c:ext xmlns:c16="http://schemas.microsoft.com/office/drawing/2014/chart" uri="{C3380CC4-5D6E-409C-BE32-E72D297353CC}">
                <c16:uniqueId val="{00000009-B37B-44C9-A963-3A257F227C3E}"/>
              </c:ext>
            </c:extLst>
          </c:dPt>
          <c:dPt>
            <c:idx val="5"/>
            <c:bubble3D val="0"/>
            <c:spPr>
              <a:solidFill>
                <a:srgbClr val="614B79"/>
              </a:solidFill>
              <a:ln>
                <a:solidFill>
                  <a:schemeClr val="bg1"/>
                </a:solidFill>
              </a:ln>
            </c:spPr>
            <c:extLst>
              <c:ext xmlns:c16="http://schemas.microsoft.com/office/drawing/2014/chart" uri="{C3380CC4-5D6E-409C-BE32-E72D297353CC}">
                <c16:uniqueId val="{0000000B-B37B-44C9-A963-3A257F227C3E}"/>
              </c:ext>
            </c:extLst>
          </c:dPt>
          <c:dPt>
            <c:idx val="6"/>
            <c:bubble3D val="0"/>
            <c:spPr>
              <a:solidFill>
                <a:srgbClr val="38939B"/>
              </a:solidFill>
              <a:ln>
                <a:solidFill>
                  <a:schemeClr val="bg1"/>
                </a:solidFill>
              </a:ln>
            </c:spPr>
            <c:extLst>
              <c:ext xmlns:c16="http://schemas.microsoft.com/office/drawing/2014/chart" uri="{C3380CC4-5D6E-409C-BE32-E72D297353CC}">
                <c16:uniqueId val="{0000000D-B37B-44C9-A963-3A257F227C3E}"/>
              </c:ext>
            </c:extLst>
          </c:dPt>
          <c:dPt>
            <c:idx val="7"/>
            <c:bubble3D val="0"/>
            <c:spPr>
              <a:solidFill>
                <a:srgbClr val="FFDD00"/>
              </a:solidFill>
              <a:ln>
                <a:solidFill>
                  <a:schemeClr val="bg1"/>
                </a:solidFill>
              </a:ln>
            </c:spPr>
            <c:extLst>
              <c:ext xmlns:c16="http://schemas.microsoft.com/office/drawing/2014/chart" uri="{C3380CC4-5D6E-409C-BE32-E72D297353CC}">
                <c16:uniqueId val="{0000000F-B37B-44C9-A963-3A257F227C3E}"/>
              </c:ext>
            </c:extLst>
          </c:dPt>
          <c:dPt>
            <c:idx val="8"/>
            <c:bubble3D val="0"/>
            <c:spPr>
              <a:solidFill>
                <a:schemeClr val="tx2"/>
              </a:solidFill>
              <a:ln>
                <a:solidFill>
                  <a:schemeClr val="bg1"/>
                </a:solidFill>
              </a:ln>
            </c:spPr>
            <c:extLst>
              <c:ext xmlns:c16="http://schemas.microsoft.com/office/drawing/2014/chart" uri="{C3380CC4-5D6E-409C-BE32-E72D297353CC}">
                <c16:uniqueId val="{00000011-B37B-44C9-A963-3A257F227C3E}"/>
              </c:ext>
            </c:extLst>
          </c:dPt>
          <c:dPt>
            <c:idx val="9"/>
            <c:bubble3D val="0"/>
            <c:spPr>
              <a:solidFill>
                <a:schemeClr val="accent5"/>
              </a:solidFill>
              <a:ln>
                <a:solidFill>
                  <a:schemeClr val="bg1"/>
                </a:solidFill>
              </a:ln>
            </c:spPr>
            <c:extLst>
              <c:ext xmlns:c16="http://schemas.microsoft.com/office/drawing/2014/chart" uri="{C3380CC4-5D6E-409C-BE32-E72D297353CC}">
                <c16:uniqueId val="{00000013-B37B-44C9-A963-3A257F227C3E}"/>
              </c:ext>
            </c:extLst>
          </c:dPt>
          <c:cat>
            <c:strRef>
              <c:f>Sheet1!$A$2:$A$3</c:f>
              <c:strCache>
                <c:ptCount val="2"/>
                <c:pt idx="0">
                  <c:v>Category 1</c:v>
                </c:pt>
                <c:pt idx="1">
                  <c:v>Category 2</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14-B37B-44C9-A963-3A257F227C3E}"/>
            </c:ext>
          </c:extLst>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spPr>
    <a:ln>
      <a:noFill/>
    </a:ln>
  </c:spPr>
  <c:txPr>
    <a:bodyPr/>
    <a:lstStyle/>
    <a:p>
      <a:pPr>
        <a:defRPr sz="1100">
          <a:solidFill>
            <a:schemeClr val="tx2"/>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7831364829401"/>
          <c:y val="0.1244225636297"/>
          <c:w val="0.70839203764523595"/>
          <c:h val="0.77194258207140198"/>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5C3DE"/>
              </a:solidFill>
              <a:ln>
                <a:solidFill>
                  <a:schemeClr val="bg1"/>
                </a:solidFill>
              </a:ln>
            </c:spPr>
            <c:extLst>
              <c:ext xmlns:c16="http://schemas.microsoft.com/office/drawing/2014/chart" uri="{C3380CC4-5D6E-409C-BE32-E72D297353CC}">
                <c16:uniqueId val="{00000001-004E-4C70-A867-E323A82DB497}"/>
              </c:ext>
            </c:extLst>
          </c:dPt>
          <c:dPt>
            <c:idx val="1"/>
            <c:bubble3D val="0"/>
            <c:spPr>
              <a:solidFill>
                <a:srgbClr val="D8D8D8"/>
              </a:solidFill>
              <a:ln>
                <a:solidFill>
                  <a:schemeClr val="bg1"/>
                </a:solidFill>
              </a:ln>
            </c:spPr>
            <c:extLst>
              <c:ext xmlns:c16="http://schemas.microsoft.com/office/drawing/2014/chart" uri="{C3380CC4-5D6E-409C-BE32-E72D297353CC}">
                <c16:uniqueId val="{00000003-004E-4C70-A867-E323A82DB497}"/>
              </c:ext>
            </c:extLst>
          </c:dPt>
          <c:dPt>
            <c:idx val="2"/>
            <c:bubble3D val="0"/>
            <c:spPr>
              <a:solidFill>
                <a:srgbClr val="848484"/>
              </a:solidFill>
              <a:ln>
                <a:solidFill>
                  <a:schemeClr val="bg1"/>
                </a:solidFill>
              </a:ln>
            </c:spPr>
            <c:extLst>
              <c:ext xmlns:c16="http://schemas.microsoft.com/office/drawing/2014/chart" uri="{C3380CC4-5D6E-409C-BE32-E72D297353CC}">
                <c16:uniqueId val="{00000005-004E-4C70-A867-E323A82DB497}"/>
              </c:ext>
            </c:extLst>
          </c:dPt>
          <c:dPt>
            <c:idx val="3"/>
            <c:bubble3D val="0"/>
            <c:spPr>
              <a:solidFill>
                <a:srgbClr val="E47F00"/>
              </a:solidFill>
              <a:ln>
                <a:solidFill>
                  <a:schemeClr val="bg1"/>
                </a:solidFill>
              </a:ln>
            </c:spPr>
            <c:extLst>
              <c:ext xmlns:c16="http://schemas.microsoft.com/office/drawing/2014/chart" uri="{C3380CC4-5D6E-409C-BE32-E72D297353CC}">
                <c16:uniqueId val="{00000007-004E-4C70-A867-E323A82DB497}"/>
              </c:ext>
            </c:extLst>
          </c:dPt>
          <c:dPt>
            <c:idx val="4"/>
            <c:bubble3D val="0"/>
            <c:spPr>
              <a:solidFill>
                <a:srgbClr val="7D9845"/>
              </a:solidFill>
              <a:ln>
                <a:solidFill>
                  <a:schemeClr val="bg1"/>
                </a:solidFill>
              </a:ln>
            </c:spPr>
            <c:extLst>
              <c:ext xmlns:c16="http://schemas.microsoft.com/office/drawing/2014/chart" uri="{C3380CC4-5D6E-409C-BE32-E72D297353CC}">
                <c16:uniqueId val="{00000009-004E-4C70-A867-E323A82DB497}"/>
              </c:ext>
            </c:extLst>
          </c:dPt>
          <c:dPt>
            <c:idx val="5"/>
            <c:bubble3D val="0"/>
            <c:spPr>
              <a:solidFill>
                <a:srgbClr val="614B79"/>
              </a:solidFill>
              <a:ln>
                <a:solidFill>
                  <a:schemeClr val="bg1"/>
                </a:solidFill>
              </a:ln>
            </c:spPr>
            <c:extLst>
              <c:ext xmlns:c16="http://schemas.microsoft.com/office/drawing/2014/chart" uri="{C3380CC4-5D6E-409C-BE32-E72D297353CC}">
                <c16:uniqueId val="{0000000B-004E-4C70-A867-E323A82DB497}"/>
              </c:ext>
            </c:extLst>
          </c:dPt>
          <c:dPt>
            <c:idx val="6"/>
            <c:bubble3D val="0"/>
            <c:spPr>
              <a:solidFill>
                <a:srgbClr val="38939B"/>
              </a:solidFill>
              <a:ln>
                <a:solidFill>
                  <a:schemeClr val="bg1"/>
                </a:solidFill>
              </a:ln>
            </c:spPr>
            <c:extLst>
              <c:ext xmlns:c16="http://schemas.microsoft.com/office/drawing/2014/chart" uri="{C3380CC4-5D6E-409C-BE32-E72D297353CC}">
                <c16:uniqueId val="{0000000D-004E-4C70-A867-E323A82DB497}"/>
              </c:ext>
            </c:extLst>
          </c:dPt>
          <c:dPt>
            <c:idx val="7"/>
            <c:bubble3D val="0"/>
            <c:spPr>
              <a:solidFill>
                <a:srgbClr val="FFDD00"/>
              </a:solidFill>
              <a:ln>
                <a:solidFill>
                  <a:schemeClr val="bg1"/>
                </a:solidFill>
              </a:ln>
            </c:spPr>
            <c:extLst>
              <c:ext xmlns:c16="http://schemas.microsoft.com/office/drawing/2014/chart" uri="{C3380CC4-5D6E-409C-BE32-E72D297353CC}">
                <c16:uniqueId val="{0000000F-004E-4C70-A867-E323A82DB497}"/>
              </c:ext>
            </c:extLst>
          </c:dPt>
          <c:dPt>
            <c:idx val="8"/>
            <c:bubble3D val="0"/>
            <c:spPr>
              <a:solidFill>
                <a:schemeClr val="tx2"/>
              </a:solidFill>
              <a:ln>
                <a:solidFill>
                  <a:schemeClr val="bg1"/>
                </a:solidFill>
              </a:ln>
            </c:spPr>
            <c:extLst>
              <c:ext xmlns:c16="http://schemas.microsoft.com/office/drawing/2014/chart" uri="{C3380CC4-5D6E-409C-BE32-E72D297353CC}">
                <c16:uniqueId val="{00000011-004E-4C70-A867-E323A82DB497}"/>
              </c:ext>
            </c:extLst>
          </c:dPt>
          <c:dPt>
            <c:idx val="9"/>
            <c:bubble3D val="0"/>
            <c:spPr>
              <a:solidFill>
                <a:schemeClr val="accent5"/>
              </a:solidFill>
              <a:ln>
                <a:solidFill>
                  <a:schemeClr val="bg1"/>
                </a:solidFill>
              </a:ln>
            </c:spPr>
            <c:extLst>
              <c:ext xmlns:c16="http://schemas.microsoft.com/office/drawing/2014/chart" uri="{C3380CC4-5D6E-409C-BE32-E72D297353CC}">
                <c16:uniqueId val="{00000013-004E-4C70-A867-E323A82DB497}"/>
              </c:ext>
            </c:extLst>
          </c:dPt>
          <c:cat>
            <c:strRef>
              <c:f>Sheet1!$A$2:$A$3</c:f>
              <c:strCache>
                <c:ptCount val="2"/>
                <c:pt idx="0">
                  <c:v>Category 1</c:v>
                </c:pt>
                <c:pt idx="1">
                  <c:v>Category 2</c:v>
                </c:pt>
              </c:strCache>
            </c:strRef>
          </c:cat>
          <c:val>
            <c:numRef>
              <c:f>Sheet1!$B$2:$B$3</c:f>
              <c:numCache>
                <c:formatCode>0%</c:formatCode>
                <c:ptCount val="2"/>
                <c:pt idx="0">
                  <c:v>0.48</c:v>
                </c:pt>
                <c:pt idx="1">
                  <c:v>0.52</c:v>
                </c:pt>
              </c:numCache>
            </c:numRef>
          </c:val>
          <c:extLst>
            <c:ext xmlns:c16="http://schemas.microsoft.com/office/drawing/2014/chart" uri="{C3380CC4-5D6E-409C-BE32-E72D297353CC}">
              <c16:uniqueId val="{00000014-004E-4C70-A867-E323A82DB497}"/>
            </c:ext>
          </c:extLst>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spPr>
    <a:ln>
      <a:noFill/>
    </a:ln>
  </c:spPr>
  <c:txPr>
    <a:bodyPr/>
    <a:lstStyle/>
    <a:p>
      <a:pPr>
        <a:defRPr sz="1100">
          <a:solidFill>
            <a:schemeClr val="tx2"/>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7831364829401"/>
          <c:y val="0.1244225636297"/>
          <c:w val="0.70839203764523595"/>
          <c:h val="0.77194258207140198"/>
        </c:manualLayout>
      </c:layout>
      <c:pieChart>
        <c:varyColors val="1"/>
        <c:ser>
          <c:idx val="0"/>
          <c:order val="0"/>
          <c:tx>
            <c:strRef>
              <c:f>Sheet1!$B$1</c:f>
              <c:strCache>
                <c:ptCount val="1"/>
                <c:pt idx="0">
                  <c:v>Series 1</c:v>
                </c:pt>
              </c:strCache>
            </c:strRef>
          </c:tx>
          <c:spPr>
            <a:ln>
              <a:solidFill>
                <a:schemeClr val="bg1"/>
              </a:solidFill>
            </a:ln>
          </c:spPr>
          <c:dPt>
            <c:idx val="0"/>
            <c:bubble3D val="0"/>
            <c:spPr>
              <a:solidFill>
                <a:srgbClr val="05C3DE"/>
              </a:solidFill>
              <a:ln>
                <a:solidFill>
                  <a:schemeClr val="bg1"/>
                </a:solidFill>
              </a:ln>
            </c:spPr>
            <c:extLst>
              <c:ext xmlns:c16="http://schemas.microsoft.com/office/drawing/2014/chart" uri="{C3380CC4-5D6E-409C-BE32-E72D297353CC}">
                <c16:uniqueId val="{00000001-5129-4590-B0B8-7B663D533D2F}"/>
              </c:ext>
            </c:extLst>
          </c:dPt>
          <c:dPt>
            <c:idx val="1"/>
            <c:bubble3D val="0"/>
            <c:spPr>
              <a:solidFill>
                <a:srgbClr val="D8D8D8"/>
              </a:solidFill>
              <a:ln>
                <a:solidFill>
                  <a:schemeClr val="bg1"/>
                </a:solidFill>
              </a:ln>
            </c:spPr>
            <c:extLst>
              <c:ext xmlns:c16="http://schemas.microsoft.com/office/drawing/2014/chart" uri="{C3380CC4-5D6E-409C-BE32-E72D297353CC}">
                <c16:uniqueId val="{00000003-5129-4590-B0B8-7B663D533D2F}"/>
              </c:ext>
            </c:extLst>
          </c:dPt>
          <c:dPt>
            <c:idx val="2"/>
            <c:bubble3D val="0"/>
            <c:spPr>
              <a:solidFill>
                <a:srgbClr val="848484"/>
              </a:solidFill>
              <a:ln>
                <a:solidFill>
                  <a:schemeClr val="bg1"/>
                </a:solidFill>
              </a:ln>
            </c:spPr>
            <c:extLst>
              <c:ext xmlns:c16="http://schemas.microsoft.com/office/drawing/2014/chart" uri="{C3380CC4-5D6E-409C-BE32-E72D297353CC}">
                <c16:uniqueId val="{00000005-5129-4590-B0B8-7B663D533D2F}"/>
              </c:ext>
            </c:extLst>
          </c:dPt>
          <c:dPt>
            <c:idx val="3"/>
            <c:bubble3D val="0"/>
            <c:spPr>
              <a:solidFill>
                <a:srgbClr val="E47F00"/>
              </a:solidFill>
              <a:ln>
                <a:solidFill>
                  <a:schemeClr val="bg1"/>
                </a:solidFill>
              </a:ln>
            </c:spPr>
            <c:extLst>
              <c:ext xmlns:c16="http://schemas.microsoft.com/office/drawing/2014/chart" uri="{C3380CC4-5D6E-409C-BE32-E72D297353CC}">
                <c16:uniqueId val="{00000007-5129-4590-B0B8-7B663D533D2F}"/>
              </c:ext>
            </c:extLst>
          </c:dPt>
          <c:dPt>
            <c:idx val="4"/>
            <c:bubble3D val="0"/>
            <c:spPr>
              <a:solidFill>
                <a:srgbClr val="7D9845"/>
              </a:solidFill>
              <a:ln>
                <a:solidFill>
                  <a:schemeClr val="bg1"/>
                </a:solidFill>
              </a:ln>
            </c:spPr>
            <c:extLst>
              <c:ext xmlns:c16="http://schemas.microsoft.com/office/drawing/2014/chart" uri="{C3380CC4-5D6E-409C-BE32-E72D297353CC}">
                <c16:uniqueId val="{00000009-5129-4590-B0B8-7B663D533D2F}"/>
              </c:ext>
            </c:extLst>
          </c:dPt>
          <c:dPt>
            <c:idx val="5"/>
            <c:bubble3D val="0"/>
            <c:spPr>
              <a:solidFill>
                <a:srgbClr val="614B79"/>
              </a:solidFill>
              <a:ln>
                <a:solidFill>
                  <a:schemeClr val="bg1"/>
                </a:solidFill>
              </a:ln>
            </c:spPr>
            <c:extLst>
              <c:ext xmlns:c16="http://schemas.microsoft.com/office/drawing/2014/chart" uri="{C3380CC4-5D6E-409C-BE32-E72D297353CC}">
                <c16:uniqueId val="{0000000B-5129-4590-B0B8-7B663D533D2F}"/>
              </c:ext>
            </c:extLst>
          </c:dPt>
          <c:dPt>
            <c:idx val="6"/>
            <c:bubble3D val="0"/>
            <c:spPr>
              <a:solidFill>
                <a:srgbClr val="38939B"/>
              </a:solidFill>
              <a:ln>
                <a:solidFill>
                  <a:schemeClr val="bg1"/>
                </a:solidFill>
              </a:ln>
            </c:spPr>
            <c:extLst>
              <c:ext xmlns:c16="http://schemas.microsoft.com/office/drawing/2014/chart" uri="{C3380CC4-5D6E-409C-BE32-E72D297353CC}">
                <c16:uniqueId val="{0000000D-5129-4590-B0B8-7B663D533D2F}"/>
              </c:ext>
            </c:extLst>
          </c:dPt>
          <c:dPt>
            <c:idx val="7"/>
            <c:bubble3D val="0"/>
            <c:spPr>
              <a:solidFill>
                <a:srgbClr val="FFDD00"/>
              </a:solidFill>
              <a:ln>
                <a:solidFill>
                  <a:schemeClr val="bg1"/>
                </a:solidFill>
              </a:ln>
            </c:spPr>
            <c:extLst>
              <c:ext xmlns:c16="http://schemas.microsoft.com/office/drawing/2014/chart" uri="{C3380CC4-5D6E-409C-BE32-E72D297353CC}">
                <c16:uniqueId val="{0000000F-5129-4590-B0B8-7B663D533D2F}"/>
              </c:ext>
            </c:extLst>
          </c:dPt>
          <c:dPt>
            <c:idx val="8"/>
            <c:bubble3D val="0"/>
            <c:spPr>
              <a:solidFill>
                <a:schemeClr val="tx2"/>
              </a:solidFill>
              <a:ln>
                <a:solidFill>
                  <a:schemeClr val="bg1"/>
                </a:solidFill>
              </a:ln>
            </c:spPr>
            <c:extLst>
              <c:ext xmlns:c16="http://schemas.microsoft.com/office/drawing/2014/chart" uri="{C3380CC4-5D6E-409C-BE32-E72D297353CC}">
                <c16:uniqueId val="{00000011-5129-4590-B0B8-7B663D533D2F}"/>
              </c:ext>
            </c:extLst>
          </c:dPt>
          <c:dPt>
            <c:idx val="9"/>
            <c:bubble3D val="0"/>
            <c:spPr>
              <a:solidFill>
                <a:schemeClr val="accent5"/>
              </a:solidFill>
              <a:ln>
                <a:solidFill>
                  <a:schemeClr val="bg1"/>
                </a:solidFill>
              </a:ln>
            </c:spPr>
            <c:extLst>
              <c:ext xmlns:c16="http://schemas.microsoft.com/office/drawing/2014/chart" uri="{C3380CC4-5D6E-409C-BE32-E72D297353CC}">
                <c16:uniqueId val="{00000013-5129-4590-B0B8-7B663D533D2F}"/>
              </c:ext>
            </c:extLst>
          </c:dPt>
          <c:cat>
            <c:strRef>
              <c:f>Sheet1!$A$2:$A$3</c:f>
              <c:strCache>
                <c:ptCount val="2"/>
                <c:pt idx="0">
                  <c:v>Category 1</c:v>
                </c:pt>
                <c:pt idx="1">
                  <c:v>Category 2</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14-5129-4590-B0B8-7B663D533D2F}"/>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txPr>
    <a:bodyPr/>
    <a:lstStyle/>
    <a:p>
      <a:pPr>
        <a:defRPr sz="1100">
          <a:solidFill>
            <a:schemeClr val="tx2"/>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7831364829401"/>
          <c:y val="0.1244225636297"/>
          <c:w val="0.70839203764523595"/>
          <c:h val="0.77194258207140198"/>
        </c:manualLayout>
      </c:layout>
      <c:pieChart>
        <c:varyColors val="1"/>
        <c:ser>
          <c:idx val="0"/>
          <c:order val="0"/>
          <c:tx>
            <c:strRef>
              <c:f>Sheet1!$B$1</c:f>
              <c:strCache>
                <c:ptCount val="1"/>
                <c:pt idx="0">
                  <c:v>Series 1</c:v>
                </c:pt>
              </c:strCache>
            </c:strRef>
          </c:tx>
          <c:spPr>
            <a:ln>
              <a:solidFill>
                <a:schemeClr val="bg1"/>
              </a:solidFill>
            </a:ln>
          </c:spPr>
          <c:dPt>
            <c:idx val="0"/>
            <c:bubble3D val="0"/>
            <c:spPr>
              <a:solidFill>
                <a:srgbClr val="05C3DE"/>
              </a:solidFill>
              <a:ln>
                <a:solidFill>
                  <a:schemeClr val="bg1"/>
                </a:solidFill>
              </a:ln>
            </c:spPr>
            <c:extLst>
              <c:ext xmlns:c16="http://schemas.microsoft.com/office/drawing/2014/chart" uri="{C3380CC4-5D6E-409C-BE32-E72D297353CC}">
                <c16:uniqueId val="{00000001-855F-4D2C-B3D4-8419765F2E38}"/>
              </c:ext>
            </c:extLst>
          </c:dPt>
          <c:dPt>
            <c:idx val="1"/>
            <c:bubble3D val="0"/>
            <c:spPr>
              <a:solidFill>
                <a:srgbClr val="D8D8D8"/>
              </a:solidFill>
              <a:ln>
                <a:solidFill>
                  <a:schemeClr val="bg1"/>
                </a:solidFill>
              </a:ln>
            </c:spPr>
            <c:extLst>
              <c:ext xmlns:c16="http://schemas.microsoft.com/office/drawing/2014/chart" uri="{C3380CC4-5D6E-409C-BE32-E72D297353CC}">
                <c16:uniqueId val="{00000003-855F-4D2C-B3D4-8419765F2E38}"/>
              </c:ext>
            </c:extLst>
          </c:dPt>
          <c:dPt>
            <c:idx val="2"/>
            <c:bubble3D val="0"/>
            <c:spPr>
              <a:solidFill>
                <a:srgbClr val="848484"/>
              </a:solidFill>
              <a:ln>
                <a:solidFill>
                  <a:schemeClr val="bg1"/>
                </a:solidFill>
              </a:ln>
            </c:spPr>
            <c:extLst>
              <c:ext xmlns:c16="http://schemas.microsoft.com/office/drawing/2014/chart" uri="{C3380CC4-5D6E-409C-BE32-E72D297353CC}">
                <c16:uniqueId val="{00000005-855F-4D2C-B3D4-8419765F2E38}"/>
              </c:ext>
            </c:extLst>
          </c:dPt>
          <c:dPt>
            <c:idx val="3"/>
            <c:bubble3D val="0"/>
            <c:spPr>
              <a:solidFill>
                <a:srgbClr val="E47F00"/>
              </a:solidFill>
              <a:ln>
                <a:solidFill>
                  <a:schemeClr val="bg1"/>
                </a:solidFill>
              </a:ln>
            </c:spPr>
            <c:extLst>
              <c:ext xmlns:c16="http://schemas.microsoft.com/office/drawing/2014/chart" uri="{C3380CC4-5D6E-409C-BE32-E72D297353CC}">
                <c16:uniqueId val="{00000007-855F-4D2C-B3D4-8419765F2E38}"/>
              </c:ext>
            </c:extLst>
          </c:dPt>
          <c:dPt>
            <c:idx val="4"/>
            <c:bubble3D val="0"/>
            <c:spPr>
              <a:solidFill>
                <a:srgbClr val="7D9845"/>
              </a:solidFill>
              <a:ln>
                <a:solidFill>
                  <a:schemeClr val="bg1"/>
                </a:solidFill>
              </a:ln>
            </c:spPr>
            <c:extLst>
              <c:ext xmlns:c16="http://schemas.microsoft.com/office/drawing/2014/chart" uri="{C3380CC4-5D6E-409C-BE32-E72D297353CC}">
                <c16:uniqueId val="{00000009-855F-4D2C-B3D4-8419765F2E38}"/>
              </c:ext>
            </c:extLst>
          </c:dPt>
          <c:dPt>
            <c:idx val="5"/>
            <c:bubble3D val="0"/>
            <c:spPr>
              <a:solidFill>
                <a:srgbClr val="614B79"/>
              </a:solidFill>
              <a:ln>
                <a:solidFill>
                  <a:schemeClr val="bg1"/>
                </a:solidFill>
              </a:ln>
            </c:spPr>
            <c:extLst>
              <c:ext xmlns:c16="http://schemas.microsoft.com/office/drawing/2014/chart" uri="{C3380CC4-5D6E-409C-BE32-E72D297353CC}">
                <c16:uniqueId val="{0000000B-855F-4D2C-B3D4-8419765F2E38}"/>
              </c:ext>
            </c:extLst>
          </c:dPt>
          <c:dPt>
            <c:idx val="6"/>
            <c:bubble3D val="0"/>
            <c:spPr>
              <a:solidFill>
                <a:srgbClr val="38939B"/>
              </a:solidFill>
              <a:ln>
                <a:solidFill>
                  <a:schemeClr val="bg1"/>
                </a:solidFill>
              </a:ln>
            </c:spPr>
            <c:extLst>
              <c:ext xmlns:c16="http://schemas.microsoft.com/office/drawing/2014/chart" uri="{C3380CC4-5D6E-409C-BE32-E72D297353CC}">
                <c16:uniqueId val="{0000000D-855F-4D2C-B3D4-8419765F2E38}"/>
              </c:ext>
            </c:extLst>
          </c:dPt>
          <c:dPt>
            <c:idx val="7"/>
            <c:bubble3D val="0"/>
            <c:spPr>
              <a:solidFill>
                <a:srgbClr val="FFDD00"/>
              </a:solidFill>
              <a:ln>
                <a:solidFill>
                  <a:schemeClr val="bg1"/>
                </a:solidFill>
              </a:ln>
            </c:spPr>
            <c:extLst>
              <c:ext xmlns:c16="http://schemas.microsoft.com/office/drawing/2014/chart" uri="{C3380CC4-5D6E-409C-BE32-E72D297353CC}">
                <c16:uniqueId val="{0000000F-855F-4D2C-B3D4-8419765F2E38}"/>
              </c:ext>
            </c:extLst>
          </c:dPt>
          <c:dPt>
            <c:idx val="8"/>
            <c:bubble3D val="0"/>
            <c:spPr>
              <a:solidFill>
                <a:schemeClr val="tx2"/>
              </a:solidFill>
              <a:ln>
                <a:solidFill>
                  <a:schemeClr val="bg1"/>
                </a:solidFill>
              </a:ln>
            </c:spPr>
            <c:extLst>
              <c:ext xmlns:c16="http://schemas.microsoft.com/office/drawing/2014/chart" uri="{C3380CC4-5D6E-409C-BE32-E72D297353CC}">
                <c16:uniqueId val="{00000011-855F-4D2C-B3D4-8419765F2E38}"/>
              </c:ext>
            </c:extLst>
          </c:dPt>
          <c:dPt>
            <c:idx val="9"/>
            <c:bubble3D val="0"/>
            <c:spPr>
              <a:solidFill>
                <a:schemeClr val="accent5"/>
              </a:solidFill>
              <a:ln>
                <a:solidFill>
                  <a:schemeClr val="bg1"/>
                </a:solidFill>
              </a:ln>
            </c:spPr>
            <c:extLst>
              <c:ext xmlns:c16="http://schemas.microsoft.com/office/drawing/2014/chart" uri="{C3380CC4-5D6E-409C-BE32-E72D297353CC}">
                <c16:uniqueId val="{00000013-855F-4D2C-B3D4-8419765F2E38}"/>
              </c:ext>
            </c:extLst>
          </c:dPt>
          <c:cat>
            <c:strRef>
              <c:f>Sheet1!$A$2:$A$3</c:f>
              <c:strCache>
                <c:ptCount val="2"/>
                <c:pt idx="0">
                  <c:v>Category 1</c:v>
                </c:pt>
                <c:pt idx="1">
                  <c:v>Category 2</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14-855F-4D2C-B3D4-8419765F2E38}"/>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txPr>
    <a:bodyPr/>
    <a:lstStyle/>
    <a:p>
      <a:pPr>
        <a:defRPr sz="1100">
          <a:solidFill>
            <a:schemeClr val="tx2"/>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7831364829401"/>
          <c:y val="0.1244225636297"/>
          <c:w val="0.70839203764523595"/>
          <c:h val="0.77194258207140198"/>
        </c:manualLayout>
      </c:layout>
      <c:pieChart>
        <c:varyColors val="1"/>
        <c:ser>
          <c:idx val="0"/>
          <c:order val="0"/>
          <c:tx>
            <c:strRef>
              <c:f>Sheet1!$B$1</c:f>
              <c:strCache>
                <c:ptCount val="1"/>
                <c:pt idx="0">
                  <c:v>Series 1</c:v>
                </c:pt>
              </c:strCache>
            </c:strRef>
          </c:tx>
          <c:spPr>
            <a:ln>
              <a:solidFill>
                <a:schemeClr val="bg1"/>
              </a:solidFill>
            </a:ln>
          </c:spPr>
          <c:dPt>
            <c:idx val="0"/>
            <c:bubble3D val="0"/>
            <c:spPr>
              <a:solidFill>
                <a:srgbClr val="05C3DE"/>
              </a:solidFill>
              <a:ln>
                <a:solidFill>
                  <a:schemeClr val="bg1"/>
                </a:solidFill>
              </a:ln>
            </c:spPr>
            <c:extLst>
              <c:ext xmlns:c16="http://schemas.microsoft.com/office/drawing/2014/chart" uri="{C3380CC4-5D6E-409C-BE32-E72D297353CC}">
                <c16:uniqueId val="{00000001-BEAE-4198-A8B9-CA4BED9A5B2B}"/>
              </c:ext>
            </c:extLst>
          </c:dPt>
          <c:dPt>
            <c:idx val="1"/>
            <c:bubble3D val="0"/>
            <c:spPr>
              <a:solidFill>
                <a:srgbClr val="D8D8D8"/>
              </a:solidFill>
              <a:ln>
                <a:solidFill>
                  <a:schemeClr val="bg1"/>
                </a:solidFill>
              </a:ln>
            </c:spPr>
            <c:extLst>
              <c:ext xmlns:c16="http://schemas.microsoft.com/office/drawing/2014/chart" uri="{C3380CC4-5D6E-409C-BE32-E72D297353CC}">
                <c16:uniqueId val="{00000003-BEAE-4198-A8B9-CA4BED9A5B2B}"/>
              </c:ext>
            </c:extLst>
          </c:dPt>
          <c:dPt>
            <c:idx val="2"/>
            <c:bubble3D val="0"/>
            <c:spPr>
              <a:solidFill>
                <a:srgbClr val="848484"/>
              </a:solidFill>
              <a:ln>
                <a:solidFill>
                  <a:schemeClr val="bg1"/>
                </a:solidFill>
              </a:ln>
            </c:spPr>
            <c:extLst>
              <c:ext xmlns:c16="http://schemas.microsoft.com/office/drawing/2014/chart" uri="{C3380CC4-5D6E-409C-BE32-E72D297353CC}">
                <c16:uniqueId val="{00000005-BEAE-4198-A8B9-CA4BED9A5B2B}"/>
              </c:ext>
            </c:extLst>
          </c:dPt>
          <c:dPt>
            <c:idx val="3"/>
            <c:bubble3D val="0"/>
            <c:spPr>
              <a:solidFill>
                <a:srgbClr val="E47F00"/>
              </a:solidFill>
              <a:ln>
                <a:solidFill>
                  <a:schemeClr val="bg1"/>
                </a:solidFill>
              </a:ln>
            </c:spPr>
            <c:extLst>
              <c:ext xmlns:c16="http://schemas.microsoft.com/office/drawing/2014/chart" uri="{C3380CC4-5D6E-409C-BE32-E72D297353CC}">
                <c16:uniqueId val="{00000007-BEAE-4198-A8B9-CA4BED9A5B2B}"/>
              </c:ext>
            </c:extLst>
          </c:dPt>
          <c:dPt>
            <c:idx val="4"/>
            <c:bubble3D val="0"/>
            <c:spPr>
              <a:solidFill>
                <a:srgbClr val="7D9845"/>
              </a:solidFill>
              <a:ln>
                <a:solidFill>
                  <a:schemeClr val="bg1"/>
                </a:solidFill>
              </a:ln>
            </c:spPr>
            <c:extLst>
              <c:ext xmlns:c16="http://schemas.microsoft.com/office/drawing/2014/chart" uri="{C3380CC4-5D6E-409C-BE32-E72D297353CC}">
                <c16:uniqueId val="{00000009-BEAE-4198-A8B9-CA4BED9A5B2B}"/>
              </c:ext>
            </c:extLst>
          </c:dPt>
          <c:dPt>
            <c:idx val="5"/>
            <c:bubble3D val="0"/>
            <c:spPr>
              <a:solidFill>
                <a:srgbClr val="614B79"/>
              </a:solidFill>
              <a:ln>
                <a:solidFill>
                  <a:schemeClr val="bg1"/>
                </a:solidFill>
              </a:ln>
            </c:spPr>
            <c:extLst>
              <c:ext xmlns:c16="http://schemas.microsoft.com/office/drawing/2014/chart" uri="{C3380CC4-5D6E-409C-BE32-E72D297353CC}">
                <c16:uniqueId val="{0000000B-BEAE-4198-A8B9-CA4BED9A5B2B}"/>
              </c:ext>
            </c:extLst>
          </c:dPt>
          <c:dPt>
            <c:idx val="6"/>
            <c:bubble3D val="0"/>
            <c:spPr>
              <a:solidFill>
                <a:srgbClr val="38939B"/>
              </a:solidFill>
              <a:ln>
                <a:solidFill>
                  <a:schemeClr val="bg1"/>
                </a:solidFill>
              </a:ln>
            </c:spPr>
            <c:extLst>
              <c:ext xmlns:c16="http://schemas.microsoft.com/office/drawing/2014/chart" uri="{C3380CC4-5D6E-409C-BE32-E72D297353CC}">
                <c16:uniqueId val="{0000000D-BEAE-4198-A8B9-CA4BED9A5B2B}"/>
              </c:ext>
            </c:extLst>
          </c:dPt>
          <c:dPt>
            <c:idx val="7"/>
            <c:bubble3D val="0"/>
            <c:spPr>
              <a:solidFill>
                <a:srgbClr val="FFDD00"/>
              </a:solidFill>
              <a:ln>
                <a:solidFill>
                  <a:schemeClr val="bg1"/>
                </a:solidFill>
              </a:ln>
            </c:spPr>
            <c:extLst>
              <c:ext xmlns:c16="http://schemas.microsoft.com/office/drawing/2014/chart" uri="{C3380CC4-5D6E-409C-BE32-E72D297353CC}">
                <c16:uniqueId val="{0000000F-BEAE-4198-A8B9-CA4BED9A5B2B}"/>
              </c:ext>
            </c:extLst>
          </c:dPt>
          <c:dPt>
            <c:idx val="8"/>
            <c:bubble3D val="0"/>
            <c:spPr>
              <a:solidFill>
                <a:schemeClr val="tx2"/>
              </a:solidFill>
              <a:ln>
                <a:solidFill>
                  <a:schemeClr val="bg1"/>
                </a:solidFill>
              </a:ln>
            </c:spPr>
            <c:extLst>
              <c:ext xmlns:c16="http://schemas.microsoft.com/office/drawing/2014/chart" uri="{C3380CC4-5D6E-409C-BE32-E72D297353CC}">
                <c16:uniqueId val="{00000011-BEAE-4198-A8B9-CA4BED9A5B2B}"/>
              </c:ext>
            </c:extLst>
          </c:dPt>
          <c:dPt>
            <c:idx val="9"/>
            <c:bubble3D val="0"/>
            <c:spPr>
              <a:solidFill>
                <a:schemeClr val="accent5"/>
              </a:solidFill>
              <a:ln>
                <a:solidFill>
                  <a:schemeClr val="bg1"/>
                </a:solidFill>
              </a:ln>
            </c:spPr>
            <c:extLst>
              <c:ext xmlns:c16="http://schemas.microsoft.com/office/drawing/2014/chart" uri="{C3380CC4-5D6E-409C-BE32-E72D297353CC}">
                <c16:uniqueId val="{00000013-BEAE-4198-A8B9-CA4BED9A5B2B}"/>
              </c:ext>
            </c:extLst>
          </c:dPt>
          <c:cat>
            <c:strRef>
              <c:f>Sheet1!$A$2:$A$3</c:f>
              <c:strCache>
                <c:ptCount val="2"/>
                <c:pt idx="0">
                  <c:v>Category 1</c:v>
                </c:pt>
                <c:pt idx="1">
                  <c:v>Category 2</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14-BEAE-4198-A8B9-CA4BED9A5B2B}"/>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txPr>
    <a:bodyPr/>
    <a:lstStyle/>
    <a:p>
      <a:pPr>
        <a:defRPr sz="1100">
          <a:solidFill>
            <a:schemeClr val="tx2"/>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7831364829401"/>
          <c:y val="0.1244225636297"/>
          <c:w val="0.70839203764523595"/>
          <c:h val="0.77194258207140198"/>
        </c:manualLayout>
      </c:layout>
      <c:pieChart>
        <c:varyColors val="1"/>
        <c:ser>
          <c:idx val="0"/>
          <c:order val="0"/>
          <c:tx>
            <c:strRef>
              <c:f>Sheet1!$B$1</c:f>
              <c:strCache>
                <c:ptCount val="1"/>
                <c:pt idx="0">
                  <c:v>Series 1</c:v>
                </c:pt>
              </c:strCache>
            </c:strRef>
          </c:tx>
          <c:spPr>
            <a:ln>
              <a:solidFill>
                <a:schemeClr val="bg1"/>
              </a:solidFill>
            </a:ln>
          </c:spPr>
          <c:dPt>
            <c:idx val="0"/>
            <c:bubble3D val="0"/>
            <c:spPr>
              <a:solidFill>
                <a:srgbClr val="05C3DE"/>
              </a:solidFill>
              <a:ln>
                <a:solidFill>
                  <a:schemeClr val="bg1"/>
                </a:solidFill>
              </a:ln>
            </c:spPr>
            <c:extLst>
              <c:ext xmlns:c16="http://schemas.microsoft.com/office/drawing/2014/chart" uri="{C3380CC4-5D6E-409C-BE32-E72D297353CC}">
                <c16:uniqueId val="{00000001-F7DE-43EE-A3F2-B40BCD259886}"/>
              </c:ext>
            </c:extLst>
          </c:dPt>
          <c:dPt>
            <c:idx val="1"/>
            <c:bubble3D val="0"/>
            <c:spPr>
              <a:solidFill>
                <a:srgbClr val="D8D8D8"/>
              </a:solidFill>
              <a:ln>
                <a:solidFill>
                  <a:schemeClr val="bg1"/>
                </a:solidFill>
              </a:ln>
            </c:spPr>
            <c:extLst>
              <c:ext xmlns:c16="http://schemas.microsoft.com/office/drawing/2014/chart" uri="{C3380CC4-5D6E-409C-BE32-E72D297353CC}">
                <c16:uniqueId val="{00000003-F7DE-43EE-A3F2-B40BCD259886}"/>
              </c:ext>
            </c:extLst>
          </c:dPt>
          <c:dPt>
            <c:idx val="2"/>
            <c:bubble3D val="0"/>
            <c:spPr>
              <a:solidFill>
                <a:srgbClr val="848484"/>
              </a:solidFill>
              <a:ln>
                <a:solidFill>
                  <a:schemeClr val="bg1"/>
                </a:solidFill>
              </a:ln>
            </c:spPr>
            <c:extLst>
              <c:ext xmlns:c16="http://schemas.microsoft.com/office/drawing/2014/chart" uri="{C3380CC4-5D6E-409C-BE32-E72D297353CC}">
                <c16:uniqueId val="{00000005-F7DE-43EE-A3F2-B40BCD259886}"/>
              </c:ext>
            </c:extLst>
          </c:dPt>
          <c:dPt>
            <c:idx val="3"/>
            <c:bubble3D val="0"/>
            <c:spPr>
              <a:solidFill>
                <a:srgbClr val="E47F00"/>
              </a:solidFill>
              <a:ln>
                <a:solidFill>
                  <a:schemeClr val="bg1"/>
                </a:solidFill>
              </a:ln>
            </c:spPr>
            <c:extLst>
              <c:ext xmlns:c16="http://schemas.microsoft.com/office/drawing/2014/chart" uri="{C3380CC4-5D6E-409C-BE32-E72D297353CC}">
                <c16:uniqueId val="{00000007-F7DE-43EE-A3F2-B40BCD259886}"/>
              </c:ext>
            </c:extLst>
          </c:dPt>
          <c:dPt>
            <c:idx val="4"/>
            <c:bubble3D val="0"/>
            <c:spPr>
              <a:solidFill>
                <a:srgbClr val="7D9845"/>
              </a:solidFill>
              <a:ln>
                <a:solidFill>
                  <a:schemeClr val="bg1"/>
                </a:solidFill>
              </a:ln>
            </c:spPr>
            <c:extLst>
              <c:ext xmlns:c16="http://schemas.microsoft.com/office/drawing/2014/chart" uri="{C3380CC4-5D6E-409C-BE32-E72D297353CC}">
                <c16:uniqueId val="{00000009-F7DE-43EE-A3F2-B40BCD259886}"/>
              </c:ext>
            </c:extLst>
          </c:dPt>
          <c:dPt>
            <c:idx val="5"/>
            <c:bubble3D val="0"/>
            <c:spPr>
              <a:solidFill>
                <a:srgbClr val="614B79"/>
              </a:solidFill>
              <a:ln>
                <a:solidFill>
                  <a:schemeClr val="bg1"/>
                </a:solidFill>
              </a:ln>
            </c:spPr>
            <c:extLst>
              <c:ext xmlns:c16="http://schemas.microsoft.com/office/drawing/2014/chart" uri="{C3380CC4-5D6E-409C-BE32-E72D297353CC}">
                <c16:uniqueId val="{0000000B-F7DE-43EE-A3F2-B40BCD259886}"/>
              </c:ext>
            </c:extLst>
          </c:dPt>
          <c:dPt>
            <c:idx val="6"/>
            <c:bubble3D val="0"/>
            <c:spPr>
              <a:solidFill>
                <a:srgbClr val="38939B"/>
              </a:solidFill>
              <a:ln>
                <a:solidFill>
                  <a:schemeClr val="bg1"/>
                </a:solidFill>
              </a:ln>
            </c:spPr>
            <c:extLst>
              <c:ext xmlns:c16="http://schemas.microsoft.com/office/drawing/2014/chart" uri="{C3380CC4-5D6E-409C-BE32-E72D297353CC}">
                <c16:uniqueId val="{0000000D-F7DE-43EE-A3F2-B40BCD259886}"/>
              </c:ext>
            </c:extLst>
          </c:dPt>
          <c:dPt>
            <c:idx val="7"/>
            <c:bubble3D val="0"/>
            <c:spPr>
              <a:solidFill>
                <a:srgbClr val="FFDD00"/>
              </a:solidFill>
              <a:ln>
                <a:solidFill>
                  <a:schemeClr val="bg1"/>
                </a:solidFill>
              </a:ln>
            </c:spPr>
            <c:extLst>
              <c:ext xmlns:c16="http://schemas.microsoft.com/office/drawing/2014/chart" uri="{C3380CC4-5D6E-409C-BE32-E72D297353CC}">
                <c16:uniqueId val="{0000000F-F7DE-43EE-A3F2-B40BCD259886}"/>
              </c:ext>
            </c:extLst>
          </c:dPt>
          <c:dPt>
            <c:idx val="8"/>
            <c:bubble3D val="0"/>
            <c:spPr>
              <a:solidFill>
                <a:schemeClr val="tx2"/>
              </a:solidFill>
              <a:ln>
                <a:solidFill>
                  <a:schemeClr val="bg1"/>
                </a:solidFill>
              </a:ln>
            </c:spPr>
            <c:extLst>
              <c:ext xmlns:c16="http://schemas.microsoft.com/office/drawing/2014/chart" uri="{C3380CC4-5D6E-409C-BE32-E72D297353CC}">
                <c16:uniqueId val="{00000011-F7DE-43EE-A3F2-B40BCD259886}"/>
              </c:ext>
            </c:extLst>
          </c:dPt>
          <c:dPt>
            <c:idx val="9"/>
            <c:bubble3D val="0"/>
            <c:spPr>
              <a:solidFill>
                <a:schemeClr val="accent5"/>
              </a:solidFill>
              <a:ln>
                <a:solidFill>
                  <a:schemeClr val="bg1"/>
                </a:solidFill>
              </a:ln>
            </c:spPr>
            <c:extLst>
              <c:ext xmlns:c16="http://schemas.microsoft.com/office/drawing/2014/chart" uri="{C3380CC4-5D6E-409C-BE32-E72D297353CC}">
                <c16:uniqueId val="{00000013-F7DE-43EE-A3F2-B40BCD259886}"/>
              </c:ext>
            </c:extLst>
          </c:dPt>
          <c:cat>
            <c:strRef>
              <c:f>Sheet1!$A$2:$A$3</c:f>
              <c:strCache>
                <c:ptCount val="2"/>
                <c:pt idx="0">
                  <c:v>Category 1</c:v>
                </c:pt>
                <c:pt idx="1">
                  <c:v>Category 2</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14-F7DE-43EE-A3F2-B40BCD259886}"/>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txPr>
    <a:bodyPr/>
    <a:lstStyle/>
    <a:p>
      <a:pPr>
        <a:defRPr sz="1100">
          <a:solidFill>
            <a:schemeClr val="tx2"/>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261610155873394E-2"/>
          <c:y val="3.9280923217931099E-2"/>
          <c:w val="0.93573838984412605"/>
          <c:h val="0.86187205765945896"/>
        </c:manualLayout>
      </c:layout>
      <c:barChart>
        <c:barDir val="col"/>
        <c:grouping val="clustered"/>
        <c:varyColors val="0"/>
        <c:ser>
          <c:idx val="0"/>
          <c:order val="0"/>
          <c:tx>
            <c:strRef>
              <c:f>Sheet1!$B$1</c:f>
              <c:strCache>
                <c:ptCount val="1"/>
                <c:pt idx="0">
                  <c:v>Series 1</c:v>
                </c:pt>
              </c:strCache>
            </c:strRef>
          </c:tx>
          <c:spPr>
            <a:solidFill>
              <a:srgbClr val="F4F4F4"/>
            </a:solidFill>
            <a:ln>
              <a:noFill/>
            </a:ln>
          </c:spPr>
          <c:invertIfNegative val="0"/>
          <c:cat>
            <c:strRef>
              <c:f>Sheet1!$A$2:$A$56</c:f>
              <c:strCache>
                <c:ptCount val="55"/>
                <c:pt idx="0">
                  <c:v>Category 1</c:v>
                </c:pt>
                <c:pt idx="1">
                  <c:v>Category 2</c:v>
                </c:pt>
                <c:pt idx="2">
                  <c:v>Category 3</c:v>
                </c:pt>
                <c:pt idx="3">
                  <c:v>Category 4</c:v>
                </c:pt>
                <c:pt idx="4">
                  <c:v>Category 5</c:v>
                </c:pt>
                <c:pt idx="5">
                  <c:v>Category 6</c:v>
                </c:pt>
                <c:pt idx="6">
                  <c:v>Category 7</c:v>
                </c:pt>
                <c:pt idx="7">
                  <c:v>Category 8</c:v>
                </c:pt>
                <c:pt idx="8">
                  <c:v>Category 9</c:v>
                </c:pt>
                <c:pt idx="9">
                  <c:v>Category 10</c:v>
                </c:pt>
                <c:pt idx="10">
                  <c:v>Category 11</c:v>
                </c:pt>
                <c:pt idx="11">
                  <c:v>Category 12</c:v>
                </c:pt>
                <c:pt idx="12">
                  <c:v>Category 13</c:v>
                </c:pt>
                <c:pt idx="13">
                  <c:v>Category 14</c:v>
                </c:pt>
                <c:pt idx="14">
                  <c:v>Category 15</c:v>
                </c:pt>
                <c:pt idx="15">
                  <c:v>Category 16</c:v>
                </c:pt>
                <c:pt idx="16">
                  <c:v>Category 17</c:v>
                </c:pt>
                <c:pt idx="17">
                  <c:v>Category 18</c:v>
                </c:pt>
                <c:pt idx="18">
                  <c:v>Category 19</c:v>
                </c:pt>
                <c:pt idx="19">
                  <c:v>Category 20</c:v>
                </c:pt>
                <c:pt idx="20">
                  <c:v>Category 21</c:v>
                </c:pt>
                <c:pt idx="21">
                  <c:v>Category 22</c:v>
                </c:pt>
                <c:pt idx="22">
                  <c:v>Category 23</c:v>
                </c:pt>
                <c:pt idx="23">
                  <c:v>Category 24</c:v>
                </c:pt>
                <c:pt idx="24">
                  <c:v>Category 25</c:v>
                </c:pt>
                <c:pt idx="25">
                  <c:v>Category 26</c:v>
                </c:pt>
                <c:pt idx="26">
                  <c:v>Category 27</c:v>
                </c:pt>
                <c:pt idx="27">
                  <c:v>Category 28</c:v>
                </c:pt>
                <c:pt idx="28">
                  <c:v>Category 29</c:v>
                </c:pt>
                <c:pt idx="29">
                  <c:v>Category 30</c:v>
                </c:pt>
                <c:pt idx="30">
                  <c:v>Category 31</c:v>
                </c:pt>
                <c:pt idx="31">
                  <c:v>Category 32</c:v>
                </c:pt>
                <c:pt idx="32">
                  <c:v>Category 33</c:v>
                </c:pt>
                <c:pt idx="33">
                  <c:v>Category 34</c:v>
                </c:pt>
                <c:pt idx="34">
                  <c:v>Category 35</c:v>
                </c:pt>
                <c:pt idx="35">
                  <c:v>Category 36</c:v>
                </c:pt>
                <c:pt idx="36">
                  <c:v>Category 37</c:v>
                </c:pt>
                <c:pt idx="37">
                  <c:v>Category 38</c:v>
                </c:pt>
                <c:pt idx="38">
                  <c:v>Category 39</c:v>
                </c:pt>
                <c:pt idx="39">
                  <c:v>Category 40</c:v>
                </c:pt>
                <c:pt idx="40">
                  <c:v>Category 41</c:v>
                </c:pt>
                <c:pt idx="41">
                  <c:v>Category 42</c:v>
                </c:pt>
                <c:pt idx="42">
                  <c:v>Category 43</c:v>
                </c:pt>
                <c:pt idx="43">
                  <c:v>Category 44</c:v>
                </c:pt>
                <c:pt idx="44">
                  <c:v>Category 45</c:v>
                </c:pt>
                <c:pt idx="45">
                  <c:v>Category 46</c:v>
                </c:pt>
                <c:pt idx="46">
                  <c:v>Category 47</c:v>
                </c:pt>
                <c:pt idx="47">
                  <c:v>Category 48</c:v>
                </c:pt>
                <c:pt idx="48">
                  <c:v>Category 49</c:v>
                </c:pt>
                <c:pt idx="49">
                  <c:v>Category 50</c:v>
                </c:pt>
                <c:pt idx="50">
                  <c:v>Category 51</c:v>
                </c:pt>
                <c:pt idx="51">
                  <c:v>Category 52</c:v>
                </c:pt>
                <c:pt idx="52">
                  <c:v>Category 53</c:v>
                </c:pt>
                <c:pt idx="53">
                  <c:v>Category 54</c:v>
                </c:pt>
                <c:pt idx="54">
                  <c:v>Category 55</c:v>
                </c:pt>
              </c:strCache>
            </c:strRef>
          </c:cat>
          <c:val>
            <c:numRef>
              <c:f>Sheet1!$B$2:$B$56</c:f>
              <c:numCache>
                <c:formatCode>General</c:formatCode>
                <c:ptCount val="5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numCache>
            </c:numRef>
          </c:val>
          <c:extLst>
            <c:ext xmlns:c16="http://schemas.microsoft.com/office/drawing/2014/chart" uri="{C3380CC4-5D6E-409C-BE32-E72D297353CC}">
              <c16:uniqueId val="{00000000-0404-4DE0-B38D-0700C01A6885}"/>
            </c:ext>
          </c:extLst>
        </c:ser>
        <c:dLbls>
          <c:showLegendKey val="0"/>
          <c:showVal val="0"/>
          <c:showCatName val="0"/>
          <c:showSerName val="0"/>
          <c:showPercent val="0"/>
          <c:showBubbleSize val="0"/>
        </c:dLbls>
        <c:gapWidth val="134"/>
        <c:axId val="365856672"/>
        <c:axId val="365857064"/>
      </c:barChart>
      <c:catAx>
        <c:axId val="365856672"/>
        <c:scaling>
          <c:orientation val="minMax"/>
        </c:scaling>
        <c:delete val="0"/>
        <c:axPos val="b"/>
        <c:numFmt formatCode="General" sourceLinked="0"/>
        <c:majorTickMark val="none"/>
        <c:minorTickMark val="none"/>
        <c:tickLblPos val="none"/>
        <c:spPr>
          <a:ln w="6350">
            <a:noFill/>
          </a:ln>
        </c:spPr>
        <c:crossAx val="365857064"/>
        <c:crosses val="autoZero"/>
        <c:auto val="1"/>
        <c:lblAlgn val="ctr"/>
        <c:lblOffset val="100"/>
        <c:noMultiLvlLbl val="0"/>
      </c:catAx>
      <c:valAx>
        <c:axId val="365857064"/>
        <c:scaling>
          <c:orientation val="minMax"/>
          <c:max val="60"/>
        </c:scaling>
        <c:delete val="0"/>
        <c:axPos val="l"/>
        <c:numFmt formatCode="General" sourceLinked="1"/>
        <c:majorTickMark val="none"/>
        <c:minorTickMark val="none"/>
        <c:tickLblPos val="none"/>
        <c:spPr>
          <a:ln w="6350">
            <a:noFill/>
          </a:ln>
        </c:spPr>
        <c:crossAx val="365856672"/>
        <c:crosses val="autoZero"/>
        <c:crossBetween val="between"/>
      </c:valAx>
    </c:plotArea>
    <c:plotVisOnly val="1"/>
    <c:dispBlanksAs val="gap"/>
    <c:showDLblsOverMax val="0"/>
  </c:chart>
  <c:spPr>
    <a:ln>
      <a:noFill/>
    </a:ln>
  </c:spPr>
  <c:txPr>
    <a:bodyPr/>
    <a:lstStyle/>
    <a:p>
      <a:pPr>
        <a:defRPr sz="1000">
          <a:solidFill>
            <a:schemeClr val="tx2"/>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5041" cy="467535"/>
          </a:xfrm>
          <a:prstGeom prst="rect">
            <a:avLst/>
          </a:prstGeom>
        </p:spPr>
        <p:txBody>
          <a:bodyPr vert="horz" lIns="92396" tIns="46198" rIns="92396" bIns="46198" rtlCol="0"/>
          <a:lstStyle>
            <a:lvl1pPr algn="l">
              <a:defRPr sz="1300"/>
            </a:lvl1pPr>
          </a:lstStyle>
          <a:p>
            <a:endParaRPr lang="en-US"/>
          </a:p>
        </p:txBody>
      </p:sp>
      <p:sp>
        <p:nvSpPr>
          <p:cNvPr id="3" name="Date Placeholder 2"/>
          <p:cNvSpPr>
            <a:spLocks noGrp="1"/>
          </p:cNvSpPr>
          <p:nvPr>
            <p:ph type="dt" idx="1"/>
          </p:nvPr>
        </p:nvSpPr>
        <p:spPr>
          <a:xfrm>
            <a:off x="3979627" y="1"/>
            <a:ext cx="3045041" cy="467535"/>
          </a:xfrm>
          <a:prstGeom prst="rect">
            <a:avLst/>
          </a:prstGeom>
        </p:spPr>
        <p:txBody>
          <a:bodyPr vert="horz" lIns="92396" tIns="46198" rIns="92396" bIns="46198" rtlCol="0"/>
          <a:lstStyle>
            <a:lvl1pPr algn="r">
              <a:defRPr sz="1300"/>
            </a:lvl1pPr>
          </a:lstStyle>
          <a:p>
            <a:fld id="{07376681-1EC0-4B43-845A-FEE7389147CC}" type="datetimeFigureOut">
              <a:rPr lang="en-US" smtClean="0"/>
              <a:t>10/19/2016</a:t>
            </a:fld>
            <a:endParaRPr lang="en-US"/>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2396" tIns="46198" rIns="92396" bIns="46198" rtlCol="0" anchor="ctr"/>
          <a:lstStyle/>
          <a:p>
            <a:endParaRPr lang="en-US"/>
          </a:p>
        </p:txBody>
      </p:sp>
      <p:sp>
        <p:nvSpPr>
          <p:cNvPr id="5" name="Notes Placeholder 4"/>
          <p:cNvSpPr>
            <a:spLocks noGrp="1"/>
          </p:cNvSpPr>
          <p:nvPr>
            <p:ph type="body" sz="quarter" idx="3"/>
          </p:nvPr>
        </p:nvSpPr>
        <p:spPr>
          <a:xfrm>
            <a:off x="702951" y="4481614"/>
            <a:ext cx="5620376" cy="3666628"/>
          </a:xfrm>
          <a:prstGeom prst="rect">
            <a:avLst/>
          </a:prstGeom>
        </p:spPr>
        <p:txBody>
          <a:bodyPr vert="horz" lIns="92396" tIns="46198" rIns="92396" bIns="461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4740"/>
            <a:ext cx="3045041" cy="467535"/>
          </a:xfrm>
          <a:prstGeom prst="rect">
            <a:avLst/>
          </a:prstGeom>
        </p:spPr>
        <p:txBody>
          <a:bodyPr vert="horz" lIns="92396" tIns="46198" rIns="92396" bIns="46198" rtlCol="0" anchor="b"/>
          <a:lstStyle>
            <a:lvl1pPr algn="l">
              <a:defRPr sz="1300"/>
            </a:lvl1pPr>
          </a:lstStyle>
          <a:p>
            <a:endParaRPr lang="en-US"/>
          </a:p>
        </p:txBody>
      </p:sp>
      <p:sp>
        <p:nvSpPr>
          <p:cNvPr id="7" name="Slide Number Placeholder 6"/>
          <p:cNvSpPr>
            <a:spLocks noGrp="1"/>
          </p:cNvSpPr>
          <p:nvPr>
            <p:ph type="sldNum" sz="quarter" idx="5"/>
          </p:nvPr>
        </p:nvSpPr>
        <p:spPr>
          <a:xfrm>
            <a:off x="3979627" y="8844740"/>
            <a:ext cx="3045041" cy="467535"/>
          </a:xfrm>
          <a:prstGeom prst="rect">
            <a:avLst/>
          </a:prstGeom>
        </p:spPr>
        <p:txBody>
          <a:bodyPr vert="horz" lIns="92396" tIns="46198" rIns="92396" bIns="46198" rtlCol="0" anchor="b"/>
          <a:lstStyle>
            <a:lvl1pPr algn="r">
              <a:defRPr sz="1300"/>
            </a:lvl1pPr>
          </a:lstStyle>
          <a:p>
            <a:fld id="{CFA5BF29-3A85-45E8-9EC2-6FCFBE5E0498}" type="slidenum">
              <a:rPr lang="en-US" smtClean="0"/>
              <a:t>‹#›</a:t>
            </a:fld>
            <a:endParaRPr lang="en-US"/>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pr.org/2016/03/10/469972559/pediatricians-urged-to-screen-for-poverty-at-child-check-up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Financial wellness is one of the hottest topics in the retirement space today. Not a day goes by that there isn’t some article or newsletter about the topic hitting our inboxes. But why and how is financial wellness a differentiator? And is your company ready to embrace a financial wellness program?</a:t>
            </a:r>
          </a:p>
        </p:txBody>
      </p:sp>
      <p:sp>
        <p:nvSpPr>
          <p:cNvPr id="4" name="Slide Number Placeholder 3"/>
          <p:cNvSpPr>
            <a:spLocks noGrp="1"/>
          </p:cNvSpPr>
          <p:nvPr>
            <p:ph type="sldNum" sz="quarter" idx="10"/>
          </p:nvPr>
        </p:nvSpPr>
        <p:spPr/>
        <p:txBody>
          <a:bodyPr/>
          <a:lstStyle/>
          <a:p>
            <a:fld id="{CFA5BF29-3A85-45E8-9EC2-6FCFBE5E0498}" type="slidenum">
              <a:rPr lang="en-US" smtClean="0"/>
              <a:t>1</a:t>
            </a:fld>
            <a:endParaRPr lang="en-US" dirty="0"/>
          </a:p>
        </p:txBody>
      </p:sp>
    </p:spTree>
    <p:extLst>
      <p:ext uri="{BB962C8B-B14F-4D97-AF65-F5344CB8AC3E}">
        <p14:creationId xmlns:p14="http://schemas.microsoft.com/office/powerpoint/2010/main" val="126280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4786">
              <a:defRPr/>
            </a:pPr>
            <a:r>
              <a:rPr lang="en-US" dirty="0"/>
              <a:t>So what do we mean when we say financial wellness?  The reason we want to explicitly define it is because we’ve heard from many financial industry folks, financial advisors, and plan sponsors, and we quickly learned that the phrase financial wellness means very different things to different people.  For example, during a panel on financial wellness at a Pension and Investments summit earlier this year,</a:t>
            </a:r>
            <a:r>
              <a:rPr lang="en-US" baseline="0" dirty="0"/>
              <a:t> </a:t>
            </a:r>
            <a:r>
              <a:rPr lang="en-US" dirty="0"/>
              <a:t>one of the panelists was a plan sponsor who told the audience that their company’s definition of financial wellness was plan education: power of compounding, tax-deferred investing, making sure to maximize the match, etc.  </a:t>
            </a:r>
          </a:p>
          <a:p>
            <a:pPr defTabSz="954786">
              <a:defRPr/>
            </a:pPr>
            <a:endParaRPr lang="en-US" dirty="0"/>
          </a:p>
          <a:p>
            <a:pPr defTabSz="954786">
              <a:defRPr/>
            </a:pPr>
            <a:r>
              <a:rPr lang="en-US" dirty="0"/>
              <a:t>So for the sake of our discussion today: Financial wellness is defined as the ability of individuals and families to manage daily finances while setting short- and long-term investment goals like: </a:t>
            </a:r>
          </a:p>
          <a:p>
            <a:pPr defTabSz="954786">
              <a:defRPr/>
            </a:pPr>
            <a:endParaRPr lang="en-US" dirty="0"/>
          </a:p>
          <a:p>
            <a:pPr defTabSz="954786">
              <a:defRPr/>
            </a:pPr>
            <a:r>
              <a:rPr lang="en-US" dirty="0"/>
              <a:t>building an emergency savings “cushion”, </a:t>
            </a:r>
          </a:p>
          <a:p>
            <a:pPr defTabSz="954786">
              <a:defRPr/>
            </a:pPr>
            <a:r>
              <a:rPr lang="en-US" dirty="0"/>
              <a:t>paying off a home mortgage,</a:t>
            </a:r>
          </a:p>
          <a:p>
            <a:pPr defTabSz="954786">
              <a:defRPr/>
            </a:pPr>
            <a:r>
              <a:rPr lang="en-US" dirty="0"/>
              <a:t>setting up a college fund, or </a:t>
            </a:r>
          </a:p>
          <a:p>
            <a:pPr defTabSz="954786">
              <a:defRPr/>
            </a:pPr>
            <a:r>
              <a:rPr lang="en-US" dirty="0"/>
              <a:t>saving more for retirement.</a:t>
            </a:r>
          </a:p>
          <a:p>
            <a:pPr defTabSz="954786">
              <a:defRPr/>
            </a:pPr>
            <a:endParaRPr lang="en-US" dirty="0"/>
          </a:p>
          <a:p>
            <a:pPr defTabSz="954786">
              <a:defRPr/>
            </a:pPr>
            <a:r>
              <a:rPr lang="en-US" i="1" dirty="0"/>
              <a:t>Financial wellness</a:t>
            </a:r>
            <a:r>
              <a:rPr lang="en-US" i="1" baseline="0" dirty="0"/>
              <a:t> needs span a wide spectrum.  At TRP, we identify 3 tiers of financial needs: Foundational (the building blocks of a firm financial foundational, including budgeting, debt management, emergency preparedness), Intermediate (addressing longer term needs like saving for retirement, college, or even paying off the house), and Advanced (more complex needs, like trust &amp; estate planning, income tax planning, income distribution planning)</a:t>
            </a:r>
            <a:endParaRPr lang="en-US" i="0" baseline="0" dirty="0"/>
          </a:p>
          <a:p>
            <a:pPr defTabSz="954786">
              <a:defRPr/>
            </a:pPr>
            <a:br>
              <a:rPr lang="en-US" dirty="0"/>
            </a:br>
            <a:r>
              <a:rPr lang="en-US" dirty="0"/>
              <a:t>Financial wellness results from adopting healthy saving and investing behaviors that are attainable and maintainable over time.</a:t>
            </a:r>
          </a:p>
          <a:p>
            <a:pPr defTabSz="954786">
              <a:defRPr/>
            </a:pPr>
            <a:endParaRPr lang="en-US" dirty="0"/>
          </a:p>
          <a:p>
            <a:pPr defTabSz="954786">
              <a:defRPr/>
            </a:pPr>
            <a:r>
              <a:rPr lang="en-US" dirty="0"/>
              <a:t>The word “MAINTANABLE” has significance here.  Because, as we will see later, just because a company has great participation and deferrals rates in their retirement plans, this</a:t>
            </a:r>
            <a:r>
              <a:rPr lang="en-US" baseline="0" dirty="0"/>
              <a:t> </a:t>
            </a:r>
            <a:r>
              <a:rPr lang="en-US" dirty="0"/>
              <a:t>does not mean that it couldn’t be a prime candidate for a financial wellness program.  </a:t>
            </a:r>
          </a:p>
          <a:p>
            <a:pPr defTabSz="954786">
              <a:defRPr/>
            </a:pP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10</a:t>
            </a:fld>
            <a:endParaRPr lang="en-US"/>
          </a:p>
        </p:txBody>
      </p:sp>
    </p:spTree>
    <p:extLst>
      <p:ext uri="{BB962C8B-B14F-4D97-AF65-F5344CB8AC3E}">
        <p14:creationId xmlns:p14="http://schemas.microsoft.com/office/powerpoint/2010/main" val="46567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4786">
              <a:defRPr/>
            </a:pPr>
            <a:r>
              <a:rPr lang="en-US" dirty="0"/>
              <a:t>So why now? The desire to help employees save more is as old as the 401k itself.  Why are plan sponsors emphasizing holistic financial wellness now?  </a:t>
            </a:r>
          </a:p>
          <a:p>
            <a:endParaRPr lang="en-US" dirty="0"/>
          </a:p>
          <a:p>
            <a:pPr rtl="0"/>
            <a:r>
              <a:rPr lang="en-US" dirty="0"/>
              <a:t>Several reasons – both from a company’s financial perspective, and from a purely paternalistic perspective.  First, the financials… </a:t>
            </a:r>
          </a:p>
          <a:p>
            <a:pPr rtl="0"/>
            <a:endParaRPr lang="en-US" dirty="0"/>
          </a:p>
          <a:p>
            <a:pPr rtl="0"/>
            <a:r>
              <a:rPr lang="en-US" dirty="0"/>
              <a:t>Let me ask you a question. What is one of the biggest topics of debate going on in this country today? What is one of the biggest concern on the minds of employers today with respect to their company’s costs? </a:t>
            </a:r>
          </a:p>
          <a:p>
            <a:pPr rtl="0"/>
            <a:r>
              <a:rPr lang="en-US" dirty="0"/>
              <a:t> </a:t>
            </a:r>
          </a:p>
          <a:p>
            <a:pPr rtl="0"/>
            <a:r>
              <a:rPr lang="en-US" dirty="0"/>
              <a:t>Healthcare.  </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11</a:t>
            </a:fld>
            <a:endParaRPr lang="en-US"/>
          </a:p>
        </p:txBody>
      </p:sp>
    </p:spTree>
    <p:extLst>
      <p:ext uri="{BB962C8B-B14F-4D97-AF65-F5344CB8AC3E}">
        <p14:creationId xmlns:p14="http://schemas.microsoft.com/office/powerpoint/2010/main" val="418060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786">
              <a:defRPr/>
            </a:pPr>
            <a:r>
              <a:rPr lang="en-US" dirty="0"/>
              <a:t>FIRST CLICK: It’s no secret that older employees are more expensive to insure.  And if they are not </a:t>
            </a:r>
            <a:r>
              <a:rPr lang="en-US" i="1" dirty="0"/>
              <a:t>financially well enough </a:t>
            </a:r>
            <a:r>
              <a:rPr lang="en-US" dirty="0"/>
              <a:t>to retire on time, what do you think that’s going to do to a plan’s healthcare premiums?  Because most older workers are not hanging onto a job because the like the ambiance or the camaraderie. They are hanging onto the paycheck, and the precious, precious healthcare benefits.   </a:t>
            </a:r>
            <a:endParaRPr lang="en-US" i="1" dirty="0"/>
          </a:p>
          <a:p>
            <a:pPr rtl="0"/>
            <a:endParaRPr lang="en-US" dirty="0"/>
          </a:p>
          <a:p>
            <a:pPr rtl="0"/>
            <a:r>
              <a:rPr lang="en-US" dirty="0">
                <a:solidFill>
                  <a:srgbClr val="FF0000"/>
                </a:solidFill>
              </a:rPr>
              <a:t>Think about your own situation.</a:t>
            </a:r>
            <a:r>
              <a:rPr lang="en-US" baseline="0" dirty="0">
                <a:solidFill>
                  <a:srgbClr val="FF0000"/>
                </a:solidFill>
              </a:rPr>
              <a:t>  Many plan sponsors are very paternalistic.  And some that we’ve talked to are of the opinion that “my employees can do whatever they want with their hard-earned money.  It doesn’t affect our organization if they save or not.  Who am I to automatically enroll them in a retirement plan?”  But let’s examine this scenario:</a:t>
            </a:r>
          </a:p>
          <a:p>
            <a:pPr rtl="0"/>
            <a:endParaRPr lang="en-US" baseline="0" dirty="0">
              <a:solidFill>
                <a:srgbClr val="FF0000"/>
              </a:solidFill>
            </a:endParaRPr>
          </a:p>
          <a:p>
            <a:pPr rtl="0"/>
            <a:r>
              <a:rPr lang="en-US" baseline="0" dirty="0">
                <a:solidFill>
                  <a:srgbClr val="FF0000"/>
                </a:solidFill>
              </a:rPr>
              <a:t>Let’s say you were to c</a:t>
            </a:r>
            <a:r>
              <a:rPr lang="en-US" dirty="0">
                <a:solidFill>
                  <a:srgbClr val="FF0000"/>
                </a:solidFill>
              </a:rPr>
              <a:t>all your healthcare provider and ask them to run projections on your company’s health care premiums as if everyone were 20 years older than they are today.  You</a:t>
            </a:r>
            <a:r>
              <a:rPr lang="en-US" baseline="0" dirty="0">
                <a:solidFill>
                  <a:srgbClr val="FF0000"/>
                </a:solidFill>
              </a:rPr>
              <a:t> l</a:t>
            </a:r>
            <a:r>
              <a:rPr lang="en-US" dirty="0">
                <a:solidFill>
                  <a:srgbClr val="FF0000"/>
                </a:solidFill>
              </a:rPr>
              <a:t>ook at the projection and compare it to what you’re paying for healthcare today; and then think about whether or not it’s important for your employees to be able to retire at a reasonable age.  Whether your employees</a:t>
            </a:r>
            <a:r>
              <a:rPr lang="en-US" baseline="0" dirty="0">
                <a:solidFill>
                  <a:srgbClr val="FF0000"/>
                </a:solidFill>
              </a:rPr>
              <a:t> save enough to be able to retire on time could have a major impact on your company’s bottom line.</a:t>
            </a:r>
            <a:endParaRPr lang="en-US" dirty="0">
              <a:solidFill>
                <a:srgbClr val="FF0000"/>
              </a:solidFill>
            </a:endParaRPr>
          </a:p>
          <a:p>
            <a:pPr rtl="0"/>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So…healthcare costs are a major reason sponsors and small business owners should consider getting their workforce as financially well as they can. </a:t>
            </a:r>
            <a:r>
              <a:rPr lang="en-US" i="1" dirty="0"/>
              <a:t>A recent Financial</a:t>
            </a:r>
            <a:r>
              <a:rPr lang="en-US" i="1" baseline="0" dirty="0"/>
              <a:t> Finesse case study reports that employees cost their employers </a:t>
            </a:r>
            <a:r>
              <a:rPr lang="en-US" i="1" baseline="0" dirty="0" err="1"/>
              <a:t>addl</a:t>
            </a:r>
            <a:r>
              <a:rPr lang="en-US" i="1" baseline="0" dirty="0"/>
              <a:t> $10k-$50k per year for every year they delay retirement beyond normal retirement age.</a:t>
            </a:r>
            <a:endParaRPr lang="en-US" i="1" dirty="0"/>
          </a:p>
          <a:p>
            <a:pPr rtl="0"/>
            <a:endParaRPr lang="en-US" dirty="0"/>
          </a:p>
          <a:p>
            <a:pPr rtl="0"/>
            <a:endParaRPr lang="en-US" dirty="0"/>
          </a:p>
          <a:p>
            <a:pPr rtl="0"/>
            <a:r>
              <a:rPr lang="en-US" dirty="0"/>
              <a:t>SECOND CLICK:</a:t>
            </a:r>
          </a:p>
          <a:p>
            <a:pPr rtl="0"/>
            <a:r>
              <a:rPr lang="en-US" dirty="0"/>
              <a:t>But there are other costs that business owners may want to consider as well.  </a:t>
            </a:r>
          </a:p>
          <a:p>
            <a:pPr rtl="0"/>
            <a:endParaRPr lang="en-US" dirty="0"/>
          </a:p>
          <a:p>
            <a:pPr rtl="0"/>
            <a:r>
              <a:rPr lang="en-US" dirty="0"/>
              <a:t>The next is payroll costs: a 65 year old with 20 years of tenure is probably going to get paid a heck of a lot more than a 30 year old for potentially a similar amount of productivity.  </a:t>
            </a:r>
          </a:p>
          <a:p>
            <a:pPr rtl="0"/>
            <a:endParaRPr lang="en-US" dirty="0"/>
          </a:p>
          <a:p>
            <a:pPr rtl="0"/>
            <a:r>
              <a:rPr lang="en-US" dirty="0"/>
              <a:t>And the third cost – depending on the industry your organization is in – is worker’s comp costs.  Manufacturing….construction….any</a:t>
            </a:r>
            <a:r>
              <a:rPr lang="en-US" baseline="0" dirty="0"/>
              <a:t> industry with the potential for injury…runs the risk of increasing that potential for injury the longer their workers stay employed past normal retirement age.  </a:t>
            </a:r>
            <a:r>
              <a:rPr lang="en-US" dirty="0"/>
              <a:t>Obviously</a:t>
            </a:r>
            <a:r>
              <a:rPr lang="en-US" baseline="0" dirty="0"/>
              <a:t> these costs vary by industry, but everyone is subject to some worker’s compensation expense. </a:t>
            </a:r>
            <a:endParaRPr lang="en-US" dirty="0"/>
          </a:p>
          <a:p>
            <a:pPr rtl="0"/>
            <a:endParaRPr lang="en-US" dirty="0"/>
          </a:p>
          <a:p>
            <a:pPr defTabSz="954786">
              <a:defRPr/>
            </a:pPr>
            <a:r>
              <a:rPr lang="en-US" dirty="0"/>
              <a:t>Now those are explicit costs that are more easy to see because it’s easier to link a hard dollar amount to them.  What about the cost of lost productivity?</a:t>
            </a:r>
          </a:p>
          <a:p>
            <a:pPr rtl="0"/>
            <a:endParaRPr lang="en-US" dirty="0"/>
          </a:p>
          <a:p>
            <a:pPr rtl="0"/>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12</a:t>
            </a:fld>
            <a:endParaRPr lang="en-US"/>
          </a:p>
        </p:txBody>
      </p:sp>
    </p:spTree>
    <p:extLst>
      <p:ext uri="{BB962C8B-B14F-4D97-AF65-F5344CB8AC3E}">
        <p14:creationId xmlns:p14="http://schemas.microsoft.com/office/powerpoint/2010/main" val="214312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4786">
              <a:defRPr/>
            </a:pPr>
            <a:r>
              <a:rPr lang="en-US" dirty="0"/>
              <a:t>We saw earlier that 64% of workers say that financial issues are the #1 SOURCE OF STRESS in their lives.  That stress, more likely than not, has negative implications on their work life as well.  And HR professionals agree with us.  </a:t>
            </a:r>
          </a:p>
          <a:p>
            <a:pPr defTabSz="954786">
              <a:defRPr/>
            </a:pPr>
            <a:endParaRPr lang="en-US" dirty="0"/>
          </a:p>
          <a:p>
            <a:pPr defTabSz="954786">
              <a:defRPr/>
            </a:pPr>
            <a:r>
              <a:rPr lang="en-US" dirty="0"/>
              <a:t>70% of HR professionals surveyed say financial problems impact employee performance — the most cited aspects of which included stress, the ability to focus on work, overall productivity, absenteeism, and tardiness. To sum it up, financially stressed employees can have a seriously negative impact on your bottom line with respect to lost productivity. </a:t>
            </a:r>
          </a:p>
          <a:p>
            <a:pPr defTabSz="954786">
              <a:defRPr/>
            </a:pPr>
            <a:endParaRPr lang="en-US" dirty="0"/>
          </a:p>
          <a:p>
            <a:pPr marL="0" marR="0" indent="0" algn="l" defTabSz="950793" rtl="0" eaLnBrk="1" fontAlgn="auto" latinLnBrk="0" hangingPunct="1">
              <a:lnSpc>
                <a:spcPct val="100000"/>
              </a:lnSpc>
              <a:spcBef>
                <a:spcPts val="0"/>
              </a:spcBef>
              <a:spcAft>
                <a:spcPts val="0"/>
              </a:spcAft>
              <a:buClrTx/>
              <a:buSzTx/>
              <a:buFontTx/>
              <a:buNone/>
              <a:tabLst/>
              <a:defRPr/>
            </a:pPr>
            <a:r>
              <a:rPr lang="en-US" i="1" dirty="0"/>
              <a:t>Lockton survey says that workers</a:t>
            </a:r>
            <a:r>
              <a:rPr lang="en-US" i="1" baseline="0" dirty="0"/>
              <a:t> w high stress are 2x as likely to call out sick when they aren’t sick as those with low stress (48% vs. 24%).  10% of those behind track for retirement report being fully productive at work.</a:t>
            </a:r>
          </a:p>
          <a:p>
            <a:pPr marL="0" marR="0" indent="0" algn="l" defTabSz="950793"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50793" rtl="0" eaLnBrk="1" fontAlgn="auto" latinLnBrk="0" hangingPunct="1">
              <a:lnSpc>
                <a:spcPct val="100000"/>
              </a:lnSpc>
              <a:spcBef>
                <a:spcPts val="0"/>
              </a:spcBef>
              <a:spcAft>
                <a:spcPts val="0"/>
              </a:spcAft>
              <a:buClrTx/>
              <a:buSzTx/>
              <a:buFontTx/>
              <a:buNone/>
              <a:tabLst/>
              <a:defRPr/>
            </a:pPr>
            <a:r>
              <a:rPr lang="en-US" i="1" baseline="0" dirty="0"/>
              <a:t>The phrase “absence management” is starting to take hold.  On June 30</a:t>
            </a:r>
            <a:r>
              <a:rPr lang="en-US" i="1" baseline="30000" dirty="0"/>
              <a:t>th</a:t>
            </a:r>
            <a:r>
              <a:rPr lang="en-US" i="1" baseline="0" dirty="0"/>
              <a:t>, </a:t>
            </a:r>
            <a:r>
              <a:rPr lang="en-US" i="1" baseline="0" dirty="0" err="1"/>
              <a:t>BenefitsPro</a:t>
            </a:r>
            <a:r>
              <a:rPr lang="en-US" i="1" baseline="0" dirty="0"/>
              <a:t> facilitated a webinar to explicitly address how employers should address “absence management.”</a:t>
            </a:r>
            <a:endParaRPr lang="en-US" dirty="0"/>
          </a:p>
          <a:p>
            <a:pPr defTabSz="954786">
              <a:defRPr/>
            </a:pPr>
            <a:endParaRPr lang="en-US" dirty="0"/>
          </a:p>
          <a:p>
            <a:pPr defTabSz="954786">
              <a:defRPr/>
            </a:pPr>
            <a:r>
              <a:rPr lang="en-US" dirty="0"/>
              <a:t>As it relates to financial wellness, 44% of employers believe that offering financial guidance at work will decrease the time employees spend tending to financial issues.  Makes sense!</a:t>
            </a:r>
          </a:p>
          <a:p>
            <a:pPr rtl="0"/>
            <a:endParaRPr lang="en-US" dirty="0"/>
          </a:p>
          <a:p>
            <a:pPr defTabSz="954786">
              <a:defRPr/>
            </a:pPr>
            <a:r>
              <a:rPr lang="en-US" dirty="0"/>
              <a:t>So cost…..is a huge consideration for plan sponsors, small business owners, CFO-types.  If they are throwing up roadblocks about plan enhancements or financial wellness programs based on cost – you have a couple of arrows for your quiver in that conversation.  Easier to measure costs like payroll, workers comp, and healthcare, in addition to harder to gauge costs of lost productivity, errors, etc.  </a:t>
            </a:r>
          </a:p>
          <a:p>
            <a:pPr defTabSz="954786">
              <a:defRPr/>
            </a:pPr>
            <a:endParaRPr lang="en-US" dirty="0"/>
          </a:p>
          <a:p>
            <a:pPr defTabSz="954786">
              <a:defRPr/>
            </a:pPr>
            <a:r>
              <a:rPr lang="en-US" dirty="0"/>
              <a:t>Now, what if you’re not the CFO or business owner.  What if you’re the HR or benefits manager.  You field calls and emails from financially stressed or concerned employees.  You’re on the front lines</a:t>
            </a:r>
            <a:r>
              <a:rPr lang="en-US" baseline="0" dirty="0"/>
              <a:t> – hearing about financial issues from your workforce</a:t>
            </a:r>
            <a:r>
              <a:rPr lang="en-US" dirty="0"/>
              <a:t>. How do you then advocate for a financial wellness program within your firm?</a:t>
            </a:r>
          </a:p>
          <a:p>
            <a:pPr defTabSz="954786">
              <a:defRPr/>
            </a:pPr>
            <a:endParaRPr lang="en-US" dirty="0"/>
          </a:p>
          <a:p>
            <a:pPr defTabSz="954786">
              <a:defRPr/>
            </a:pPr>
            <a:r>
              <a:rPr lang="en-US" dirty="0"/>
              <a:t>You can say that financial stress is literally</a:t>
            </a:r>
            <a:r>
              <a:rPr lang="en-US" baseline="0" dirty="0"/>
              <a:t> KILLING your employees.</a:t>
            </a:r>
            <a:endParaRPr lang="en-US" dirty="0"/>
          </a:p>
          <a:p>
            <a:pPr rtl="0"/>
            <a:endParaRPr lang="en-US" dirty="0"/>
          </a:p>
          <a:p>
            <a:pPr rtl="0"/>
            <a:r>
              <a:rPr lang="en-US" dirty="0"/>
              <a:t>A few years ago, researchers at San Diego State University uncovered something interesting. They analyzed all of the Google search data from the financial crisis of 2008 and 2009. </a:t>
            </a:r>
          </a:p>
        </p:txBody>
      </p:sp>
      <p:sp>
        <p:nvSpPr>
          <p:cNvPr id="4" name="Slide Number Placeholder 3"/>
          <p:cNvSpPr>
            <a:spLocks noGrp="1"/>
          </p:cNvSpPr>
          <p:nvPr>
            <p:ph type="sldNum" sz="quarter" idx="10"/>
          </p:nvPr>
        </p:nvSpPr>
        <p:spPr/>
        <p:txBody>
          <a:bodyPr/>
          <a:lstStyle/>
          <a:p>
            <a:fld id="{CFA5BF29-3A85-45E8-9EC2-6FCFBE5E0498}" type="slidenum">
              <a:rPr lang="en-US" smtClean="0"/>
              <a:t>13</a:t>
            </a:fld>
            <a:endParaRPr lang="en-US"/>
          </a:p>
        </p:txBody>
      </p:sp>
    </p:spTree>
    <p:extLst>
      <p:ext uri="{BB962C8B-B14F-4D97-AF65-F5344CB8AC3E}">
        <p14:creationId xmlns:p14="http://schemas.microsoft.com/office/powerpoint/2010/main" val="2905262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240">
              <a:defRPr/>
            </a:pPr>
            <a:r>
              <a:rPr lang="en-US" dirty="0"/>
              <a:t>They found that during the recession, searches for the phrase “stomach ulcer” were up 228%. </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14</a:t>
            </a:fld>
            <a:endParaRPr lang="en-US"/>
          </a:p>
        </p:txBody>
      </p:sp>
    </p:spTree>
    <p:extLst>
      <p:ext uri="{BB962C8B-B14F-4D97-AF65-F5344CB8AC3E}">
        <p14:creationId xmlns:p14="http://schemas.microsoft.com/office/powerpoint/2010/main" val="336752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240">
              <a:defRPr/>
            </a:pPr>
            <a:r>
              <a:rPr lang="en-US" dirty="0"/>
              <a:t>“Headache” was up 193%. </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15</a:t>
            </a:fld>
            <a:endParaRPr lang="en-US"/>
          </a:p>
        </p:txBody>
      </p:sp>
    </p:spTree>
    <p:extLst>
      <p:ext uri="{BB962C8B-B14F-4D97-AF65-F5344CB8AC3E}">
        <p14:creationId xmlns:p14="http://schemas.microsoft.com/office/powerpoint/2010/main" val="2609725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Chest pain? 35% higher. Now, this</a:t>
            </a:r>
            <a:r>
              <a:rPr lang="en-US" baseline="0" dirty="0"/>
              <a:t> gentleman obviously has a right knee issue here.  But for some reason, we’re connecting this image with a rise in chest pain searches (wait for thunderous laughter and applause, drop the mic, and walk off the stage now).  </a:t>
            </a:r>
          </a:p>
          <a:p>
            <a:pPr rtl="0"/>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a:t>AP-AOL Health Poll found that in all cases, reports of health issues are higher for individuals with high stress vs. low.  3x as likely to suffer stomach ulcers, 3x as likely to have headaches, and 2x as likely to have heart attacks</a:t>
            </a:r>
            <a:endParaRPr lang="en-US" dirty="0"/>
          </a:p>
          <a:p>
            <a:pPr rtl="0"/>
            <a:endParaRPr lang="en-US" dirty="0"/>
          </a:p>
          <a:p>
            <a:pPr rtl="0"/>
            <a:r>
              <a:rPr lang="en-US" dirty="0"/>
              <a:t>Even backache and toothache were up.  </a:t>
            </a:r>
          </a:p>
          <a:p>
            <a:pPr defTabSz="954786">
              <a:defRPr/>
            </a:pPr>
            <a:endParaRPr lang="en-US" dirty="0"/>
          </a:p>
          <a:p>
            <a:r>
              <a:rPr lang="en-US" dirty="0"/>
              <a:t>And</a:t>
            </a:r>
            <a:r>
              <a:rPr lang="en-US" baseline="0" dirty="0"/>
              <a:t> the sad part is….</a:t>
            </a:r>
            <a:r>
              <a:rPr lang="en-US" dirty="0"/>
              <a:t>this doesn’t just affect the</a:t>
            </a:r>
            <a:r>
              <a:rPr lang="en-US" baseline="0" dirty="0"/>
              <a:t> employees themselves.  Financial stress does not operate in a vacuum.  </a:t>
            </a:r>
            <a:r>
              <a:rPr lang="en-US" dirty="0"/>
              <a:t>I heard a story on NPR a few weeks ago that broke my heart.  The American Academy of Pediatrics has asked that pediatricians start to screen their patients </a:t>
            </a:r>
            <a:r>
              <a:rPr lang="en-US" i="1" dirty="0"/>
              <a:t>for poverty</a:t>
            </a:r>
            <a:r>
              <a:rPr lang="en-US" dirty="0"/>
              <a:t>.  Children living below the poverty line have much higher rates of obesity, diabetes, asthma, and toxic stress.  Now that’s probably not something that those pediatricians ever thought they were</a:t>
            </a:r>
            <a:r>
              <a:rPr lang="en-US" baseline="0" dirty="0"/>
              <a:t> going to have to navigate when they got into the field of medicine.  [Link is here if you want to read it: </a:t>
            </a:r>
            <a:r>
              <a:rPr lang="en-US" u="sng" dirty="0">
                <a:hlinkClick r:id="rId3"/>
              </a:rPr>
              <a:t>http://www.npr.org/2016/03/10/469972559/pediatricians-urged-to-screen-for-poverty-at-child-check-ups</a:t>
            </a:r>
            <a:r>
              <a:rPr lang="en-US" u="sng" dirty="0"/>
              <a:t> ]. </a:t>
            </a:r>
            <a:r>
              <a:rPr lang="en-US" dirty="0"/>
              <a:t> And if you’re a benefits or HR rep who is on the front lines fielding calls from concerned or financially stressed employees and you know those folks have families….that’s a powerful story when you’re advocating for a financial wellness program. </a:t>
            </a:r>
            <a:r>
              <a:rPr lang="en-US" baseline="0" dirty="0"/>
              <a:t> Many times, behind every employee is a family unit that also could be suffering the consequences.</a:t>
            </a:r>
            <a:endParaRPr lang="en-US" dirty="0"/>
          </a:p>
          <a:p>
            <a:pPr defTabSz="954786">
              <a:defRPr/>
            </a:pPr>
            <a:endParaRPr lang="en-US" baseline="0" dirty="0"/>
          </a:p>
          <a:p>
            <a:pPr defTabSz="954786">
              <a:defRPr/>
            </a:pPr>
            <a:r>
              <a:rPr lang="en-US" dirty="0"/>
              <a:t>The links between physical and financial well-being are beginning to be undeniable.</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16</a:t>
            </a:fld>
            <a:endParaRPr lang="en-US"/>
          </a:p>
        </p:txBody>
      </p:sp>
    </p:spTree>
    <p:extLst>
      <p:ext uri="{BB962C8B-B14F-4D97-AF65-F5344CB8AC3E}">
        <p14:creationId xmlns:p14="http://schemas.microsoft.com/office/powerpoint/2010/main" val="1209031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rtl="0"/>
            <a:r>
              <a:rPr lang="en-US" dirty="0"/>
              <a:t>Despite benefits to employers that are as critical to running a successful business as worker productivity and healthcare premiums are, those reasons pale in comparison to the #1 reason sponsors want to focus on financial wellness for their employees. </a:t>
            </a:r>
          </a:p>
          <a:p>
            <a:pPr rtl="0"/>
            <a:endParaRPr lang="en-US" dirty="0"/>
          </a:p>
          <a:p>
            <a:pPr rtl="0"/>
            <a:r>
              <a:rPr lang="en-US" dirty="0"/>
              <a:t>In Aon Hewitt’s 2016 study on Hot Topics in Retirement Survey, 85% of sponsors surveyed, far and away the top response, said they wanted to provide their employees some type of offering around financial wellness because….  Does anyone want to guess what the number one response was?</a:t>
            </a:r>
          </a:p>
          <a:p>
            <a:pPr rtl="0"/>
            <a:endParaRPr lang="en-US" dirty="0"/>
          </a:p>
          <a:p>
            <a:pPr rtl="0"/>
            <a:r>
              <a:rPr lang="en-US" dirty="0"/>
              <a:t>[for context, “decreasing medical costs came in 6</a:t>
            </a:r>
            <a:r>
              <a:rPr lang="en-US" baseline="30000" dirty="0"/>
              <a:t>th</a:t>
            </a:r>
            <a:r>
              <a:rPr lang="en-US" dirty="0"/>
              <a:t> in that survey….at only 26%.  Behind :</a:t>
            </a:r>
          </a:p>
          <a:p>
            <a:pPr rtl="0"/>
            <a:r>
              <a:rPr lang="en-US" dirty="0"/>
              <a:t>employee engagement: 80%</a:t>
            </a:r>
          </a:p>
          <a:p>
            <a:pPr rtl="0"/>
            <a:r>
              <a:rPr lang="en-US" dirty="0"/>
              <a:t>Improve retirement statistics: 58%</a:t>
            </a:r>
          </a:p>
          <a:p>
            <a:pPr rtl="0"/>
            <a:r>
              <a:rPr lang="en-US" dirty="0"/>
              <a:t>Decrease time spent dealing with financial issues: 44%</a:t>
            </a:r>
          </a:p>
          <a:p>
            <a:pPr rtl="0"/>
            <a:r>
              <a:rPr lang="en-US" dirty="0"/>
              <a:t>Employees are asking for the programs: 33%</a:t>
            </a:r>
          </a:p>
          <a:p>
            <a:pPr rtl="0"/>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17</a:t>
            </a:fld>
            <a:endParaRPr lang="en-US"/>
          </a:p>
        </p:txBody>
      </p:sp>
    </p:spTree>
    <p:extLst>
      <p:ext uri="{BB962C8B-B14F-4D97-AF65-F5344CB8AC3E}">
        <p14:creationId xmlns:p14="http://schemas.microsoft.com/office/powerpoint/2010/main" val="3248411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rtl="0"/>
            <a:r>
              <a:rPr lang="en-US" dirty="0"/>
              <a:t>“It’s the right thing to do.”  Imagine that.  </a:t>
            </a:r>
          </a:p>
          <a:p>
            <a:pPr rtl="0"/>
            <a:endParaRPr lang="en-US" dirty="0"/>
          </a:p>
          <a:p>
            <a:pPr rtl="0"/>
            <a:r>
              <a:rPr lang="en-US" sz="1200" b="0" i="1" u="none" strike="noStrike" kern="1200" baseline="0" dirty="0">
                <a:solidFill>
                  <a:schemeClr val="tx1"/>
                </a:solidFill>
                <a:latin typeface="+mn-lt"/>
                <a:ea typeface="+mn-ea"/>
                <a:cs typeface="+mn-cs"/>
              </a:rPr>
              <a:t>This is consistent with what TRP hears in our conversations with Plan Sponsors.  They report Wellness being a broad strategic priority and FW fitting well as an additional component.</a:t>
            </a:r>
          </a:p>
          <a:p>
            <a:pPr rtl="0"/>
            <a:endParaRPr lang="en-US" sz="1200" b="0" i="1"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We also hear the ability to attract and retain employees.  A technology employer told me he worries about losing new salespeople for an additional 1k/year and a manufacturer said people would leave for $0.65/year.  When people are not financially secure, they are far more susceptible to the competition.</a:t>
            </a:r>
          </a:p>
          <a:p>
            <a:pPr rtl="0"/>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18</a:t>
            </a:fld>
            <a:endParaRPr lang="en-US"/>
          </a:p>
        </p:txBody>
      </p:sp>
    </p:spTree>
    <p:extLst>
      <p:ext uri="{BB962C8B-B14F-4D97-AF65-F5344CB8AC3E}">
        <p14:creationId xmlns:p14="http://schemas.microsoft.com/office/powerpoint/2010/main" val="1616053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8240">
              <a:defRPr/>
            </a:pPr>
            <a:r>
              <a:rPr lang="en-US" dirty="0"/>
              <a:t>That’s the beauty of financial wellness.  </a:t>
            </a:r>
          </a:p>
          <a:p>
            <a:pPr defTabSz="918240">
              <a:defRPr/>
            </a:pPr>
            <a:r>
              <a:rPr lang="en-US" dirty="0"/>
              <a:t>For employers, it works for both the C-suite and the payroll or benefits manager.  And historically, those two groups butt heads when it comes to enhancing the company’s benefits package.  Because the payroll manager, who is hearing the financial concerns of the workforce, will recommend to the CFO that they implement a wellness program.  And typically, the CFO is going to react unfavorably: “No, we can’t afford it.”  But now, there are financial incentives that can validate the need for the CFO, and there are paternalistic reasons that the payroll or benefits manager will like.  Financial wellness is an area where those two audiences can finally see eye-to-eye about enhancing their benefits package.  </a:t>
            </a:r>
          </a:p>
          <a:p>
            <a:pPr defTabSz="918240">
              <a:defRPr/>
            </a:pPr>
            <a:endParaRPr lang="en-US" dirty="0"/>
          </a:p>
          <a:p>
            <a:pPr marL="0" marR="0" indent="0" algn="l" defTabSz="91824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Sponsors have told us that FW is a benefit their employees are genuinely excited about.  They know they have problems and see this as a direct benefit to them.  Our clients don’t anticipate the same </a:t>
            </a:r>
            <a:r>
              <a:rPr lang="en-US" sz="1200" b="0" i="1" u="none" strike="noStrike" kern="1200" baseline="0" dirty="0" err="1">
                <a:solidFill>
                  <a:schemeClr val="tx1"/>
                </a:solidFill>
                <a:latin typeface="+mn-lt"/>
                <a:ea typeface="+mn-ea"/>
                <a:cs typeface="+mn-cs"/>
              </a:rPr>
              <a:t>cyncism</a:t>
            </a:r>
            <a:r>
              <a:rPr lang="en-US" sz="1200" b="0" i="1" u="none" strike="noStrike" kern="1200" baseline="0" dirty="0">
                <a:solidFill>
                  <a:schemeClr val="tx1"/>
                </a:solidFill>
                <a:latin typeface="+mn-lt"/>
                <a:ea typeface="+mn-ea"/>
                <a:cs typeface="+mn-cs"/>
              </a:rPr>
              <a:t> they often see with health wellness programs that are seen as an opportunity for the employer to reduce their healthcare premiums.  A 2015 </a:t>
            </a:r>
            <a:r>
              <a:rPr lang="en-US" sz="1200" b="0" i="1" u="none" strike="noStrike" kern="1200" baseline="0" dirty="0" err="1">
                <a:solidFill>
                  <a:schemeClr val="tx1"/>
                </a:solidFill>
                <a:latin typeface="+mn-lt"/>
                <a:ea typeface="+mn-ea"/>
                <a:cs typeface="+mn-cs"/>
              </a:rPr>
              <a:t>GuideSpark</a:t>
            </a:r>
            <a:r>
              <a:rPr lang="en-US" sz="1200" b="0" i="1" u="none" strike="noStrike" kern="1200" baseline="0" dirty="0">
                <a:solidFill>
                  <a:schemeClr val="tx1"/>
                </a:solidFill>
                <a:latin typeface="+mn-lt"/>
                <a:ea typeface="+mn-ea"/>
                <a:cs typeface="+mn-cs"/>
              </a:rPr>
              <a:t> Survey reported that people are more loyal when they believe their employer has helped them become more financially secure.</a:t>
            </a:r>
            <a:endParaRPr lang="en-US" dirty="0"/>
          </a:p>
          <a:p>
            <a:pPr defTabSz="918240">
              <a:defRPr/>
            </a:pPr>
            <a:endParaRPr lang="en-US" dirty="0"/>
          </a:p>
          <a:p>
            <a:pPr defTabSz="918240">
              <a:defRPr/>
            </a:pPr>
            <a:r>
              <a:rPr lang="en-US" dirty="0"/>
              <a:t>And obviously, it works for employees.  Because financially healthier employees are happier, more focused, and more productive.  That helps the company’s bottom line, it can increase loyalty and employee tenure…and decrease turnover.  </a:t>
            </a:r>
          </a:p>
          <a:p>
            <a:pPr defTabSz="918240">
              <a:defRPr/>
            </a:pPr>
            <a:endParaRPr lang="en-US" dirty="0"/>
          </a:p>
          <a:p>
            <a:pPr defTabSz="954786"/>
            <a:r>
              <a:rPr lang="en-US" dirty="0"/>
              <a:t>Because</a:t>
            </a:r>
            <a:r>
              <a:rPr lang="en-US" baseline="0" dirty="0"/>
              <a:t> financial wellness is so new, and it takes time to implement a program and reap the benefits of it…there are not a ton of case studies or examples that reflect wide-scale success.  But we were able to get our hands on a few…</a:t>
            </a:r>
            <a:endParaRPr lang="en-US" dirty="0"/>
          </a:p>
          <a:p>
            <a:pPr defTabSz="954786"/>
            <a:endParaRPr lang="en-US" dirty="0"/>
          </a:p>
          <a:p>
            <a:pPr defTabSz="954786"/>
            <a:r>
              <a:rPr lang="en-US" dirty="0"/>
              <a:t>Earlier, we looked at both the explicit and implicit  incentives for organizations to implement a FW program.  Similarly, there are two separate components that employers have seen with respect to the ROI of implementing a program: there are hard dollar costs saved, and they have seen an improvement in the retirement confidence and savings behavior of their workforce.</a:t>
            </a:r>
          </a:p>
          <a:p>
            <a:pPr defTabSz="954786"/>
            <a:endParaRPr lang="en-US" dirty="0"/>
          </a:p>
          <a:p>
            <a:pPr defTabSz="954786"/>
            <a:r>
              <a:rPr lang="en-US" dirty="0"/>
              <a:t>In the first case, a Fortune 500 company</a:t>
            </a:r>
            <a:r>
              <a:rPr lang="en-US" baseline="0" dirty="0"/>
              <a:t> </a:t>
            </a:r>
            <a:r>
              <a:rPr lang="en-US" dirty="0"/>
              <a:t>adopted a financial wellness education program from Financial Finesse,</a:t>
            </a:r>
            <a:r>
              <a:rPr lang="en-US" baseline="0" dirty="0"/>
              <a:t> and Financial Finesse examined health care costs and rates of absenteeism for employees that enrolled in the program vs. those that did not over a 5-year period.  Here is what they found…</a:t>
            </a:r>
            <a:endParaRPr lang="en-US" dirty="0"/>
          </a:p>
          <a:p>
            <a:pPr defTabSz="918240">
              <a:defRPr/>
            </a:pPr>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19</a:t>
            </a:fld>
            <a:endParaRPr lang="en-US"/>
          </a:p>
        </p:txBody>
      </p:sp>
    </p:spTree>
    <p:extLst>
      <p:ext uri="{BB962C8B-B14F-4D97-AF65-F5344CB8AC3E}">
        <p14:creationId xmlns:p14="http://schemas.microsoft.com/office/powerpoint/2010/main" val="220520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4786">
              <a:defRPr/>
            </a:pPr>
            <a:r>
              <a:rPr lang="en-US" dirty="0"/>
              <a:t>Let’s quickly give you an overview of our discussion today.  We are going to provide you with the What, So what, and Now what of Financial wellness.  </a:t>
            </a:r>
          </a:p>
          <a:p>
            <a:pPr defTabSz="954786">
              <a:defRPr/>
            </a:pPr>
            <a:endParaRPr lang="en-US" dirty="0"/>
          </a:p>
          <a:p>
            <a:pPr defTabSz="954786">
              <a:defRPr/>
            </a:pPr>
            <a:r>
              <a:rPr lang="en-US" dirty="0"/>
              <a:t>What I mean by that is…First, we’re going to define what we mean by financial wellness.  </a:t>
            </a:r>
          </a:p>
          <a:p>
            <a:pPr defTabSz="954786">
              <a:defRPr/>
            </a:pPr>
            <a:endParaRPr lang="en-US" dirty="0"/>
          </a:p>
          <a:p>
            <a:pPr defTabSz="954786">
              <a:defRPr/>
            </a:pPr>
            <a:r>
              <a:rPr lang="en-US" dirty="0"/>
              <a:t>Then, the so what?  Why should anyone care?  How does it benefit you, and</a:t>
            </a:r>
            <a:r>
              <a:rPr lang="en-US" baseline="0" dirty="0"/>
              <a:t> </a:t>
            </a:r>
            <a:r>
              <a:rPr lang="en-US" dirty="0"/>
              <a:t>your participants?</a:t>
            </a:r>
          </a:p>
          <a:p>
            <a:pPr defTabSz="954786">
              <a:defRPr/>
            </a:pPr>
            <a:endParaRPr lang="en-US" dirty="0"/>
          </a:p>
          <a:p>
            <a:pPr defTabSz="954786">
              <a:defRPr/>
            </a:pPr>
            <a:r>
              <a:rPr lang="en-US" dirty="0"/>
              <a:t>And lastly, the now what – some ideas and conversation-starters that you can use to help determine if your company may be a good candidate for a financial wellness program; and then we’ll leave you with a resource that helps you navigate what is quickly becoming a crowded financial wellness marketplace.</a:t>
            </a:r>
          </a:p>
          <a:p>
            <a:pPr defTabSz="954786">
              <a:defRPr/>
            </a:pPr>
            <a:endParaRPr lang="en-US" dirty="0"/>
          </a:p>
          <a:p>
            <a:pPr defTabSz="954786">
              <a:defRPr/>
            </a:pPr>
            <a:r>
              <a:rPr lang="en-US" dirty="0"/>
              <a:t>But first – how did we get here?  </a:t>
            </a:r>
          </a:p>
          <a:p>
            <a:pPr defTabSz="954786">
              <a:defRPr/>
            </a:pPr>
            <a:endParaRPr lang="en-US" dirty="0"/>
          </a:p>
          <a:p>
            <a:pPr defTabSz="918240">
              <a:defRPr/>
            </a:pPr>
            <a:r>
              <a:rPr lang="en-US" dirty="0"/>
              <a:t>But first</a:t>
            </a:r>
            <a:r>
              <a:rPr lang="en-US" baseline="0" dirty="0"/>
              <a:t> we have to decipher: why have we only heard about financial wellness in the past several years?  And that’s because…a major wrong was committed against the financial services industry 40 years ago.  </a:t>
            </a:r>
            <a:endParaRPr lang="en-US" dirty="0"/>
          </a:p>
          <a:p>
            <a:endParaRPr lang="en-US" dirty="0"/>
          </a:p>
          <a:p>
            <a:r>
              <a:rPr lang="en-US" dirty="0"/>
              <a:t>A Doctor by the name of Bill Hettler co-founded the National Wellness Institute wa</a:t>
            </a:r>
            <a:r>
              <a:rPr lang="en-US" baseline="0" dirty="0"/>
              <a:t>y back in 1977.  And when he co-founded this institute, he said that there are six dimensions to wellness: physical, emotional, occupational, spiritual, social, and intellectual.  He left FINANCIAL wellness out!</a:t>
            </a:r>
          </a:p>
          <a:p>
            <a:endParaRPr lang="en-US" baseline="0" dirty="0"/>
          </a:p>
          <a:p>
            <a:r>
              <a:rPr lang="en-US" baseline="0" dirty="0"/>
              <a:t>I can only assume that because there was no FINANCIAL dimension of wellness included there, that’s why we have now only heard of financial wellness with any frequency.  </a:t>
            </a:r>
          </a:p>
          <a:p>
            <a:endParaRPr lang="en-US" dirty="0"/>
          </a:p>
          <a:p>
            <a:r>
              <a:rPr lang="en-US" dirty="0"/>
              <a:t>So</a:t>
            </a:r>
            <a:r>
              <a:rPr lang="en-US" baseline="0" dirty="0"/>
              <a:t> now that it’s finally becoming more prominent in the retirement industry, 40 years after the Wellness Institute was founded, we want to help you make sense of, and take advantage of, the financial wellness opportunity.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solidFill>
                  <a:srgbClr val="FF0000"/>
                </a:solidFill>
              </a:rPr>
              <a:t>Financial wellness has exploded as a priority in our industry as we recognize that talking about the retirement plan and making recommendations about savings levels in isolation is never going to be ultimately successful because that’s not how people think about their financial picture and make financial decisions.  Financial wellness looks at the broad, complex financial picture and helps people make decisions within that context.  Using that approach, we will be successful at achieving our retirement goals.</a:t>
            </a:r>
          </a:p>
          <a:p>
            <a:endParaRPr lang="en-US" dirty="0"/>
          </a:p>
          <a:p>
            <a:pPr rtl="0"/>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a:t>
            </a:fld>
            <a:endParaRPr lang="en-US" dirty="0"/>
          </a:p>
        </p:txBody>
      </p:sp>
    </p:spTree>
    <p:extLst>
      <p:ext uri="{BB962C8B-B14F-4D97-AF65-F5344CB8AC3E}">
        <p14:creationId xmlns:p14="http://schemas.microsoft.com/office/powerpoint/2010/main" val="596918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4786"/>
            <a:r>
              <a:rPr lang="en-US" dirty="0"/>
              <a:t>Over a two year period (2010-2012), Financial Finesse </a:t>
            </a:r>
            <a:r>
              <a:rPr lang="en-US" baseline="0" dirty="0"/>
              <a:t>looked at average healthcare costs for a client company’s workforce.  For employees who did not enrolled in the financial wellness program, the firm saw a 19.4% INCREASE in healthcare costs.  But for those who enrolled in the program, healthcare costs actually decreased 4.5%!  That resulted in an annual savings to the company of $2.5m.  </a:t>
            </a:r>
          </a:p>
          <a:p>
            <a:pPr defTabSz="954786"/>
            <a:endParaRPr lang="en-US" baseline="0" dirty="0"/>
          </a:p>
          <a:p>
            <a:pPr defTabSz="954786"/>
            <a:r>
              <a:rPr lang="en-US" baseline="0" dirty="0"/>
              <a:t>Hard dollar cost savings. </a:t>
            </a:r>
            <a:endParaRPr lang="en-US" dirty="0"/>
          </a:p>
          <a:p>
            <a:pPr rtl="0"/>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20</a:t>
            </a:fld>
            <a:endParaRPr lang="en-US" dirty="0"/>
          </a:p>
        </p:txBody>
      </p:sp>
    </p:spTree>
    <p:extLst>
      <p:ext uri="{BB962C8B-B14F-4D97-AF65-F5344CB8AC3E}">
        <p14:creationId xmlns:p14="http://schemas.microsoft.com/office/powerpoint/2010/main" val="3834560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786"/>
            <a:r>
              <a:rPr lang="en-US" dirty="0"/>
              <a:t>They also looked at absenteeism for one year (2012) for</a:t>
            </a:r>
            <a:r>
              <a:rPr lang="en-US" baseline="0" dirty="0"/>
              <a:t> the same client</a:t>
            </a:r>
            <a:r>
              <a:rPr lang="en-US" dirty="0"/>
              <a:t>.  Non-users of the program missed an average of 14.79 hours of work that year, but those who were</a:t>
            </a:r>
            <a:r>
              <a:rPr lang="en-US" baseline="0" dirty="0"/>
              <a:t> enrolled in the program only missed an average of 10.8 hours.  Based on the company’s median hourly salary ($25.24), multiplied by the number of program users (9,083), that 3.99-hour decrease resulted in a 27% decrease in hours of work missed for those who participated in the program!</a:t>
            </a:r>
          </a:p>
          <a:p>
            <a:pPr defTabSz="954786"/>
            <a:endParaRPr lang="en-US" baseline="0" dirty="0"/>
          </a:p>
          <a:p>
            <a:pPr defTabSz="950793"/>
            <a:r>
              <a:rPr lang="en-US" i="1" baseline="0" dirty="0"/>
              <a:t>In addition, Financial Finesse measured impact of their program on a number of other areas and saw improvements in all:</a:t>
            </a:r>
          </a:p>
          <a:p>
            <a:pPr marL="171450" indent="-171450" defTabSz="950793">
              <a:buFontTx/>
              <a:buChar char="-"/>
            </a:pPr>
            <a:r>
              <a:rPr lang="en-US" i="1" baseline="0" dirty="0"/>
              <a:t>Reduction in cost of wage garnishments</a:t>
            </a:r>
          </a:p>
          <a:p>
            <a:pPr marL="171450" indent="-171450" defTabSz="950793">
              <a:buFontTx/>
              <a:buChar char="-"/>
            </a:pPr>
            <a:r>
              <a:rPr lang="en-US" i="1" baseline="0" dirty="0"/>
              <a:t>Increase in use of flexible spending accounts</a:t>
            </a:r>
          </a:p>
          <a:p>
            <a:pPr marL="171450" indent="-171450" defTabSz="950793">
              <a:buFontTx/>
              <a:buChar char="-"/>
            </a:pPr>
            <a:r>
              <a:rPr lang="en-US" i="1" baseline="0" dirty="0"/>
              <a:t>Increase in existence of emergency funds</a:t>
            </a:r>
          </a:p>
          <a:p>
            <a:pPr marL="171450" indent="-171450" defTabSz="950793">
              <a:buFontTx/>
              <a:buChar char="-"/>
            </a:pPr>
            <a:r>
              <a:rPr lang="en-US" i="1" baseline="0" dirty="0"/>
              <a:t>Increase in debt paid off</a:t>
            </a:r>
          </a:p>
          <a:p>
            <a:pPr marL="171450" indent="-171450" defTabSz="950793">
              <a:buFontTx/>
              <a:buChar char="-"/>
            </a:pPr>
            <a:r>
              <a:rPr lang="en-US" i="1" baseline="0" dirty="0"/>
              <a:t>Increase in deferral rates</a:t>
            </a:r>
          </a:p>
          <a:p>
            <a:pPr marL="171450" indent="-171450" defTabSz="950793">
              <a:buFontTx/>
              <a:buChar char="-"/>
            </a:pPr>
            <a:r>
              <a:rPr lang="en-US" i="1" baseline="0" dirty="0"/>
              <a:t>Improved  confidence</a:t>
            </a:r>
          </a:p>
          <a:p>
            <a:pPr marL="171450" indent="-171450" defTabSz="950793">
              <a:buFontTx/>
              <a:buChar char="-"/>
            </a:pPr>
            <a:endParaRPr lang="en-US" i="1" baseline="0" dirty="0"/>
          </a:p>
          <a:p>
            <a:pPr marL="0" indent="0" defTabSz="950793">
              <a:buFontTx/>
              <a:buNone/>
            </a:pPr>
            <a:r>
              <a:rPr lang="en-US" i="1" baseline="0" dirty="0"/>
              <a:t>While this industry is still in it’s infancy stage and this is data from just 1 implementation with 1 client, it provides great insight into the many different ways impact can be measured and the potential to deliver significant benefits to both the employer and employee.</a:t>
            </a:r>
            <a:endParaRPr lang="en-US" dirty="0"/>
          </a:p>
          <a:p>
            <a:pPr rtl="0"/>
            <a:endParaRPr lang="en-US" dirty="0"/>
          </a:p>
          <a:p>
            <a:pPr rtl="0"/>
            <a:r>
              <a:rPr lang="en-US" dirty="0"/>
              <a:t>And much like</a:t>
            </a:r>
            <a:r>
              <a:rPr lang="en-US" baseline="0" dirty="0"/>
              <a:t> we saw earlier in advocating for financial wellness programs from both a cost and paternalistic standpoint….</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21</a:t>
            </a:fld>
            <a:endParaRPr lang="en-US"/>
          </a:p>
        </p:txBody>
      </p:sp>
    </p:spTree>
    <p:extLst>
      <p:ext uri="{BB962C8B-B14F-4D97-AF65-F5344CB8AC3E}">
        <p14:creationId xmlns:p14="http://schemas.microsoft.com/office/powerpoint/2010/main" val="71155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realized psychological benefits to the workforce.  These statistics are from employees surveyed by </a:t>
            </a:r>
            <a:r>
              <a:rPr lang="en-US" dirty="0" err="1"/>
              <a:t>SmartDollar</a:t>
            </a:r>
            <a:r>
              <a:rPr lang="en-US" dirty="0"/>
              <a:t> in 2015.  </a:t>
            </a:r>
          </a:p>
          <a:p>
            <a:endParaRPr lang="en-US" dirty="0"/>
          </a:p>
          <a:p>
            <a:r>
              <a:rPr lang="en-US" dirty="0"/>
              <a:t>The</a:t>
            </a:r>
            <a:r>
              <a:rPr lang="en-US" baseline="0" dirty="0"/>
              <a:t> dark blue bar represents levels of stress and distraction at the start of the financial wellness program.  The light blue represents stress levels for program users 2-5 years later.</a:t>
            </a:r>
          </a:p>
          <a:p>
            <a:endParaRPr lang="en-US" baseline="0" dirty="0"/>
          </a:p>
          <a:p>
            <a:r>
              <a:rPr lang="en-US" baseline="0" dirty="0"/>
              <a:t>The extreme effects of overwhelming stress, or employees who reported being “very often distracted” drop significantly – by well over half…just 2-5 years later.  </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22</a:t>
            </a:fld>
            <a:endParaRPr lang="en-US"/>
          </a:p>
        </p:txBody>
      </p:sp>
    </p:spTree>
    <p:extLst>
      <p:ext uri="{BB962C8B-B14F-4D97-AF65-F5344CB8AC3E}">
        <p14:creationId xmlns:p14="http://schemas.microsoft.com/office/powerpoint/2010/main" val="716286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is </a:t>
            </a:r>
            <a:r>
              <a:rPr lang="en-US" dirty="0" err="1"/>
              <a:t>SmartDollar</a:t>
            </a:r>
            <a:r>
              <a:rPr lang="en-US" dirty="0"/>
              <a:t> 2015 data.  </a:t>
            </a:r>
          </a:p>
          <a:p>
            <a:endParaRPr lang="en-US" dirty="0"/>
          </a:p>
          <a:p>
            <a:r>
              <a:rPr lang="en-US" dirty="0"/>
              <a:t>FIRST CLICK:</a:t>
            </a:r>
          </a:p>
          <a:p>
            <a:r>
              <a:rPr lang="en-US" dirty="0"/>
              <a:t>This chart reflects how employees felt before and after entering a financial wellness program.  Before, 61% of employees reported being scared or confused about finances.  Add in “indifferent” – not necessarily considered a positive emotion -- and that percentage jumps to 83%.  But after enrolling in the program, scared, confused, and indifferent emotions drop dramatically – with just 25% reportedly feeling that way.  Whereas, confident and secure jumps to 75%.  And this is only 90 days after enrolling in the program!</a:t>
            </a:r>
          </a:p>
          <a:p>
            <a:endParaRPr lang="en-US" dirty="0"/>
          </a:p>
          <a:p>
            <a:r>
              <a:rPr lang="en-US" dirty="0"/>
              <a:t>SECOND CLICK:</a:t>
            </a:r>
          </a:p>
          <a:p>
            <a:r>
              <a:rPr lang="en-US" dirty="0"/>
              <a:t>And improved emotional outlook pays off…literally.  After just 2 years in the program, 39% of program participants were saving 15% of their salary for retirement.  </a:t>
            </a:r>
          </a:p>
          <a:p>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23</a:t>
            </a:fld>
            <a:endParaRPr lang="en-US"/>
          </a:p>
        </p:txBody>
      </p:sp>
    </p:spTree>
    <p:extLst>
      <p:ext uri="{BB962C8B-B14F-4D97-AF65-F5344CB8AC3E}">
        <p14:creationId xmlns:p14="http://schemas.microsoft.com/office/powerpoint/2010/main" val="716286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So,</a:t>
            </a:r>
            <a:r>
              <a:rPr lang="en-US" baseline="0" dirty="0"/>
              <a:t> we’ve defined it.  Given you the WHAT?</a:t>
            </a:r>
          </a:p>
          <a:p>
            <a:endParaRPr lang="en-US" baseline="0" dirty="0"/>
          </a:p>
          <a:p>
            <a:r>
              <a:rPr lang="en-US" baseline="0" dirty="0"/>
              <a:t>We’ve talked about the benefits to sponsors.  The SO WHAT?   And we’ve offered tips on how you can nuance the conversation depending on whether your main POC is the C-suite or the HR manager.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24</a:t>
            </a:fld>
            <a:endParaRPr lang="en-US"/>
          </a:p>
        </p:txBody>
      </p:sp>
    </p:spTree>
    <p:extLst>
      <p:ext uri="{BB962C8B-B14F-4D97-AF65-F5344CB8AC3E}">
        <p14:creationId xmlns:p14="http://schemas.microsoft.com/office/powerpoint/2010/main" val="3472495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786">
              <a:defRPr/>
            </a:pPr>
            <a:endParaRPr lang="en-US" dirty="0"/>
          </a:p>
          <a:p>
            <a:pPr defTabSz="954786">
              <a:defRPr/>
            </a:pPr>
            <a:r>
              <a:rPr lang="en-US" baseline="0" dirty="0"/>
              <a:t>How can you determine if you are a good candidate for a financial wellness program?  </a:t>
            </a:r>
          </a:p>
          <a:p>
            <a:pPr defTabSz="954786">
              <a:defRPr/>
            </a:pPr>
            <a:r>
              <a:rPr lang="en-US" baseline="0" dirty="0"/>
              <a:t>What does that discussion look like?</a:t>
            </a:r>
          </a:p>
          <a:p>
            <a:pPr defTabSz="954786">
              <a:defRPr/>
            </a:pPr>
            <a:endParaRPr lang="en-US" dirty="0"/>
          </a:p>
          <a:p>
            <a:pPr defTabSz="954786">
              <a:defRPr/>
            </a:pPr>
            <a:r>
              <a:rPr lang="en-US" dirty="0"/>
              <a:t>You can start by looking at three key considerations that may lead a sponsor to decide if they want to implement a financial wellness program:</a:t>
            </a:r>
          </a:p>
          <a:p>
            <a:pPr defTabSz="954786">
              <a:defRPr/>
            </a:pPr>
            <a:r>
              <a:rPr lang="en-US" dirty="0"/>
              <a:t>Plan data</a:t>
            </a:r>
          </a:p>
          <a:p>
            <a:pPr defTabSz="954786">
              <a:defRPr/>
            </a:pPr>
            <a:r>
              <a:rPr lang="en-US" dirty="0"/>
              <a:t>Employee demographics</a:t>
            </a:r>
          </a:p>
          <a:p>
            <a:pPr defTabSz="954786">
              <a:defRPr/>
            </a:pPr>
            <a:r>
              <a:rPr lang="en-US" dirty="0"/>
              <a:t>Corporate culture and philosophy</a:t>
            </a:r>
          </a:p>
          <a:p>
            <a:pPr defTabSz="954786">
              <a:defRPr/>
            </a:pPr>
            <a:endParaRPr lang="en-US" dirty="0"/>
          </a:p>
          <a:p>
            <a:pPr defTabSz="954786">
              <a:defRPr/>
            </a:pPr>
            <a:r>
              <a:rPr lang="en-US" dirty="0"/>
              <a:t>Let’s first look at plan data.</a:t>
            </a:r>
          </a:p>
          <a:p>
            <a:pPr defTabSz="954786">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25</a:t>
            </a:fld>
            <a:endParaRPr lang="en-US" dirty="0"/>
          </a:p>
        </p:txBody>
      </p:sp>
    </p:spTree>
    <p:extLst>
      <p:ext uri="{BB962C8B-B14F-4D97-AF65-F5344CB8AC3E}">
        <p14:creationId xmlns:p14="http://schemas.microsoft.com/office/powerpoint/2010/main" val="309803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4786">
              <a:defRPr/>
            </a:pPr>
            <a:r>
              <a:rPr lang="en-US" dirty="0"/>
              <a:t>Now, remember when we defined financial wellness as healthy savings habits that are attainable AND MAINTAINABLE over time?  The 2</a:t>
            </a:r>
            <a:r>
              <a:rPr lang="en-US" baseline="30000" dirty="0"/>
              <a:t>nd</a:t>
            </a:r>
            <a:r>
              <a:rPr lang="en-US" dirty="0"/>
              <a:t> and 3</a:t>
            </a:r>
            <a:r>
              <a:rPr lang="en-US" baseline="30000" dirty="0"/>
              <a:t>rd</a:t>
            </a:r>
            <a:r>
              <a:rPr lang="en-US" dirty="0"/>
              <a:t> bullets speak to participants’ ability to maintain their goals.  We’ve seen many plans who may have off the charts good participation rates…north of 95%, and average deferral rates of 10% or more, along with great plan-wide asset allocation due to a QDIA default.  </a:t>
            </a:r>
          </a:p>
          <a:p>
            <a:pPr defTabSz="954786">
              <a:defRPr/>
            </a:pPr>
            <a:endParaRPr lang="en-US" dirty="0"/>
          </a:p>
          <a:p>
            <a:pPr defTabSz="954786">
              <a:defRPr/>
            </a:pPr>
            <a:r>
              <a:rPr lang="en-US" dirty="0"/>
              <a:t>But they may also have an unusually high number of loans; or an above-average hardship or in-service distribution rate.  It does no good to focus on participation or deferrals if that money is just coming out of the plan on the back end in the form of a loan, hardship, or in-service withdrawal.  </a:t>
            </a:r>
          </a:p>
          <a:p>
            <a:pPr defTabSz="954786">
              <a:defRPr/>
            </a:pPr>
            <a:endParaRPr lang="en-US" dirty="0"/>
          </a:p>
          <a:p>
            <a:pPr defTabSz="954786">
              <a:defRPr/>
            </a:pPr>
            <a:r>
              <a:rPr lang="en-US" dirty="0"/>
              <a:t>For web tracking, if participants are typing in something like “how to access money”….or you are speaking with a benefits coordinator at a plan review and they happen to mention, as an aside, that it seems like they’re receiving more frequent concerns or requests from employees for things like salary advances….that may be symptomatic of financial issues within the workforce.  </a:t>
            </a:r>
          </a:p>
          <a:p>
            <a:pPr defTabSz="954786">
              <a:defRPr/>
            </a:pPr>
            <a:endParaRPr lang="en-US" dirty="0"/>
          </a:p>
          <a:p>
            <a:pPr defTabSz="954786">
              <a:defRPr/>
            </a:pPr>
            <a:r>
              <a:rPr lang="en-US" dirty="0"/>
              <a:t>Many</a:t>
            </a:r>
            <a:r>
              <a:rPr lang="en-US" baseline="0" dirty="0"/>
              <a:t> providers have formal mechanisms to capture participant feedback.  At TRP, our call center representatives are trained to document feedback if a participant is adamant about something on a call.  We call them </a:t>
            </a:r>
            <a:r>
              <a:rPr lang="en-US" baseline="0" dirty="0" err="1"/>
              <a:t>voicelines</a:t>
            </a:r>
            <a:r>
              <a:rPr lang="en-US" baseline="0" dirty="0"/>
              <a:t>.  For example, if a plan had 200 participants call in last month, but 100 of those calls were about loan guidelines, distributions, or how to access money, that information can be reported back to the sponsor.  If the sponsor was not aware of that feedback or that trend, we may be able to bring that to their attention so they can act on it.</a:t>
            </a:r>
            <a:endParaRPr lang="en-US" dirty="0"/>
          </a:p>
          <a:p>
            <a:pPr defTabSz="954786">
              <a:defRPr/>
            </a:pPr>
            <a:endParaRPr lang="en-US" dirty="0"/>
          </a:p>
          <a:p>
            <a:pPr defTabSz="954786">
              <a:defRPr/>
            </a:pPr>
            <a:r>
              <a:rPr lang="en-US" dirty="0"/>
              <a:t>And so, plan data is a logical place to start when evaluating candidates for a financial wellness program.</a:t>
            </a:r>
          </a:p>
          <a:p>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26</a:t>
            </a:fld>
            <a:endParaRPr lang="en-US"/>
          </a:p>
        </p:txBody>
      </p:sp>
    </p:spTree>
    <p:extLst>
      <p:ext uri="{BB962C8B-B14F-4D97-AF65-F5344CB8AC3E}">
        <p14:creationId xmlns:p14="http://schemas.microsoft.com/office/powerpoint/2010/main" val="3312463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rtl="0"/>
            <a:r>
              <a:rPr lang="en-US" dirty="0"/>
              <a:t>But even when reviewing plan data, looks can be deceiving.  One of the main components of financial wellness is not just setting or working towards attainable short- and long-term savings goals….it’s being able to maintain those savings behaviors over time.  </a:t>
            </a:r>
          </a:p>
          <a:p>
            <a:pPr rtl="0"/>
            <a:endParaRPr lang="en-US" dirty="0"/>
          </a:p>
          <a:p>
            <a:pPr rtl="0"/>
            <a:r>
              <a:rPr lang="en-US" dirty="0"/>
              <a:t>Employee demographics are another critical component to consider when evaluating a plan for the need for a financial wellness program.  Are there huge pockets of employees that may be in need of holistic financial guidance or education?  For younger employees, as we mentioned earlier, you may have to acknowledge the presence of widespread debt, or CONCENTRATED debt – like you may see in a law practice or doctor’s office or hospital – any profession that requires additional schooling or degrees.  </a:t>
            </a:r>
          </a:p>
          <a:p>
            <a:pPr rtl="0"/>
            <a:endParaRPr lang="en-US" dirty="0"/>
          </a:p>
          <a:p>
            <a:pPr rtl="0"/>
            <a:r>
              <a:rPr lang="en-US" dirty="0"/>
              <a:t>Has anyone</a:t>
            </a:r>
            <a:r>
              <a:rPr lang="en-US" baseline="0" dirty="0"/>
              <a:t> ever heard of Student Loan Genius? I saw an article in Retirement Advisor Pro recently that promoted this service.  And employers and </a:t>
            </a:r>
            <a:r>
              <a:rPr lang="en-US" baseline="0" dirty="0" err="1"/>
              <a:t>recordkeepers</a:t>
            </a:r>
            <a:r>
              <a:rPr lang="en-US" baseline="0" dirty="0"/>
              <a:t> are partnering with them and offering them to their plan sponsors.  It’s a service where, if an employee is paying down student loan debt, businesses can make a pretax contribution to the participant’s account – whether they’re actively participating or not, OR the employer can make a tax-deductible payment to help pay down the loan if the employee enrolls in their DC plan.  </a:t>
            </a:r>
          </a:p>
          <a:p>
            <a:pPr rtl="0"/>
            <a:endParaRPr lang="en-US" baseline="0" dirty="0"/>
          </a:p>
          <a:p>
            <a:pPr rtl="0"/>
            <a:r>
              <a:rPr lang="en-US" baseline="0" dirty="0"/>
              <a:t>It’s a great concept – one that incentivizes those with college debt to improve their financial wellness while saving for retirement…it’s not an either/or scenario.  </a:t>
            </a:r>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27</a:t>
            </a:fld>
            <a:endParaRPr lang="en-US"/>
          </a:p>
        </p:txBody>
      </p:sp>
    </p:spTree>
    <p:extLst>
      <p:ext uri="{BB962C8B-B14F-4D97-AF65-F5344CB8AC3E}">
        <p14:creationId xmlns:p14="http://schemas.microsoft.com/office/powerpoint/2010/main" val="3404207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Corporate culture and philosophy is another method by which to determine readiness to implement</a:t>
            </a:r>
            <a:r>
              <a:rPr lang="en-US" baseline="0" dirty="0"/>
              <a:t> a program.</a:t>
            </a:r>
            <a:endParaRPr lang="en-US" dirty="0"/>
          </a:p>
          <a:p>
            <a:pPr defTabSz="954786">
              <a:defRPr/>
            </a:pPr>
            <a:endParaRPr lang="en-US" dirty="0"/>
          </a:p>
          <a:p>
            <a:pPr defTabSz="954786">
              <a:defRPr/>
            </a:pPr>
            <a:r>
              <a:rPr lang="en-US" dirty="0"/>
              <a:t>Is a primary reason for offering a competitive benefits package to recruit, retain, and reward top talent?  In</a:t>
            </a:r>
            <a:r>
              <a:rPr lang="en-US" baseline="0" dirty="0"/>
              <a:t> fact, we were talking with an advisor the other day about the “3 R’s,” and they actually said that their version of the 3 R’s was: Recruit, retain, and RETIRE.  I thought that was a nice addition to the traditional reasons for offering a competitive benefits package.  </a:t>
            </a:r>
            <a:endParaRPr lang="en-US" dirty="0"/>
          </a:p>
          <a:p>
            <a:pPr defTabSz="954786">
              <a:defRPr/>
            </a:pPr>
            <a:endParaRPr lang="en-US" dirty="0"/>
          </a:p>
          <a:p>
            <a:pPr rtl="0"/>
            <a:r>
              <a:rPr lang="en-US" dirty="0"/>
              <a:t>As an employer,</a:t>
            </a:r>
            <a:r>
              <a:rPr lang="en-US" baseline="0" dirty="0"/>
              <a:t> are you </a:t>
            </a:r>
            <a:r>
              <a:rPr lang="en-US" dirty="0"/>
              <a:t>very paternalistic, wanting to give employees the best opportunity for replacement income ratios that are superior to the industry?</a:t>
            </a:r>
          </a:p>
          <a:p>
            <a:pPr rtl="0"/>
            <a:endParaRPr lang="en-US" dirty="0"/>
          </a:p>
          <a:p>
            <a:pPr rtl="0"/>
            <a:r>
              <a:rPr lang="en-US" dirty="0"/>
              <a:t>Does someone within the company have</a:t>
            </a:r>
            <a:r>
              <a:rPr lang="en-US" baseline="0" dirty="0"/>
              <a:t> the time and resources to do what it takes to make a program successful?</a:t>
            </a:r>
            <a:endParaRPr lang="en-US" dirty="0"/>
          </a:p>
          <a:p>
            <a:endParaRPr lang="en-US" dirty="0"/>
          </a:p>
          <a:p>
            <a:pPr rtl="0"/>
            <a:r>
              <a:rPr lang="en-US" dirty="0"/>
              <a:t>And once you’ve determined (OR…you’ve worked with your advisor to determine) if you’re organization is a good candidate for a financial wellness program, then you can turn to</a:t>
            </a:r>
            <a:r>
              <a:rPr lang="en-US" baseline="0" dirty="0"/>
              <a:t> the different options for implementing a program.  And while there is no right or wrong way to explore implementing a program, these are the four primary ways that sponsors typically go about implementing:…….</a:t>
            </a:r>
          </a:p>
          <a:p>
            <a:pPr rtl="0"/>
            <a:endParaRPr lang="en-US" baseline="0" dirty="0"/>
          </a:p>
          <a:p>
            <a:pPr marL="228600" indent="-228600" rtl="0">
              <a:buAutoNum type="arabicPeriod"/>
            </a:pPr>
            <a:r>
              <a:rPr lang="en-US" baseline="0" dirty="0"/>
              <a:t>If your advisor has a formal relationship with a financial wellness provider – leverage that partnership to implement a program.</a:t>
            </a:r>
          </a:p>
          <a:p>
            <a:pPr marL="228600" indent="-228600" rtl="0">
              <a:buAutoNum type="arabicPeriod"/>
            </a:pPr>
            <a:r>
              <a:rPr lang="en-US" baseline="0" dirty="0"/>
              <a:t>Several recordkeepers have established partnerships with 3</a:t>
            </a:r>
            <a:r>
              <a:rPr lang="en-US" baseline="30000" dirty="0"/>
              <a:t>rd</a:t>
            </a:r>
            <a:r>
              <a:rPr lang="en-US" baseline="0" dirty="0"/>
              <a:t> party financial wellness providers.  It may make sense to utilize the relationship that the </a:t>
            </a:r>
            <a:r>
              <a:rPr lang="en-US" baseline="0" dirty="0" err="1"/>
              <a:t>recordkeeper</a:t>
            </a:r>
            <a:r>
              <a:rPr lang="en-US" baseline="0" dirty="0"/>
              <a:t> has.</a:t>
            </a:r>
          </a:p>
          <a:p>
            <a:pPr marL="228600" indent="-228600" rtl="0">
              <a:buAutoNum type="arabicPeriod"/>
            </a:pPr>
            <a:r>
              <a:rPr lang="en-US" baseline="0" dirty="0"/>
              <a:t>If you are passionate about the topic and want to take a hands on approach, you can drive the selection process.  Motivated plan sponsors may decide that their organization best aligns with a financial wellness provider that neither your advisor nor your </a:t>
            </a:r>
            <a:r>
              <a:rPr lang="en-US" baseline="0" dirty="0" err="1"/>
              <a:t>recordkeeper</a:t>
            </a:r>
            <a:r>
              <a:rPr lang="en-US" baseline="0" dirty="0"/>
              <a:t> utilizes.  </a:t>
            </a:r>
          </a:p>
          <a:p>
            <a:pPr marL="0" indent="0" rtl="0">
              <a:buNone/>
            </a:pPr>
            <a:endParaRPr lang="en-US" baseline="0" dirty="0"/>
          </a:p>
          <a:p>
            <a:pPr marL="0" indent="0" rtl="0">
              <a:buNone/>
            </a:pPr>
            <a:r>
              <a:rPr lang="en-US" baseline="0" dirty="0"/>
              <a:t>The takeaway is…there is no right or wrong way to partner or implement a program.  As every advisor’s practice and every client’s set of needs and level of involvement is different, being able to recognize that several options exist and being able to pivot between the different options will help you through the process and make the implementation that much easier for your clients.  </a:t>
            </a:r>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28</a:t>
            </a:fld>
            <a:endParaRPr lang="en-US"/>
          </a:p>
        </p:txBody>
      </p:sp>
    </p:spTree>
    <p:extLst>
      <p:ext uri="{BB962C8B-B14F-4D97-AF65-F5344CB8AC3E}">
        <p14:creationId xmlns:p14="http://schemas.microsoft.com/office/powerpoint/2010/main" val="1251060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Use our</a:t>
            </a:r>
            <a:r>
              <a:rPr lang="en-US" baseline="0" dirty="0"/>
              <a:t> Financial Wellness Program Evaluator to dig into some of the details of popular financial wellness programs. . .how exactly do you determine which program is the best match for your clients?</a:t>
            </a:r>
          </a:p>
          <a:p>
            <a:pPr rtl="0"/>
            <a:r>
              <a:rPr lang="en-US" baseline="0" dirty="0"/>
              <a:t>We have determined that there are five predominate styles of financial wellness program – and each of them may have features that make them a good or not good match for a given company’s needs.</a:t>
            </a:r>
          </a:p>
          <a:p>
            <a:pPr rtl="0"/>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29</a:t>
            </a:fld>
            <a:endParaRPr lang="en-US"/>
          </a:p>
        </p:txBody>
      </p:sp>
    </p:spTree>
    <p:extLst>
      <p:ext uri="{BB962C8B-B14F-4D97-AF65-F5344CB8AC3E}">
        <p14:creationId xmlns:p14="http://schemas.microsoft.com/office/powerpoint/2010/main" val="344573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4786">
              <a:defRPr/>
            </a:pPr>
            <a:r>
              <a:rPr lang="en-US" dirty="0"/>
              <a:t>15 to 20 years ago, when you sat down with your benefits committee or advisor to craft an annual retirement savings education strategy for your employees, it likely focused on three primary objectives: increase participation, increase deferrals, and help them with proper asset allocation. </a:t>
            </a:r>
          </a:p>
          <a:p>
            <a:pPr defTabSz="954786">
              <a:defRPr/>
            </a:pPr>
            <a:endParaRPr lang="en-US" dirty="0"/>
          </a:p>
          <a:p>
            <a:pPr defTabSz="954786">
              <a:defRPr/>
            </a:pPr>
            <a:r>
              <a:rPr lang="en-US" dirty="0"/>
              <a:t>In fact, the most recent PSCA survey still indicated that retirement plan sponsors thought the top two measures of education program success are participation rates (at 91%) and deferral rates (at 81%).  </a:t>
            </a:r>
          </a:p>
          <a:p>
            <a:pPr defTabSz="954786">
              <a:defRPr/>
            </a:pPr>
            <a:endParaRPr lang="en-US" dirty="0"/>
          </a:p>
          <a:p>
            <a:pPr defTabSz="954786">
              <a:defRPr/>
            </a:pPr>
            <a:r>
              <a:rPr lang="en-US" dirty="0"/>
              <a:t>Fast forward to today, and innovations in plan design and investment solutions have been able to solve for a good chunk of those three legacy objectives of participant education.</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a:t>
            </a:fld>
            <a:endParaRPr lang="en-US" dirty="0"/>
          </a:p>
        </p:txBody>
      </p:sp>
    </p:spTree>
    <p:extLst>
      <p:ext uri="{BB962C8B-B14F-4D97-AF65-F5344CB8AC3E}">
        <p14:creationId xmlns:p14="http://schemas.microsoft.com/office/powerpoint/2010/main" val="2788691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We have found that there are generally</a:t>
            </a:r>
            <a:r>
              <a:rPr lang="en-US" baseline="0" dirty="0"/>
              <a:t> 5 main types of ways an organization defines and structures their financial wellness program.  </a:t>
            </a:r>
          </a:p>
          <a:p>
            <a:pPr rtl="0"/>
            <a:endParaRPr lang="en-US" baseline="0" dirty="0"/>
          </a:p>
          <a:p>
            <a:r>
              <a:rPr lang="en-US" b="1" dirty="0"/>
              <a:t>EDUCATION AND LITERACY</a:t>
            </a:r>
          </a:p>
          <a:p>
            <a:r>
              <a:rPr lang="en-US" dirty="0"/>
              <a:t>As the name suggests, these programs are focused on educating people so that they can make better saving and</a:t>
            </a:r>
          </a:p>
          <a:p>
            <a:r>
              <a:rPr lang="en-US" dirty="0"/>
              <a:t>spending decisions. They typically don’t work toward specific goals or objectives, but rather offer a broad library of</a:t>
            </a:r>
          </a:p>
          <a:p>
            <a:r>
              <a:rPr lang="en-US" dirty="0"/>
              <a:t>general content. It is up to the user to figure out which content to view and apply to his or her financial situation. From</a:t>
            </a:r>
          </a:p>
          <a:p>
            <a:r>
              <a:rPr lang="en-US" dirty="0"/>
              <a:t>the employer’s perspective, there may be no way to keep tabs on which employees are accessing the program and if</a:t>
            </a:r>
          </a:p>
          <a:p>
            <a:r>
              <a:rPr lang="en-US" dirty="0"/>
              <a:t>they are making progress in addressing financial challenges.  Often times this type of financial wellness content is offered</a:t>
            </a:r>
            <a:r>
              <a:rPr lang="en-US" baseline="0" dirty="0"/>
              <a:t> by the company or </a:t>
            </a:r>
            <a:r>
              <a:rPr lang="en-US" baseline="0" dirty="0" err="1"/>
              <a:t>recordkeeper</a:t>
            </a:r>
            <a:r>
              <a:rPr lang="en-US" baseline="0" dirty="0"/>
              <a:t> as part of the suite of content they make available to participants.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Think of an </a:t>
            </a:r>
            <a:r>
              <a:rPr lang="en-US" i="1" baseline="0" dirty="0" err="1"/>
              <a:t>Everfi</a:t>
            </a:r>
            <a:r>
              <a:rPr lang="en-US" i="1" baseline="0" dirty="0"/>
              <a:t> or even Kahn Academy which includes videos on how to learn ANYTHING including financial concepts.  Education &amp; literacy approaches are generally less expensive than more comprehensive solutions and could be a good way to start expanding communications for clients without much of a budget, or even clients who just want to dip their toe in the financial wellness waters.  There’s no reason that a client can’t later add to their program.  TRP has a handful of clients with existing educational FW programs who are currently evaluating S$ as a complement to what already exists.</a:t>
            </a:r>
            <a:endParaRPr lang="en-US" baseline="0" dirty="0"/>
          </a:p>
          <a:p>
            <a:pPr rtl="0"/>
            <a:endParaRPr lang="en-US" baseline="0" dirty="0"/>
          </a:p>
          <a:p>
            <a:r>
              <a:rPr lang="en-US" b="1" dirty="0"/>
              <a:t>SERVICES AND PRODUCTS</a:t>
            </a:r>
          </a:p>
          <a:p>
            <a:r>
              <a:rPr lang="en-US" dirty="0"/>
              <a:t>Product-based services guide people through specific financial planning scenarios. For example, an employee</a:t>
            </a:r>
          </a:p>
          <a:p>
            <a:r>
              <a:rPr lang="en-US" dirty="0"/>
              <a:t>struggling with estate issues after the passing of a parent might be in need of an estate specialist to develop an</a:t>
            </a:r>
          </a:p>
          <a:p>
            <a:r>
              <a:rPr lang="en-US" dirty="0"/>
              <a:t>individualized plan. Employer-level reporting varies widely across the Services and Products category, depending on</a:t>
            </a:r>
          </a:p>
          <a:p>
            <a:r>
              <a:rPr lang="en-US" dirty="0"/>
              <a:t>the provider.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AYCO or even a series of seminars could be examples of solutions in this category.  These can be great solutions, but depending on the product might be more on the expensive side.  For some clients, this might be a barrier.  Another consideration is the delivery model.  If these are face to face delivered services, they might  work best for a workforce that isn’t geographically dispersed.</a:t>
            </a:r>
          </a:p>
          <a:p>
            <a:pPr rtl="0"/>
            <a:endParaRPr lang="en-US" baseline="0" dirty="0"/>
          </a:p>
          <a:p>
            <a:r>
              <a:rPr lang="en-US" b="1" dirty="0"/>
              <a:t>TOOLS:</a:t>
            </a:r>
            <a:br>
              <a:rPr lang="en-US" dirty="0"/>
            </a:br>
            <a:r>
              <a:rPr lang="en-US" dirty="0"/>
              <a:t>Tools provide a structure to help people manage their money. They rely heavily on the use of financial information</a:t>
            </a:r>
          </a:p>
          <a:p>
            <a:r>
              <a:rPr lang="en-US" dirty="0"/>
              <a:t>aggregation and may require significant time and ongoing involvement from the user. This type of program often links</a:t>
            </a:r>
          </a:p>
          <a:p>
            <a:r>
              <a:rPr lang="en-US" dirty="0"/>
              <a:t>together bank accounts, retirement accounts, and other financial sources of information to provide a more complete</a:t>
            </a:r>
          </a:p>
          <a:p>
            <a:r>
              <a:rPr lang="en-US" dirty="0"/>
              <a:t>financial profile.  </a:t>
            </a:r>
            <a:r>
              <a:rPr lang="en-US" b="1" dirty="0"/>
              <a:t>Think Mint.com or Hello Wallet.</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a:t>These solutions might be</a:t>
            </a:r>
            <a:r>
              <a:rPr lang="en-US" b="0" i="1" baseline="0" dirty="0"/>
              <a:t> most appropriate for employers with motivated, somewhat sophisticated, and technically savvy employee populations who might be more likely to actively use these types of solutions.</a:t>
            </a:r>
            <a:endParaRPr lang="en-US" b="0" i="1" dirty="0"/>
          </a:p>
          <a:p>
            <a:endParaRPr lang="en-US" baseline="0" dirty="0"/>
          </a:p>
          <a:p>
            <a:endParaRPr lang="en-US" baseline="0" dirty="0"/>
          </a:p>
          <a:p>
            <a:r>
              <a:rPr lang="en-US" b="1" dirty="0"/>
              <a:t>COACHING AND BEHAVIORAL</a:t>
            </a:r>
          </a:p>
          <a:p>
            <a:r>
              <a:rPr lang="en-US" dirty="0"/>
              <a:t>These programs focus on short- and long-term behavior modification through education and clear next steps.</a:t>
            </a:r>
          </a:p>
          <a:p>
            <a:r>
              <a:rPr lang="en-US" dirty="0"/>
              <a:t>They usually have lots of content, benchmarks, fewer tools, and robust (often one-on-one) engagement. Coaching and</a:t>
            </a:r>
          </a:p>
          <a:p>
            <a:r>
              <a:rPr lang="en-US" dirty="0"/>
              <a:t>behavioral programs tend to offer employers the most visibility as to how employees may be progressing on the road</a:t>
            </a:r>
          </a:p>
          <a:p>
            <a:r>
              <a:rPr lang="en-US" dirty="0"/>
              <a:t>to financial wellness. Reports and statistical information may also help employers evaluate the ROI of a program.  </a:t>
            </a:r>
            <a:r>
              <a:rPr lang="en-US" dirty="0" err="1"/>
              <a:t>SmartDollar</a:t>
            </a:r>
            <a:r>
              <a:rPr lang="en-US" dirty="0"/>
              <a:t> could be classified</a:t>
            </a:r>
            <a:r>
              <a:rPr lang="en-US" baseline="0" dirty="0"/>
              <a:t> as a behavioral provider (they advocate that the employee complete a series of steps….e.g. first save $1000 for an emergency, then pay off your highest interest debt, then your low interest debt, then start saving for retirement); while someone like Financial Finesse staffs a call center with CFP’s that can help coach you through financial scenarios.</a:t>
            </a:r>
          </a:p>
          <a:p>
            <a:endParaRPr lang="en-US" dirty="0"/>
          </a:p>
          <a:p>
            <a:r>
              <a:rPr lang="en-US" b="1" dirty="0"/>
              <a:t>ENHANCED EMPLOYEE EDUCATION PROGRAMS</a:t>
            </a:r>
          </a:p>
          <a:p>
            <a:r>
              <a:rPr lang="en-US" dirty="0"/>
              <a:t>In some situations, it may not be feasible for employers to purchase a financial wellness program. It may fall to the</a:t>
            </a:r>
          </a:p>
          <a:p>
            <a:r>
              <a:rPr lang="en-US" dirty="0"/>
              <a:t>financial advisor and Human Resources to create an education program that can enhance an existing retirement</a:t>
            </a:r>
          </a:p>
          <a:p>
            <a:r>
              <a:rPr lang="en-US" dirty="0"/>
              <a:t>plan education program. The company may be able to identify specific needs within their employee population and</a:t>
            </a:r>
          </a:p>
          <a:p>
            <a:r>
              <a:rPr lang="en-US" dirty="0"/>
              <a:t>work with an advisor to design educational opportunities around those needs. For example, companies with young</a:t>
            </a:r>
          </a:p>
          <a:p>
            <a:r>
              <a:rPr lang="en-US" dirty="0"/>
              <a:t>employees who are struggling with college loans might benefit from a presentation on creating a budget. Pre-retirees</a:t>
            </a:r>
          </a:p>
          <a:p>
            <a:r>
              <a:rPr lang="en-US" dirty="0"/>
              <a:t>may be interested in learning about social security rules, distribution guidelines, or typical healthcare expenses in retirement. The possibilities</a:t>
            </a:r>
          </a:p>
          <a:p>
            <a:r>
              <a:rPr lang="en-US" dirty="0"/>
              <a:t>are as endless as the employer and advisor’s creativity.</a:t>
            </a:r>
          </a:p>
        </p:txBody>
      </p:sp>
      <p:sp>
        <p:nvSpPr>
          <p:cNvPr id="4" name="Slide Number Placeholder 3"/>
          <p:cNvSpPr>
            <a:spLocks noGrp="1"/>
          </p:cNvSpPr>
          <p:nvPr>
            <p:ph type="sldNum" sz="quarter" idx="10"/>
          </p:nvPr>
        </p:nvSpPr>
        <p:spPr/>
        <p:txBody>
          <a:bodyPr/>
          <a:lstStyle/>
          <a:p>
            <a:fld id="{CFA5BF29-3A85-45E8-9EC2-6FCFBE5E0498}" type="slidenum">
              <a:rPr lang="en-US" smtClean="0"/>
              <a:t>30</a:t>
            </a:fld>
            <a:endParaRPr lang="en-US"/>
          </a:p>
        </p:txBody>
      </p:sp>
    </p:spTree>
    <p:extLst>
      <p:ext uri="{BB962C8B-B14F-4D97-AF65-F5344CB8AC3E}">
        <p14:creationId xmlns:p14="http://schemas.microsoft.com/office/powerpoint/2010/main" val="4180060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31</a:t>
            </a:fld>
            <a:endParaRPr lang="en-US"/>
          </a:p>
        </p:txBody>
      </p:sp>
    </p:spTree>
    <p:extLst>
      <p:ext uri="{BB962C8B-B14F-4D97-AF65-F5344CB8AC3E}">
        <p14:creationId xmlns:p14="http://schemas.microsoft.com/office/powerpoint/2010/main" val="3445733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u="sng" dirty="0"/>
              <a:t>Budget: </a:t>
            </a:r>
          </a:p>
          <a:p>
            <a:r>
              <a:rPr lang="en-US" dirty="0"/>
              <a:t>For many sponsors, this may be the biggest factor in narrowing down the list of potential financial wellness providers.  Sponsors can want a robust, comprehensive program all they want, but if they can’t afford it or don’t want to take the time to promote it, then you may have to get creative.  From a cost perspective, some considerations are:</a:t>
            </a:r>
          </a:p>
          <a:p>
            <a:pPr marL="172170" indent="-172170">
              <a:buFont typeface="Arial" panose="020B0604020202020204" pitchFamily="34" charset="0"/>
              <a:buChar char="•"/>
            </a:pPr>
            <a:r>
              <a:rPr lang="en-US" dirty="0"/>
              <a:t>Is cost based on all eligible employees for the program, or are only those who enroll charged a fee?</a:t>
            </a:r>
          </a:p>
          <a:p>
            <a:pPr marL="172170" indent="-172170">
              <a:buFont typeface="Arial" panose="020B0604020202020204" pitchFamily="34" charset="0"/>
              <a:buChar char="•"/>
            </a:pPr>
            <a:r>
              <a:rPr lang="en-US" dirty="0"/>
              <a:t>Will the cost be passed through to employees?</a:t>
            </a:r>
          </a:p>
          <a:p>
            <a:pPr marL="172170" indent="-172170">
              <a:buFont typeface="Arial" panose="020B0604020202020204" pitchFamily="34" charset="0"/>
              <a:buChar char="•"/>
            </a:pPr>
            <a:r>
              <a:rPr lang="en-US" dirty="0"/>
              <a:t>Will the sponsor decide to shoulder the per-employee cost?*</a:t>
            </a:r>
          </a:p>
          <a:p>
            <a:endParaRPr lang="en-US" dirty="0"/>
          </a:p>
          <a:p>
            <a:r>
              <a:rPr lang="en-US" dirty="0"/>
              <a:t>* Several prominent opinions exist, including one written by The Groom Law Group, that state that the cost of financial wellness programs is a qualified plan expense that can be paid for out of </a:t>
            </a:r>
            <a:r>
              <a:rPr lang="fr-FR" dirty="0"/>
              <a:t>plan </a:t>
            </a:r>
            <a:r>
              <a:rPr lang="fr-FR" dirty="0" err="1"/>
              <a:t>assets</a:t>
            </a:r>
            <a:r>
              <a:rPr lang="fr-FR" dirty="0"/>
              <a:t> (</a:t>
            </a:r>
            <a:r>
              <a:rPr lang="fr-FR" dirty="0" err="1"/>
              <a:t>forfeitures</a:t>
            </a:r>
            <a:r>
              <a:rPr lang="fr-FR" dirty="0"/>
              <a:t>, ERISA budgets, etc.).</a:t>
            </a:r>
          </a:p>
          <a:p>
            <a:endParaRPr lang="fr-FR" dirty="0"/>
          </a:p>
          <a:p>
            <a:r>
              <a:rPr lang="fr-FR" dirty="0"/>
              <a:t>But </a:t>
            </a:r>
            <a:r>
              <a:rPr lang="fr-FR" dirty="0" err="1"/>
              <a:t>regardless</a:t>
            </a:r>
            <a:r>
              <a:rPr lang="fr-FR" dirty="0"/>
              <a:t> of </a:t>
            </a:r>
            <a:r>
              <a:rPr lang="fr-FR" dirty="0" err="1"/>
              <a:t>other</a:t>
            </a:r>
            <a:r>
              <a:rPr lang="fr-FR" dirty="0"/>
              <a:t> </a:t>
            </a:r>
            <a:r>
              <a:rPr lang="fr-FR" dirty="0" err="1"/>
              <a:t>priorities</a:t>
            </a:r>
            <a:r>
              <a:rPr lang="fr-FR" dirty="0"/>
              <a:t> or </a:t>
            </a:r>
            <a:r>
              <a:rPr lang="fr-FR" dirty="0" err="1"/>
              <a:t>needs</a:t>
            </a:r>
            <a:r>
              <a:rPr lang="fr-FR" dirty="0"/>
              <a:t> the sponsor has…</a:t>
            </a:r>
            <a:r>
              <a:rPr lang="fr-FR" dirty="0" err="1"/>
              <a:t>it</a:t>
            </a:r>
            <a:r>
              <a:rPr lang="fr-FR" dirty="0"/>
              <a:t> </a:t>
            </a:r>
            <a:r>
              <a:rPr lang="fr-FR" dirty="0" err="1"/>
              <a:t>makes</a:t>
            </a:r>
            <a:r>
              <a:rPr lang="fr-FR" dirty="0"/>
              <a:t> </a:t>
            </a:r>
            <a:r>
              <a:rPr lang="fr-FR" dirty="0" err="1"/>
              <a:t>sense</a:t>
            </a:r>
            <a:r>
              <a:rPr lang="fr-FR" dirty="0"/>
              <a:t> to </a:t>
            </a:r>
            <a:r>
              <a:rPr lang="fr-FR" dirty="0" err="1"/>
              <a:t>start</a:t>
            </a:r>
            <a:r>
              <a:rPr lang="fr-FR" dirty="0"/>
              <a:t> by </a:t>
            </a:r>
            <a:r>
              <a:rPr lang="fr-FR" dirty="0" err="1"/>
              <a:t>weighing</a:t>
            </a:r>
            <a:r>
              <a:rPr lang="fr-FR" dirty="0"/>
              <a:t> </a:t>
            </a:r>
            <a:r>
              <a:rPr lang="fr-FR" dirty="0" err="1"/>
              <a:t>their</a:t>
            </a:r>
            <a:r>
              <a:rPr lang="fr-FR" dirty="0"/>
              <a:t> budget vs the </a:t>
            </a:r>
            <a:r>
              <a:rPr lang="fr-FR" dirty="0" err="1"/>
              <a:t>cost</a:t>
            </a:r>
            <a:r>
              <a:rPr lang="fr-FR" dirty="0"/>
              <a:t> of programs and </a:t>
            </a:r>
            <a:r>
              <a:rPr lang="fr-FR" dirty="0" err="1"/>
              <a:t>then</a:t>
            </a:r>
            <a:r>
              <a:rPr lang="fr-FR" dirty="0"/>
              <a:t> go </a:t>
            </a:r>
            <a:r>
              <a:rPr lang="fr-FR" dirty="0" err="1"/>
              <a:t>from</a:t>
            </a:r>
            <a:r>
              <a:rPr lang="fr-FR" dirty="0"/>
              <a:t> </a:t>
            </a:r>
            <a:r>
              <a:rPr lang="fr-FR" dirty="0" err="1"/>
              <a:t>there</a:t>
            </a:r>
            <a:r>
              <a:rPr lang="fr-FR" dirty="0"/>
              <a:t>.  </a:t>
            </a:r>
          </a:p>
          <a:p>
            <a:endParaRPr lang="fr-FR" dirty="0"/>
          </a:p>
          <a:p>
            <a:r>
              <a:rPr lang="fr-FR" b="1" u="sng" dirty="0"/>
              <a:t>Business model: </a:t>
            </a:r>
          </a:p>
          <a:p>
            <a:r>
              <a:rPr lang="en-US" dirty="0"/>
              <a:t>Financial wellness as a topic has exploded very quickly throughout the retirement industry. Because of its current widespread popularity, financial wellness providers seem to be entering the space almost every month—and those that have been in the business a while are constantly enhancing their offer to the marketplace.   </a:t>
            </a:r>
          </a:p>
          <a:p>
            <a:endParaRPr lang="en-US" dirty="0"/>
          </a:p>
          <a:p>
            <a:r>
              <a:rPr lang="en-US" dirty="0"/>
              <a:t>But much like the proliferation of target date providers a decade ago or dot-com start-ups from the late 1990s, do they have a strategy for long-term success or are they a flash-in-the-pan outfit? Questions that sponsors should ask a potential provider could include:</a:t>
            </a:r>
          </a:p>
          <a:p>
            <a:pPr marL="172170" indent="-172170">
              <a:buFont typeface="Arial" panose="020B0604020202020204" pitchFamily="34" charset="0"/>
              <a:buChar char="•"/>
            </a:pPr>
            <a:r>
              <a:rPr lang="en-US" dirty="0"/>
              <a:t>Do they have the capacity to grow as my organization grows?</a:t>
            </a:r>
          </a:p>
          <a:p>
            <a:pPr marL="172170" indent="-172170">
              <a:buFont typeface="Arial" panose="020B0604020202020204" pitchFamily="34" charset="0"/>
              <a:buChar char="•"/>
            </a:pPr>
            <a:r>
              <a:rPr lang="en-US" dirty="0"/>
              <a:t>How do they make their money—from advertising, or does their revenue come from cross-selling additional products and services to my workforce?  Advisors we’ve spoken with really dig deep on this question.  The last thing that a financially stressed workforce needs is the distraction of being pushed products or services that they don’t want or need.  Truly product agnostic financial wellness providers seem to have a leg up on their peers who want to cross-sell other products.  </a:t>
            </a:r>
          </a:p>
          <a:p>
            <a:pPr marL="172170" indent="-172170">
              <a:buFont typeface="Arial" panose="020B0604020202020204" pitchFamily="34" charset="0"/>
              <a:buChar char="•"/>
            </a:pPr>
            <a:endParaRPr lang="en-US" dirty="0"/>
          </a:p>
          <a:p>
            <a:r>
              <a:rPr lang="en-US" b="1" u="sng" dirty="0"/>
              <a:t>Communication Frequency:</a:t>
            </a:r>
          </a:p>
          <a:p>
            <a:r>
              <a:rPr lang="en-US" dirty="0"/>
              <a:t>How often a financial wellness provider may be sending messages to employees may be an important consideration. Each company develops its own communication culture. Some may pepper their employees with frequent messages, others may prefer to group communications in a newsletter type of format that only goes out weekly, monthly, or quarterly.</a:t>
            </a:r>
          </a:p>
          <a:p>
            <a:endParaRPr lang="en-US" dirty="0"/>
          </a:p>
          <a:p>
            <a:r>
              <a:rPr lang="en-US" dirty="0"/>
              <a:t>Inquire about the timing, frequency, and type of message that the financial wellness provider would typically send. In an ideal world, perhaps they can even synchronize their messages to be complementary to the ones the sponsor is already sending.</a:t>
            </a:r>
          </a:p>
          <a:p>
            <a:endParaRPr lang="en-US" dirty="0"/>
          </a:p>
          <a:p>
            <a:pPr marL="172170" indent="-172170">
              <a:buFont typeface="Arial" panose="020B0604020202020204" pitchFamily="34" charset="0"/>
              <a:buChar char="•"/>
            </a:pPr>
            <a:r>
              <a:rPr lang="en-US" dirty="0"/>
              <a:t>What is their client service model for ongoing engagements with [me/the sponsor]?</a:t>
            </a:r>
          </a:p>
          <a:p>
            <a:pPr marL="172170" indent="-172170">
              <a:buFont typeface="Arial" panose="020B0604020202020204" pitchFamily="34" charset="0"/>
              <a:buChar char="•"/>
            </a:pPr>
            <a:r>
              <a:rPr lang="en-US" dirty="0"/>
              <a:t>When you or the sponsor has an issue or a question, to whom do you turn?  Does the financial wellness provider have dedicated account or relationship manager? Is it a pooled client service environment? An 800-number?</a:t>
            </a:r>
          </a:p>
          <a:p>
            <a:pPr marL="172170" indent="-172170">
              <a:buFont typeface="Arial" panose="020B0604020202020204" pitchFamily="34" charset="0"/>
              <a:buChar char="•"/>
            </a:pPr>
            <a:r>
              <a:rPr lang="en-US" dirty="0"/>
              <a:t>What is the ongoing cadence of communications after the program is implemented?  Will the sponsor know the timing, audience, and message of the communications being sent to their workforce?  Is that done without the sponsor’s awareness?  </a:t>
            </a:r>
          </a:p>
          <a:p>
            <a:pPr marL="172170" indent="-172170">
              <a:buFont typeface="Arial" panose="020B0604020202020204" pitchFamily="34" charset="0"/>
              <a:buChar char="•"/>
            </a:pPr>
            <a:endParaRPr lang="en-US" dirty="0"/>
          </a:p>
          <a:p>
            <a:r>
              <a:rPr lang="en-US" dirty="0"/>
              <a:t>Employees are already receiving a variety of communications at work (benefits announcements, account statements and updates, security warnings, messages from colleagues and managers, as well as client communications). If a financial wellness provider starts sending weekly updates, alerts, or progress reports on top of everything else, there a better chance of the message getting lost in the shuffle or the recipients becoming numb to the message.</a:t>
            </a:r>
          </a:p>
          <a:p>
            <a:endParaRPr lang="en-US" dirty="0"/>
          </a:p>
          <a:p>
            <a:r>
              <a:rPr lang="en-US" b="1" u="sng" dirty="0"/>
              <a:t>Multi-media resources</a:t>
            </a:r>
          </a:p>
          <a:p>
            <a:r>
              <a:rPr lang="en-US" dirty="0"/>
              <a:t>Each organization’s workforce is unique. And most of the time, it’s not homogeneous. Some employees may have access to computers, laptops, or other mobile devices; while other employees rely more heavily on paper-based communication or call center conversations.</a:t>
            </a:r>
          </a:p>
          <a:p>
            <a:pPr marL="172170" indent="-172170">
              <a:buFont typeface="Arial" panose="020B0604020202020204" pitchFamily="34" charset="0"/>
              <a:buChar char="•"/>
            </a:pPr>
            <a:r>
              <a:rPr lang="en-US" dirty="0"/>
              <a:t>Does the financial wellness provider offer education in a variety of formats?</a:t>
            </a:r>
          </a:p>
          <a:p>
            <a:pPr marL="172170" indent="-172170">
              <a:buFont typeface="Arial" panose="020B0604020202020204" pitchFamily="34" charset="0"/>
              <a:buChar char="•"/>
            </a:pPr>
            <a:r>
              <a:rPr lang="en-US" dirty="0"/>
              <a:t>How is content accessed? Do employees have to go to the financial wellness provider’s site, can the content reside on the employer’s internal websites, or is it a mix of both?</a:t>
            </a:r>
          </a:p>
          <a:p>
            <a:pPr marL="172170" indent="-172170">
              <a:buFont typeface="Arial" panose="020B0604020202020204" pitchFamily="34" charset="0"/>
              <a:buChar char="•"/>
            </a:pPr>
            <a:r>
              <a:rPr lang="en-US" dirty="0"/>
              <a:t>Is content available in paper, electronic, phone-based, and/or face-to-face formats? Which of those might be the highest priority for the employer’s organization?</a:t>
            </a:r>
          </a:p>
          <a:p>
            <a:pPr marL="172170" indent="-172170">
              <a:buFont typeface="Arial" panose="020B0604020202020204" pitchFamily="34" charset="0"/>
              <a:buChar char="•"/>
            </a:pPr>
            <a:endParaRPr lang="en-US" dirty="0"/>
          </a:p>
          <a:p>
            <a:r>
              <a:rPr lang="en-US" b="1" u="sng" dirty="0"/>
              <a:t>Data reporting capabilities</a:t>
            </a:r>
          </a:p>
          <a:p>
            <a:r>
              <a:rPr lang="en-US" dirty="0"/>
              <a:t>Financial wellness providers come in a variety of flavors. Some offer coaches or access to financial professionals. Others link financial accounts to give the user a holistic look at their finances on a weekly or monthly basis. And others are prescriptive in the behaviors that lead to financial wellness, and the order in which employees change each behavior.</a:t>
            </a:r>
          </a:p>
          <a:p>
            <a:endParaRPr lang="en-US" dirty="0"/>
          </a:p>
          <a:p>
            <a:r>
              <a:rPr lang="en-US" dirty="0"/>
              <a:t>All of those examples come with differing abilities to track employees’ progress and measure the success of the program. Sponsors who may be under pressure to demonstrate the effectiveness of a financial wellness program may want to evaluate how detailed the program can be at providing results or progress. </a:t>
            </a:r>
          </a:p>
          <a:p>
            <a:endParaRPr lang="en-US" dirty="0"/>
          </a:p>
          <a:p>
            <a:r>
              <a:rPr lang="en-US" dirty="0"/>
              <a:t>While data reporting capabilities sound like a “must have,” sponsors should keep in mind that this capability is often accompanied by bigger logistical hurdles pertaining to data feeds and access to employee information (which raises questions about data integrity and security as well). Data reporting may also carry with it a heftier price tag for the program.</a:t>
            </a:r>
          </a:p>
          <a:p>
            <a:endParaRPr lang="en-US" dirty="0"/>
          </a:p>
          <a:p>
            <a:r>
              <a:rPr lang="en-US" b="1" u="sng" dirty="0"/>
              <a:t>Integration with other benefits</a:t>
            </a:r>
          </a:p>
          <a:p>
            <a:r>
              <a:rPr lang="en-US" dirty="0"/>
              <a:t>Financial wellness should be seen as an extension, or another facet, of an employee’s overall benefits package. The better integrated it can be into existing communications about retirement, the better chance the employee has to understand how the benefits fit together. At its core, financial wellness gives employees the capacity to generate additional savings, an important outlet of which is their workplace retirement plan. Other considerations with respect to integration are:</a:t>
            </a:r>
          </a:p>
          <a:p>
            <a:pPr marL="172170" indent="-172170">
              <a:buFont typeface="Arial" panose="020B0604020202020204" pitchFamily="34" charset="0"/>
              <a:buChar char="•"/>
            </a:pPr>
            <a:r>
              <a:rPr lang="en-US" dirty="0"/>
              <a:t>Can messages about financial wellness be incorporated into participant statements?</a:t>
            </a:r>
          </a:p>
          <a:p>
            <a:pPr marL="172170" indent="-172170">
              <a:buFont typeface="Arial" panose="020B0604020202020204" pitchFamily="34" charset="0"/>
              <a:buChar char="•"/>
            </a:pPr>
            <a:r>
              <a:rPr lang="en-US" dirty="0"/>
              <a:t>Can the participant website include financial wellness (or at least a link to obtain more information on the program and resources available)?</a:t>
            </a:r>
          </a:p>
          <a:p>
            <a:pPr marL="172170" indent="-172170">
              <a:buFont typeface="Arial" panose="020B0604020202020204" pitchFamily="34" charset="0"/>
              <a:buChar char="•"/>
            </a:pPr>
            <a:r>
              <a:rPr lang="en-US" dirty="0"/>
              <a:t>Is there an opportunity to incorporate financial wellness information into call center scripts?</a:t>
            </a:r>
          </a:p>
          <a:p>
            <a:endParaRPr lang="en-US" dirty="0"/>
          </a:p>
          <a:p>
            <a:r>
              <a:rPr lang="en-US" dirty="0"/>
              <a:t>Enhancing the visibility and amplifying the presence of the financial wellness program will only help to increase adoption within the workforce.</a:t>
            </a:r>
          </a:p>
          <a:p>
            <a:endParaRPr lang="en-US" dirty="0"/>
          </a:p>
          <a:p>
            <a:r>
              <a:rPr lang="en-US" b="1" u="sng" dirty="0"/>
              <a:t>Bottom line: </a:t>
            </a:r>
            <a:r>
              <a:rPr lang="en-US" dirty="0"/>
              <a:t>This is not a rigid, all-encompassing list of considerations.  And more importantly, how these considerations are prioritized may vary greatly from sponsor to sponsor – depending on needs and wants.  This will get the conversation started so that when it comes time to vet potential providers, you can develop a framework for that evaluation process.  </a:t>
            </a:r>
          </a:p>
        </p:txBody>
      </p:sp>
      <p:sp>
        <p:nvSpPr>
          <p:cNvPr id="4" name="Slide Number Placeholder 3"/>
          <p:cNvSpPr>
            <a:spLocks noGrp="1"/>
          </p:cNvSpPr>
          <p:nvPr>
            <p:ph type="sldNum" sz="quarter" idx="10"/>
          </p:nvPr>
        </p:nvSpPr>
        <p:spPr/>
        <p:txBody>
          <a:bodyPr/>
          <a:lstStyle/>
          <a:p>
            <a:fld id="{CFA5BF29-3A85-45E8-9EC2-6FCFBE5E0498}" type="slidenum">
              <a:rPr lang="en-US" smtClean="0"/>
              <a:t>32</a:t>
            </a:fld>
            <a:endParaRPr lang="en-US"/>
          </a:p>
        </p:txBody>
      </p:sp>
    </p:spTree>
    <p:extLst>
      <p:ext uri="{BB962C8B-B14F-4D97-AF65-F5344CB8AC3E}">
        <p14:creationId xmlns:p14="http://schemas.microsoft.com/office/powerpoint/2010/main" val="2893694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rtl="0"/>
            <a:r>
              <a:rPr lang="en-US" sz="1200" b="0" i="0" u="none" strike="noStrike" kern="1200" baseline="0" dirty="0">
                <a:solidFill>
                  <a:schemeClr val="tx1"/>
                </a:solidFill>
                <a:latin typeface="+mn-lt"/>
                <a:ea typeface="+mn-ea"/>
                <a:cs typeface="+mn-cs"/>
              </a:rPr>
              <a:t>Two things I want you to leave with today:</a:t>
            </a:r>
          </a:p>
          <a:p>
            <a:pPr rtl="0"/>
            <a:endParaRPr lang="en-US" sz="1200" b="0" i="0" u="none" strike="noStrike" kern="1200" baseline="0" dirty="0">
              <a:solidFill>
                <a:schemeClr val="tx1"/>
              </a:solidFill>
              <a:latin typeface="+mn-lt"/>
              <a:ea typeface="+mn-ea"/>
              <a:cs typeface="+mn-cs"/>
            </a:endParaRPr>
          </a:p>
          <a:p>
            <a:pPr marL="228600" indent="-228600" rtl="0">
              <a:buAutoNum type="arabicPeriod"/>
            </a:pPr>
            <a:r>
              <a:rPr lang="en-US" sz="1200" b="1" i="0" u="none" strike="noStrike" kern="1200" baseline="0" dirty="0">
                <a:solidFill>
                  <a:schemeClr val="tx1"/>
                </a:solidFill>
                <a:latin typeface="+mn-lt"/>
                <a:ea typeface="+mn-ea"/>
                <a:cs typeface="+mn-cs"/>
              </a:rPr>
              <a:t>This is NOT just another passing fad.  </a:t>
            </a:r>
            <a:r>
              <a:rPr lang="en-US" sz="1200" b="0" i="0" u="none" strike="noStrike" kern="1200" baseline="0" dirty="0">
                <a:solidFill>
                  <a:schemeClr val="tx1"/>
                </a:solidFill>
                <a:latin typeface="+mn-lt"/>
                <a:ea typeface="+mn-ea"/>
                <a:cs typeface="+mn-cs"/>
              </a:rPr>
              <a:t>Just like auto-services helped to solve the participant inertia and the education barrier, financial wellness serves as the on-ramp to savings for all of the employees that A) are not in auto-services plans, B) may be auto-enrolled and saving but are taking a hit with loans and hardships, or C) are so financially stressed that retirement savings isn’t even on the radar.  </a:t>
            </a:r>
            <a:r>
              <a:rPr lang="en-US" sz="1200" b="0" i="1" u="none" strike="noStrike" kern="1200" baseline="0" dirty="0">
                <a:solidFill>
                  <a:schemeClr val="tx1"/>
                </a:solidFill>
                <a:latin typeface="+mn-lt"/>
                <a:ea typeface="+mn-ea"/>
                <a:cs typeface="+mn-cs"/>
              </a:rPr>
              <a:t>Financial wellness is the next frontier in the retirement space.  </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pPr marL="228600" indent="-228600" rtl="0">
              <a:buAutoNum type="arabicPeriod"/>
            </a:pPr>
            <a:r>
              <a:rPr lang="en-US" sz="1200" b="1" i="0" u="none" strike="noStrike" kern="1200" baseline="0" dirty="0">
                <a:solidFill>
                  <a:schemeClr val="tx1"/>
                </a:solidFill>
                <a:latin typeface="+mn-lt"/>
                <a:ea typeface="+mn-ea"/>
                <a:cs typeface="+mn-cs"/>
              </a:rPr>
              <a:t>Good things happen </a:t>
            </a:r>
            <a:r>
              <a:rPr lang="en-US" sz="1200" b="0" i="0" u="none" strike="noStrike" kern="1200" baseline="0" dirty="0">
                <a:solidFill>
                  <a:schemeClr val="tx1"/>
                </a:solidFill>
                <a:latin typeface="+mn-lt"/>
                <a:ea typeface="+mn-ea"/>
                <a:cs typeface="+mn-cs"/>
              </a:rPr>
              <a:t>– for your employees and </a:t>
            </a:r>
            <a:r>
              <a:rPr lang="en-US" sz="1200" b="0" i="0" u="none" strike="noStrike" kern="1200" baseline="0">
                <a:solidFill>
                  <a:schemeClr val="tx1"/>
                </a:solidFill>
                <a:latin typeface="+mn-lt"/>
                <a:ea typeface="+mn-ea"/>
                <a:cs typeface="+mn-cs"/>
              </a:rPr>
              <a:t>your organization– </a:t>
            </a:r>
            <a:r>
              <a:rPr lang="en-US" sz="1200" b="1" i="0" u="none" strike="noStrike" kern="1200" baseline="0" dirty="0">
                <a:solidFill>
                  <a:schemeClr val="tx1"/>
                </a:solidFill>
                <a:latin typeface="+mn-lt"/>
                <a:ea typeface="+mn-ea"/>
                <a:cs typeface="+mn-cs"/>
              </a:rPr>
              <a:t>when American workers have their financial house in order.</a:t>
            </a:r>
          </a:p>
        </p:txBody>
      </p:sp>
      <p:sp>
        <p:nvSpPr>
          <p:cNvPr id="4" name="Slide Number Placeholder 3"/>
          <p:cNvSpPr>
            <a:spLocks noGrp="1"/>
          </p:cNvSpPr>
          <p:nvPr>
            <p:ph type="sldNum" sz="quarter" idx="10"/>
          </p:nvPr>
        </p:nvSpPr>
        <p:spPr/>
        <p:txBody>
          <a:bodyPr/>
          <a:lstStyle/>
          <a:p>
            <a:fld id="{CFA5BF29-3A85-45E8-9EC2-6FCFBE5E0498}" type="slidenum">
              <a:rPr lang="en-US" smtClean="0"/>
              <a:t>33</a:t>
            </a:fld>
            <a:endParaRPr lang="en-US" dirty="0"/>
          </a:p>
        </p:txBody>
      </p:sp>
    </p:spTree>
    <p:extLst>
      <p:ext uri="{BB962C8B-B14F-4D97-AF65-F5344CB8AC3E}">
        <p14:creationId xmlns:p14="http://schemas.microsoft.com/office/powerpoint/2010/main" val="126280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8240">
              <a:defRPr/>
            </a:pPr>
            <a:r>
              <a:rPr lang="en-US" dirty="0"/>
              <a:t>However, the conversation has changed. Over the course of the last two decades, innovations to both plan design and investments can now solve for the lion’s share of those three legacy education objectives. Auto-enrollment – used by roughly half of sponsors in the industry – has had a huge impact on participation rates.  As an example, 96% of participants who were auto-enrolled in a T. Rowe Price retirement plan remain in the plan. </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4</a:t>
            </a:fld>
            <a:endParaRPr lang="en-US" dirty="0"/>
          </a:p>
        </p:txBody>
      </p:sp>
    </p:spTree>
    <p:extLst>
      <p:ext uri="{BB962C8B-B14F-4D97-AF65-F5344CB8AC3E}">
        <p14:creationId xmlns:p14="http://schemas.microsoft.com/office/powerpoint/2010/main" val="383456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8240">
              <a:defRPr/>
            </a:pPr>
            <a:r>
              <a:rPr lang="en-US" dirty="0"/>
              <a:t>When used as an opt-out service, auto-enrollment can gradually move the needle upwards with respect to deferral rates over time –in fact, when used as an opt-out service in conjunction with auto-enrollment, 66% of participants remain in the auto-increase service. </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5</a:t>
            </a:fld>
            <a:endParaRPr lang="en-US" dirty="0"/>
          </a:p>
        </p:txBody>
      </p:sp>
    </p:spTree>
    <p:extLst>
      <p:ext uri="{BB962C8B-B14F-4D97-AF65-F5344CB8AC3E}">
        <p14:creationId xmlns:p14="http://schemas.microsoft.com/office/powerpoint/2010/main" val="344454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4786">
              <a:defRPr/>
            </a:pPr>
            <a:r>
              <a:rPr lang="en-US" dirty="0"/>
              <a:t>And asset allocation products, mainly target date funds thanks to the PPA, get participants into an age-appropriate asset allocation strategy.  96% of participants remain in a target date fund when they are automatically enrolled into one. </a:t>
            </a:r>
          </a:p>
          <a:p>
            <a:pPr defTabSz="954786">
              <a:defRPr/>
            </a:pPr>
            <a:endParaRPr lang="en-US" dirty="0"/>
          </a:p>
          <a:p>
            <a:pPr defTabSz="954786">
              <a:defRPr/>
            </a:pPr>
            <a:r>
              <a:rPr lang="en-US" dirty="0"/>
              <a:t>So plan design and investment innovations have allowed our education efforts to also evolve over time – to focus on the groups of participants who need the most help.  And two HUGE demographics who may be in the most need of holistic financial assistance are:  the millennials who are saddled with a ton of college and credit card debt; and the </a:t>
            </a:r>
            <a:r>
              <a:rPr lang="en-US" dirty="0" err="1"/>
              <a:t>preretiree</a:t>
            </a:r>
            <a:r>
              <a:rPr lang="en-US" dirty="0"/>
              <a:t> baby boomers who have to construct a retirement income strategy for their drawdown years.  </a:t>
            </a:r>
          </a:p>
          <a:p>
            <a:pPr defTabSz="954786">
              <a:defRPr/>
            </a:pPr>
            <a:endParaRPr lang="en-US" dirty="0"/>
          </a:p>
          <a:p>
            <a:pPr defTabSz="954786">
              <a:defRPr/>
            </a:pPr>
            <a:r>
              <a:rPr lang="en-US" dirty="0"/>
              <a:t>Now, to be clear, financial problems do not discriminate based on age or income level – participants of ALL ages and income levels can reap the benefits from a financial wellness program.  But when you think about why financial wellness has become such a prominent topic over the past few years, the shifting workforce demographics (in addition to plan design and investment innovations) have helped give rise to this notion of financial wellness.  </a:t>
            </a:r>
          </a:p>
          <a:p>
            <a:pPr defTabSz="918240">
              <a:defRPr/>
            </a:pPr>
            <a:endParaRPr lang="en-US"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6</a:t>
            </a:fld>
            <a:endParaRPr lang="en-US" dirty="0"/>
          </a:p>
        </p:txBody>
      </p:sp>
    </p:spTree>
    <p:extLst>
      <p:ext uri="{BB962C8B-B14F-4D97-AF65-F5344CB8AC3E}">
        <p14:creationId xmlns:p14="http://schemas.microsoft.com/office/powerpoint/2010/main" val="309522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4786">
              <a:defRPr/>
            </a:pPr>
            <a:endParaRPr lang="en-US" dirty="0"/>
          </a:p>
          <a:p>
            <a:pPr defTabSz="954786">
              <a:defRPr/>
            </a:pPr>
            <a:r>
              <a:rPr lang="en-US" dirty="0"/>
              <a:t>But auto-services and asset allocation products can’t solve the entire financial problem for participants.  </a:t>
            </a:r>
          </a:p>
          <a:p>
            <a:pPr defTabSz="954786">
              <a:defRPr/>
            </a:pPr>
            <a:endParaRPr lang="en-US" dirty="0"/>
          </a:p>
          <a:p>
            <a:pPr defTabSz="954786">
              <a:defRPr/>
            </a:pPr>
            <a:r>
              <a:rPr lang="en-US" dirty="0"/>
              <a:t>Even though these innovations have helped drive DC/401(k) participant engagement and success, there is still room for improvement in other areas of their financial lives. These are statistics</a:t>
            </a:r>
            <a:r>
              <a:rPr lang="en-US" baseline="0" dirty="0"/>
              <a:t> from a study we conducted last year.   </a:t>
            </a:r>
            <a:r>
              <a:rPr lang="en-US" dirty="0"/>
              <a:t>55% of 401(k) participants who say they avoid dealing with their financial situation because it is out of control. 26% of 401(k) participants expect to run out of money in retirement based on their current financial habits. 48% of 401(k) participants contributing below the maximum said that they can’t afford to contribute more because of competing financial priorities.</a:t>
            </a:r>
          </a:p>
          <a:p>
            <a:pPr defTabSz="954786">
              <a:defRPr/>
            </a:pPr>
            <a:endParaRPr lang="en-US" dirty="0"/>
          </a:p>
          <a:p>
            <a:pPr defTabSz="954786">
              <a:defRPr/>
            </a:pPr>
            <a:r>
              <a:rPr lang="en-US" dirty="0"/>
              <a:t>But don’t take our word for it.  </a:t>
            </a:r>
          </a:p>
        </p:txBody>
      </p:sp>
      <p:sp>
        <p:nvSpPr>
          <p:cNvPr id="4" name="Slide Number Placeholder 3"/>
          <p:cNvSpPr>
            <a:spLocks noGrp="1"/>
          </p:cNvSpPr>
          <p:nvPr>
            <p:ph type="sldNum" sz="quarter" idx="10"/>
          </p:nvPr>
        </p:nvSpPr>
        <p:spPr/>
        <p:txBody>
          <a:bodyPr/>
          <a:lstStyle/>
          <a:p>
            <a:fld id="{CFA5BF29-3A85-45E8-9EC2-6FCFBE5E0498}" type="slidenum">
              <a:rPr lang="en-US" smtClean="0"/>
              <a:t>7</a:t>
            </a:fld>
            <a:endParaRPr lang="en-US" dirty="0"/>
          </a:p>
        </p:txBody>
      </p:sp>
    </p:spTree>
    <p:extLst>
      <p:ext uri="{BB962C8B-B14F-4D97-AF65-F5344CB8AC3E}">
        <p14:creationId xmlns:p14="http://schemas.microsoft.com/office/powerpoint/2010/main" val="224523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4786">
              <a:defRPr/>
            </a:pPr>
            <a:r>
              <a:rPr lang="en-US" dirty="0"/>
              <a:t>These are statistics pulled from broader</a:t>
            </a:r>
            <a:r>
              <a:rPr lang="en-US" baseline="0" dirty="0"/>
              <a:t> industry sources about how there is a lot of room to improve the financial health of American workers.  </a:t>
            </a:r>
          </a:p>
          <a:p>
            <a:pPr defTabSz="954786">
              <a:defRPr/>
            </a:pPr>
            <a:endParaRPr lang="en-US" baseline="0" dirty="0"/>
          </a:p>
          <a:p>
            <a:pPr defTabSz="954786">
              <a:defRPr/>
            </a:pPr>
            <a:r>
              <a:rPr lang="en-US" dirty="0"/>
              <a:t>This presents a huge opportunity for</a:t>
            </a:r>
            <a:r>
              <a:rPr lang="en-US" baseline="0" dirty="0"/>
              <a:t> your organization to differentiate itself by providing </a:t>
            </a:r>
            <a:r>
              <a:rPr lang="en-US" baseline="0" dirty="0" err="1"/>
              <a:t>holisitic</a:t>
            </a:r>
            <a:r>
              <a:rPr lang="en-US" baseline="0" dirty="0"/>
              <a:t> </a:t>
            </a:r>
            <a:r>
              <a:rPr lang="en-US" dirty="0"/>
              <a:t>financial wellness education. Financial un-wellness is epidemic. Education, and financial behavioral gaps still exist.</a:t>
            </a:r>
          </a:p>
          <a:p>
            <a:pPr defTabSz="954786">
              <a:defRPr/>
            </a:pPr>
            <a:endParaRPr lang="en-US" dirty="0"/>
          </a:p>
          <a:p>
            <a:pPr defTabSz="954786">
              <a:defRPr/>
            </a:pPr>
            <a:r>
              <a:rPr lang="en-US" dirty="0"/>
              <a:t>24% of income goes to consumer debt payments, </a:t>
            </a:r>
          </a:p>
          <a:p>
            <a:pPr defTabSz="954786">
              <a:defRPr/>
            </a:pPr>
            <a:r>
              <a:rPr lang="en-US" dirty="0"/>
              <a:t>43% of Americans consider themselves financially illiterate. </a:t>
            </a:r>
          </a:p>
          <a:p>
            <a:pPr defTabSz="954786">
              <a:defRPr/>
            </a:pPr>
            <a:r>
              <a:rPr lang="en-US" dirty="0"/>
              <a:t>And</a:t>
            </a:r>
            <a:r>
              <a:rPr lang="en-US" baseline="0" dirty="0"/>
              <a:t> this one is a biggie that we’ll talk about later: </a:t>
            </a:r>
            <a:r>
              <a:rPr lang="en-US" dirty="0"/>
              <a:t>64% say finances are the largest source of stress in their life. </a:t>
            </a:r>
          </a:p>
          <a:p>
            <a:pPr defTabSz="954786">
              <a:defRPr/>
            </a:pPr>
            <a:r>
              <a:rPr lang="en-US" dirty="0"/>
              <a:t>and 64% of American workers don’t have enough savings to cover a $1,000 emergency without borrowing. </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8</a:t>
            </a:fld>
            <a:endParaRPr lang="en-US"/>
          </a:p>
        </p:txBody>
      </p:sp>
    </p:spTree>
    <p:extLst>
      <p:ext uri="{BB962C8B-B14F-4D97-AF65-F5344CB8AC3E}">
        <p14:creationId xmlns:p14="http://schemas.microsoft.com/office/powerpoint/2010/main" val="46567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rtl="0"/>
            <a:r>
              <a:rPr lang="en-US" dirty="0"/>
              <a:t>And where do you fall on this</a:t>
            </a:r>
            <a:r>
              <a:rPr lang="en-US" baseline="0" dirty="0"/>
              <a:t> issue?  </a:t>
            </a:r>
            <a:r>
              <a:rPr lang="en-US" dirty="0"/>
              <a:t>Although 89% of plan sponsors said they were focusing on financial wellness in 2016, only 20% currently have an offering in place. </a:t>
            </a:r>
            <a:r>
              <a:rPr lang="en-US" baseline="0" dirty="0"/>
              <a:t>These numbers indicate that financial wellness is very top of mind for sponsors, but a lot of them are not quite sure how to address the issue. </a:t>
            </a:r>
            <a:endParaRPr lang="en-US" dirty="0"/>
          </a:p>
          <a:p>
            <a:pPr rtl="0"/>
            <a:endParaRPr lang="en-US" baseline="0" dirty="0"/>
          </a:p>
          <a:p>
            <a:pPr rtl="0"/>
            <a:r>
              <a:rPr lang="en-US" baseline="0" dirty="0"/>
              <a:t>Are you in the 89%?  Has anyone here gone further down the path of implementing a formal program?  Anyone here in the 20%?  (Potential opportunity to have them discuss their experience with implementing…the process they went through to evaluate providers.  Did they partner with an advisor to explore the landscape?)</a:t>
            </a:r>
          </a:p>
          <a:p>
            <a:pPr rtl="0"/>
            <a:endParaRPr lang="en-US" dirty="0"/>
          </a:p>
          <a:p>
            <a:pPr rtl="0"/>
            <a:r>
              <a:rPr lang="en-US" dirty="0"/>
              <a:t>So that’s how we got to where we are today, why financial wellness has become so prominent a topic, and the opportunity you have as an employer to improve the financial lives of your employees.  </a:t>
            </a:r>
          </a:p>
          <a:p>
            <a:pPr rtl="0"/>
            <a:endParaRPr lang="en-US" dirty="0"/>
          </a:p>
          <a:p>
            <a:pPr rtl="0"/>
            <a:r>
              <a:rPr lang="en-US" dirty="0"/>
              <a:t>Now, we’ve talked about context and background – let’s define what we mean by financial wellness.</a:t>
            </a:r>
          </a:p>
        </p:txBody>
      </p:sp>
      <p:sp>
        <p:nvSpPr>
          <p:cNvPr id="4" name="Slide Number Placeholder 3"/>
          <p:cNvSpPr>
            <a:spLocks noGrp="1"/>
          </p:cNvSpPr>
          <p:nvPr>
            <p:ph type="sldNum" sz="quarter" idx="10"/>
          </p:nvPr>
        </p:nvSpPr>
        <p:spPr/>
        <p:txBody>
          <a:bodyPr/>
          <a:lstStyle/>
          <a:p>
            <a:fld id="{CFA5BF29-3A85-45E8-9EC2-6FCFBE5E0498}" type="slidenum">
              <a:rPr lang="en-US" smtClean="0"/>
              <a:t>9</a:t>
            </a:fld>
            <a:endParaRPr lang="en-US"/>
          </a:p>
        </p:txBody>
      </p:sp>
    </p:spTree>
    <p:extLst>
      <p:ext uri="{BB962C8B-B14F-4D97-AF65-F5344CB8AC3E}">
        <p14:creationId xmlns:p14="http://schemas.microsoft.com/office/powerpoint/2010/main" val="3526547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81429"/>
          <a:stretch/>
        </p:blipFill>
        <p:spPr>
          <a:xfrm>
            <a:off x="0" y="0"/>
            <a:ext cx="9144000" cy="1273629"/>
          </a:xfrm>
          <a:prstGeom prst="rect">
            <a:avLst/>
          </a:prstGeom>
        </p:spPr>
      </p:pic>
      <p:sp>
        <p:nvSpPr>
          <p:cNvPr id="5" name="Text Placeholder 4"/>
          <p:cNvSpPr>
            <a:spLocks noGrp="1"/>
          </p:cNvSpPr>
          <p:nvPr>
            <p:ph type="body" sz="quarter" idx="12" hasCustomPrompt="1"/>
          </p:nvPr>
        </p:nvSpPr>
        <p:spPr>
          <a:xfrm>
            <a:off x="763740" y="2065020"/>
            <a:ext cx="7694460"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a:t>First Line Title</a:t>
            </a:r>
          </a:p>
        </p:txBody>
      </p:sp>
      <p:sp>
        <p:nvSpPr>
          <p:cNvPr id="12" name="Text Placeholder 11"/>
          <p:cNvSpPr>
            <a:spLocks noGrp="1"/>
          </p:cNvSpPr>
          <p:nvPr>
            <p:ph type="body" sz="quarter" idx="13" hasCustomPrompt="1"/>
          </p:nvPr>
        </p:nvSpPr>
        <p:spPr>
          <a:xfrm>
            <a:off x="756120" y="3625324"/>
            <a:ext cx="6569075" cy="1233489"/>
          </a:xfrm>
        </p:spPr>
        <p:txBody>
          <a:bodyPr>
            <a:noAutofit/>
          </a:bodyPr>
          <a:lstStyle>
            <a:lvl1pPr marL="0" indent="0">
              <a:lnSpc>
                <a:spcPct val="94000"/>
              </a:lnSpc>
              <a:spcBef>
                <a:spcPts val="0"/>
              </a:spcBef>
              <a:buNone/>
              <a:defRPr sz="3600" cap="all"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Line Title</a:t>
            </a:r>
          </a:p>
        </p:txBody>
      </p:sp>
      <p:sp>
        <p:nvSpPr>
          <p:cNvPr id="14" name="Text Placeholder 13"/>
          <p:cNvSpPr>
            <a:spLocks noGrp="1"/>
          </p:cNvSpPr>
          <p:nvPr>
            <p:ph type="body" sz="quarter" idx="14" hasCustomPrompt="1"/>
          </p:nvPr>
        </p:nvSpPr>
        <p:spPr>
          <a:xfrm>
            <a:off x="770254" y="4853623"/>
            <a:ext cx="6575425" cy="1539875"/>
          </a:xfrm>
        </p:spPr>
        <p:txBody>
          <a:bodyPr>
            <a:noAutofit/>
          </a:bodyPr>
          <a:lstStyle>
            <a:lvl1pPr marL="0" indent="0">
              <a:spcBef>
                <a:spcPts val="0"/>
              </a:spcBef>
              <a:buNone/>
              <a:defRPr sz="1600">
                <a:solidFill>
                  <a:schemeClr val="accent3"/>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Tree>
    <p:extLst>
      <p:ext uri="{BB962C8B-B14F-4D97-AF65-F5344CB8AC3E}">
        <p14:creationId xmlns:p14="http://schemas.microsoft.com/office/powerpoint/2010/main" val="428575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3900" y="1600200"/>
            <a:ext cx="3924300" cy="2172018"/>
          </a:xfrm>
          <a:ln>
            <a:noFill/>
          </a:ln>
        </p:spPr>
        <p:txBody>
          <a:bodyPr>
            <a:no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a:t>Speaker bio</a:t>
            </a:r>
            <a:endParaRPr lang="en-US" dirty="0"/>
          </a:p>
        </p:txBody>
      </p:sp>
      <p:sp>
        <p:nvSpPr>
          <p:cNvPr id="11" name="Content Placeholder 10"/>
          <p:cNvSpPr>
            <a:spLocks noGrp="1"/>
          </p:cNvSpPr>
          <p:nvPr>
            <p:ph sz="quarter" idx="14" hasCustomPrompt="1"/>
          </p:nvPr>
        </p:nvSpPr>
        <p:spPr>
          <a:xfrm>
            <a:off x="4533900" y="3995928"/>
            <a:ext cx="3924300" cy="2172018"/>
          </a:xfrm>
          <a:ln>
            <a:noFill/>
          </a:ln>
        </p:spPr>
        <p:txBody>
          <a:bodyPr>
            <a:no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a:t>Speaker bio</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a:t>Speaker Bios</a:t>
            </a:r>
            <a:endParaRPr lang="en-US" dirty="0"/>
          </a:p>
        </p:txBody>
      </p:sp>
      <p:sp>
        <p:nvSpPr>
          <p:cNvPr id="10" name="Picture Placeholder 4"/>
          <p:cNvSpPr>
            <a:spLocks noGrp="1"/>
          </p:cNvSpPr>
          <p:nvPr>
            <p:ph type="pic" sz="quarter" idx="16" hasCustomPrompt="1"/>
          </p:nvPr>
        </p:nvSpPr>
        <p:spPr>
          <a:xfrm>
            <a:off x="990600" y="1828800"/>
            <a:ext cx="914400" cy="914400"/>
          </a:xfrm>
        </p:spPr>
        <p:txBody>
          <a:bodyPr>
            <a:noAutofit/>
          </a:bodyPr>
          <a:lstStyle>
            <a:lvl1pPr marL="0" indent="0">
              <a:buNone/>
              <a:defRPr sz="1050"/>
            </a:lvl1pPr>
          </a:lstStyle>
          <a:p>
            <a:r>
              <a:rPr lang="en-US"/>
              <a:t>Click on icon to add headshot</a:t>
            </a:r>
          </a:p>
        </p:txBody>
      </p:sp>
      <p:sp>
        <p:nvSpPr>
          <p:cNvPr id="16" name="Text Placeholder 7"/>
          <p:cNvSpPr>
            <a:spLocks noGrp="1"/>
          </p:cNvSpPr>
          <p:nvPr>
            <p:ph type="body" sz="quarter" idx="17" hasCustomPrompt="1"/>
          </p:nvPr>
        </p:nvSpPr>
        <p:spPr>
          <a:xfrm>
            <a:off x="2079625" y="1783080"/>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Name LastName</a:t>
            </a:r>
          </a:p>
        </p:txBody>
      </p:sp>
      <p:sp>
        <p:nvSpPr>
          <p:cNvPr id="17" name="Text Placeholder 7"/>
          <p:cNvSpPr>
            <a:spLocks noGrp="1"/>
          </p:cNvSpPr>
          <p:nvPr>
            <p:ph type="body" sz="quarter" idx="18" hasCustomPrompt="1"/>
          </p:nvPr>
        </p:nvSpPr>
        <p:spPr>
          <a:xfrm>
            <a:off x="2079625" y="2368296"/>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sp>
        <p:nvSpPr>
          <p:cNvPr id="18" name="Picture Placeholder 4"/>
          <p:cNvSpPr>
            <a:spLocks noGrp="1"/>
          </p:cNvSpPr>
          <p:nvPr>
            <p:ph type="pic" sz="quarter" idx="19" hasCustomPrompt="1"/>
          </p:nvPr>
        </p:nvSpPr>
        <p:spPr>
          <a:xfrm>
            <a:off x="990600" y="4224528"/>
            <a:ext cx="914400" cy="914400"/>
          </a:xfrm>
        </p:spPr>
        <p:txBody>
          <a:bodyPr>
            <a:no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a:t>Click on icon to add headshot</a:t>
            </a:r>
          </a:p>
        </p:txBody>
      </p:sp>
      <p:sp>
        <p:nvSpPr>
          <p:cNvPr id="19" name="Text Placeholder 7"/>
          <p:cNvSpPr>
            <a:spLocks noGrp="1"/>
          </p:cNvSpPr>
          <p:nvPr>
            <p:ph type="body" sz="quarter" idx="20" hasCustomPrompt="1"/>
          </p:nvPr>
        </p:nvSpPr>
        <p:spPr>
          <a:xfrm>
            <a:off x="2079625" y="4178808"/>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Name LastName</a:t>
            </a:r>
          </a:p>
        </p:txBody>
      </p:sp>
      <p:sp>
        <p:nvSpPr>
          <p:cNvPr id="20" name="Text Placeholder 7"/>
          <p:cNvSpPr>
            <a:spLocks noGrp="1"/>
          </p:cNvSpPr>
          <p:nvPr>
            <p:ph type="body" sz="quarter" idx="21" hasCustomPrompt="1"/>
          </p:nvPr>
        </p:nvSpPr>
        <p:spPr>
          <a:xfrm>
            <a:off x="2079625" y="4764024"/>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cxnSp>
        <p:nvCxnSpPr>
          <p:cNvPr id="21" name="Straight Connector 20"/>
          <p:cNvCxnSpPr/>
          <p:nvPr/>
        </p:nvCxnSpPr>
        <p:spPr>
          <a:xfrm>
            <a:off x="990600" y="1636640"/>
            <a:ext cx="32232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 Number"/>
          <p:cNvSpPr txBox="1"/>
          <p:nvPr userDrawn="1"/>
        </p:nvSpPr>
        <p:spPr>
          <a:xfrm>
            <a:off x="8153400" y="6612821"/>
            <a:ext cx="304800" cy="138499"/>
          </a:xfrm>
          <a:prstGeom prst="rect">
            <a:avLst/>
          </a:prstGeom>
          <a:noFill/>
        </p:spPr>
        <p:txBody>
          <a:bodyPr wrap="square" lIns="0" tIns="0" rIns="0" bIns="0" rtlCol="0">
            <a:no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Tree>
    <p:extLst>
      <p:ext uri="{BB962C8B-B14F-4D97-AF65-F5344CB8AC3E}">
        <p14:creationId xmlns:p14="http://schemas.microsoft.com/office/powerpoint/2010/main" val="40767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53671"/>
            <a:ext cx="3547872" cy="4559768"/>
          </a:xfrm>
          <a:ln>
            <a:noFill/>
          </a:ln>
        </p:spPr>
        <p:txBody>
          <a:bodyPr>
            <a:no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Content Placeholder 10"/>
          <p:cNvSpPr>
            <a:spLocks noGrp="1" noChangeAspect="1"/>
          </p:cNvSpPr>
          <p:nvPr>
            <p:ph sz="quarter" idx="14" hasCustomPrompt="1"/>
          </p:nvPr>
        </p:nvSpPr>
        <p:spPr>
          <a:xfrm>
            <a:off x="4892040" y="1371600"/>
            <a:ext cx="3566160" cy="3566160"/>
          </a:xfrm>
          <a:ln>
            <a:noFill/>
          </a:ln>
        </p:spPr>
        <p:txBody>
          <a:bodyPr>
            <a:noAutofit/>
          </a:bodyPr>
          <a:lstStyle>
            <a:lvl1pPr marL="0" indent="0">
              <a:buNone/>
              <a:defRPr sz="2400" baseline="0"/>
            </a:lvl1pPr>
          </a:lstStyle>
          <a:p>
            <a:pPr lvl="0"/>
            <a:r>
              <a:rPr lang="en-US" dirty="0"/>
              <a:t>Click on photo icon below to add photo</a:t>
            </a:r>
          </a:p>
        </p:txBody>
      </p:sp>
      <p:sp>
        <p:nvSpPr>
          <p:cNvPr id="16"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a:t>Bullets with Photo</a:t>
            </a:r>
            <a:endParaRPr lang="en-US" dirty="0"/>
          </a:p>
        </p:txBody>
      </p:sp>
      <p:sp>
        <p:nvSpPr>
          <p:cNvPr id="8" name="Slide Number"/>
          <p:cNvSpPr txBox="1"/>
          <p:nvPr userDrawn="1"/>
        </p:nvSpPr>
        <p:spPr>
          <a:xfrm>
            <a:off x="8153400" y="6612821"/>
            <a:ext cx="304800" cy="138499"/>
          </a:xfrm>
          <a:prstGeom prst="rect">
            <a:avLst/>
          </a:prstGeom>
          <a:noFill/>
        </p:spPr>
        <p:txBody>
          <a:bodyPr wrap="square" lIns="0" tIns="0" rIns="0" bIns="0" rtlCol="0">
            <a:no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a:solidFill>
                <a:schemeClr val="accent1"/>
              </a:solidFill>
              <a:latin typeface="+mj-lt"/>
              <a:ea typeface="+mn-ea"/>
              <a:cs typeface="+mn-cs"/>
            </a:endParaRPr>
          </a:p>
        </p:txBody>
      </p:sp>
    </p:spTree>
    <p:extLst>
      <p:ext uri="{BB962C8B-B14F-4D97-AF65-F5344CB8AC3E}">
        <p14:creationId xmlns:p14="http://schemas.microsoft.com/office/powerpoint/2010/main" val="137150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Autofit/>
          </a:bodyPr>
          <a:lstStyle>
            <a:lvl1pPr marL="0" indent="0">
              <a:lnSpc>
                <a:spcPct val="110000"/>
              </a:lnSpc>
              <a:buNone/>
              <a:defRPr sz="2800" cap="all"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a:t>Short quote</a:t>
            </a:r>
            <a:endParaRPr lang="en-US" dirty="0"/>
          </a:p>
          <a:p>
            <a:pPr lvl="1"/>
            <a:r>
              <a:rPr lang="en-US" dirty="0"/>
              <a:t>Second 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7"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Tree>
    <p:extLst>
      <p:ext uri="{BB962C8B-B14F-4D97-AF65-F5344CB8AC3E}">
        <p14:creationId xmlns:p14="http://schemas.microsoft.com/office/powerpoint/2010/main" val="70614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Autofit/>
          </a:bodyPr>
          <a:lstStyle>
            <a:lvl1pPr marL="0" indent="0">
              <a:lnSpc>
                <a:spcPct val="110000"/>
              </a:lnSpc>
              <a:buNone/>
              <a:defRPr sz="2400" cap="none"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a:t>Long quote</a:t>
            </a:r>
          </a:p>
          <a:p>
            <a:pPr lvl="1"/>
            <a:r>
              <a:rPr lang="en-US"/>
              <a:t>Second </a:t>
            </a:r>
            <a:r>
              <a:rPr lang="en-US" dirty="0"/>
              <a:t>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7"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Tree>
    <p:extLst>
      <p:ext uri="{BB962C8B-B14F-4D97-AF65-F5344CB8AC3E}">
        <p14:creationId xmlns:p14="http://schemas.microsoft.com/office/powerpoint/2010/main" val="7551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ocks">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dirty="0"/>
              <a:t>Content Blocks</a:t>
            </a:r>
          </a:p>
        </p:txBody>
      </p:sp>
      <p:sp>
        <p:nvSpPr>
          <p:cNvPr id="7" name="Slide Number"/>
          <p:cNvSpPr txBox="1"/>
          <p:nvPr userDrawn="1"/>
        </p:nvSpPr>
        <p:spPr>
          <a:xfrm>
            <a:off x="8153400" y="6612821"/>
            <a:ext cx="304800" cy="138499"/>
          </a:xfrm>
          <a:prstGeom prst="rect">
            <a:avLst/>
          </a:prstGeom>
          <a:noFill/>
        </p:spPr>
        <p:txBody>
          <a:bodyPr wrap="square" lIns="0" tIns="0" rIns="0" bIns="0" rtlCol="0">
            <a:no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
        <p:nvSpPr>
          <p:cNvPr id="8" name="Rectangle 7"/>
          <p:cNvSpPr/>
          <p:nvPr userDrawn="1"/>
        </p:nvSpPr>
        <p:spPr bwMode="ltGray">
          <a:xfrm>
            <a:off x="2271754" y="1363850"/>
            <a:ext cx="2240679"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a:latin typeface="Arial"/>
              <a:cs typeface="Arial"/>
            </a:endParaRPr>
          </a:p>
        </p:txBody>
      </p:sp>
      <p:sp>
        <p:nvSpPr>
          <p:cNvPr id="9" name="Rectangle 8"/>
          <p:cNvSpPr/>
          <p:nvPr userDrawn="1"/>
        </p:nvSpPr>
        <p:spPr bwMode="ltGray">
          <a:xfrm>
            <a:off x="4555088" y="1363850"/>
            <a:ext cx="2240679"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a:latin typeface="Arial"/>
              <a:cs typeface="Arial"/>
            </a:endParaRPr>
          </a:p>
        </p:txBody>
      </p:sp>
      <p:sp>
        <p:nvSpPr>
          <p:cNvPr id="11" name="Rectangle 10"/>
          <p:cNvSpPr/>
          <p:nvPr userDrawn="1"/>
        </p:nvSpPr>
        <p:spPr bwMode="ltGray">
          <a:xfrm>
            <a:off x="2271754" y="3644833"/>
            <a:ext cx="2240679"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a:latin typeface="Arial"/>
              <a:cs typeface="Arial"/>
            </a:endParaRPr>
          </a:p>
        </p:txBody>
      </p:sp>
      <p:sp>
        <p:nvSpPr>
          <p:cNvPr id="12" name="Rectangle 11"/>
          <p:cNvSpPr/>
          <p:nvPr userDrawn="1"/>
        </p:nvSpPr>
        <p:spPr bwMode="ltGray">
          <a:xfrm>
            <a:off x="4555088" y="3644833"/>
            <a:ext cx="2240679"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40" bIns="137160" rtlCol="0" anchor="t" anchorCtr="0"/>
          <a:lstStyle/>
          <a:p>
            <a:pPr algn="ctr"/>
            <a:endParaRPr lang="en-US" sz="1400" b="1">
              <a:latin typeface="Arial"/>
              <a:cs typeface="Arial"/>
            </a:endParaRPr>
          </a:p>
        </p:txBody>
      </p:sp>
      <p:sp>
        <p:nvSpPr>
          <p:cNvPr id="3" name="Text Placeholder 2"/>
          <p:cNvSpPr>
            <a:spLocks noGrp="1"/>
          </p:cNvSpPr>
          <p:nvPr>
            <p:ph type="body" sz="quarter" idx="16" hasCustomPrompt="1"/>
          </p:nvPr>
        </p:nvSpPr>
        <p:spPr>
          <a:xfrm>
            <a:off x="2552700" y="1363850"/>
            <a:ext cx="1730865" cy="1056583"/>
          </a:xfrm>
        </p:spPr>
        <p:txBody>
          <a:bodyPr anchor="b"/>
          <a:lstStyle>
            <a:lvl1pPr marL="0" indent="0">
              <a:lnSpc>
                <a:spcPts val="2000"/>
              </a:lnSpc>
              <a:spcBef>
                <a:spcPts val="0"/>
              </a:spcBef>
              <a:buNone/>
              <a:defRPr sz="1800" b="1" cap="all" baseline="0">
                <a:solidFill>
                  <a:srgbClr val="05C3DE"/>
                </a:solidFill>
              </a:defRPr>
            </a:lvl1pPr>
          </a:lstStyle>
          <a:p>
            <a:pPr lvl="0"/>
            <a:r>
              <a:rPr lang="en-US" dirty="0"/>
              <a:t>subhead 2 lines max</a:t>
            </a:r>
          </a:p>
        </p:txBody>
      </p:sp>
      <p:sp>
        <p:nvSpPr>
          <p:cNvPr id="5" name="Text Placeholder 4"/>
          <p:cNvSpPr>
            <a:spLocks noGrp="1"/>
          </p:cNvSpPr>
          <p:nvPr>
            <p:ph type="body" sz="quarter" idx="17" hasCustomPrompt="1"/>
          </p:nvPr>
        </p:nvSpPr>
        <p:spPr>
          <a:xfrm>
            <a:off x="2552700" y="2431198"/>
            <a:ext cx="1730865" cy="1167194"/>
          </a:xfrm>
        </p:spPr>
        <p:txBody>
          <a:bodyPr/>
          <a:lstStyle>
            <a:lvl1pPr marL="0" indent="0">
              <a:buNone/>
              <a:defRPr sz="1400" b="1" baseline="0">
                <a:solidFill>
                  <a:schemeClr val="bg1"/>
                </a:solidFill>
              </a:defRPr>
            </a:lvl1pPr>
          </a:lstStyle>
          <a:p>
            <a:pPr lvl="0"/>
            <a:r>
              <a:rPr lang="en-US" dirty="0"/>
              <a:t>Detailed information, four lines max. Adjust position as needed.</a:t>
            </a:r>
          </a:p>
        </p:txBody>
      </p:sp>
      <p:sp>
        <p:nvSpPr>
          <p:cNvPr id="19" name="Text Placeholder 18"/>
          <p:cNvSpPr>
            <a:spLocks noGrp="1"/>
          </p:cNvSpPr>
          <p:nvPr>
            <p:ph type="body" sz="quarter" idx="18" hasCustomPrompt="1"/>
          </p:nvPr>
        </p:nvSpPr>
        <p:spPr>
          <a:xfrm>
            <a:off x="4837130" y="1363850"/>
            <a:ext cx="1692544" cy="1056583"/>
          </a:xfrm>
        </p:spPr>
        <p:txBody>
          <a:bodyPr anchor="b"/>
          <a:lstStyle>
            <a:lvl1pPr marL="0" indent="0">
              <a:lnSpc>
                <a:spcPts val="2000"/>
              </a:lnSpc>
              <a:buNone/>
              <a:defRPr sz="1800" b="1" cap="all" baseline="0">
                <a:solidFill>
                  <a:srgbClr val="05C3DE"/>
                </a:solidFill>
              </a:defRPr>
            </a:lvl1pPr>
          </a:lstStyle>
          <a:p>
            <a:pPr lvl="0"/>
            <a:r>
              <a:rPr lang="en-US" dirty="0"/>
              <a:t>Subhead 2 lines max</a:t>
            </a:r>
          </a:p>
        </p:txBody>
      </p:sp>
      <p:sp>
        <p:nvSpPr>
          <p:cNvPr id="21" name="Text Placeholder 20"/>
          <p:cNvSpPr>
            <a:spLocks noGrp="1"/>
          </p:cNvSpPr>
          <p:nvPr>
            <p:ph type="body" sz="quarter" idx="19" hasCustomPrompt="1"/>
          </p:nvPr>
        </p:nvSpPr>
        <p:spPr>
          <a:xfrm>
            <a:off x="4837129" y="2435093"/>
            <a:ext cx="1692545" cy="1169435"/>
          </a:xfrm>
        </p:spPr>
        <p:txBody>
          <a:bodyPr vert="horz" lIns="0" tIns="0" rIns="0" bIns="0" rtlCol="0">
            <a:noAutofit/>
          </a:bodyPr>
          <a:lstStyle>
            <a:lvl1pPr marL="0" indent="0">
              <a:buNone/>
              <a:defRPr lang="en-US" sz="1400" b="1" baseline="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lvl="0"/>
            <a:r>
              <a:rPr lang="en-US" dirty="0"/>
              <a:t>Detailed information, four lines max. Adjust position as needed.</a:t>
            </a:r>
          </a:p>
        </p:txBody>
      </p:sp>
      <p:sp>
        <p:nvSpPr>
          <p:cNvPr id="23" name="Text Placeholder 22"/>
          <p:cNvSpPr>
            <a:spLocks noGrp="1"/>
          </p:cNvSpPr>
          <p:nvPr>
            <p:ph type="body" sz="quarter" idx="20" hasCustomPrompt="1"/>
          </p:nvPr>
        </p:nvSpPr>
        <p:spPr>
          <a:xfrm>
            <a:off x="2552700" y="3644833"/>
            <a:ext cx="1730865" cy="1068857"/>
          </a:xfrm>
        </p:spPr>
        <p:txBody>
          <a:bodyPr anchor="b"/>
          <a:lstStyle>
            <a:lvl1pPr marL="0" indent="0">
              <a:lnSpc>
                <a:spcPts val="2000"/>
              </a:lnSpc>
              <a:buNone/>
              <a:defRPr sz="1800" b="1" cap="all" baseline="0">
                <a:solidFill>
                  <a:srgbClr val="05C3DE"/>
                </a:solidFill>
              </a:defRPr>
            </a:lvl1pPr>
          </a:lstStyle>
          <a:p>
            <a:pPr lvl="0"/>
            <a:r>
              <a:rPr lang="en-US" dirty="0"/>
              <a:t>subhead 2 lines max</a:t>
            </a:r>
          </a:p>
        </p:txBody>
      </p:sp>
      <p:sp>
        <p:nvSpPr>
          <p:cNvPr id="25" name="Text Placeholder 24"/>
          <p:cNvSpPr>
            <a:spLocks noGrp="1"/>
          </p:cNvSpPr>
          <p:nvPr>
            <p:ph type="body" sz="quarter" idx="21" hasCustomPrompt="1"/>
          </p:nvPr>
        </p:nvSpPr>
        <p:spPr>
          <a:xfrm>
            <a:off x="4837129" y="3644834"/>
            <a:ext cx="1692545" cy="1079358"/>
          </a:xfrm>
        </p:spPr>
        <p:txBody>
          <a:bodyPr anchor="b"/>
          <a:lstStyle>
            <a:lvl1pPr marL="0" indent="0">
              <a:lnSpc>
                <a:spcPts val="2000"/>
              </a:lnSpc>
              <a:buNone/>
              <a:defRPr sz="1800" b="1" cap="all" baseline="0">
                <a:solidFill>
                  <a:srgbClr val="05C3DE"/>
                </a:solidFill>
              </a:defRPr>
            </a:lvl1pPr>
          </a:lstStyle>
          <a:p>
            <a:pPr lvl="0"/>
            <a:r>
              <a:rPr lang="en-US" dirty="0"/>
              <a:t>subhead 2 lines max</a:t>
            </a:r>
          </a:p>
        </p:txBody>
      </p:sp>
      <p:sp>
        <p:nvSpPr>
          <p:cNvPr id="27" name="Text Placeholder 26"/>
          <p:cNvSpPr>
            <a:spLocks noGrp="1"/>
          </p:cNvSpPr>
          <p:nvPr>
            <p:ph type="body" sz="quarter" idx="22" hasCustomPrompt="1"/>
          </p:nvPr>
        </p:nvSpPr>
        <p:spPr>
          <a:xfrm>
            <a:off x="2552700" y="4724192"/>
            <a:ext cx="1730865" cy="1161320"/>
          </a:xfrm>
        </p:spPr>
        <p:txBody>
          <a:bodyPr/>
          <a:lstStyle>
            <a:lvl1pPr marL="0" indent="0">
              <a:buNone/>
              <a:defRPr sz="1400" b="1" baseline="0">
                <a:solidFill>
                  <a:schemeClr val="bg1"/>
                </a:solidFill>
              </a:defRPr>
            </a:lvl1pPr>
          </a:lstStyle>
          <a:p>
            <a:pPr lvl="0"/>
            <a:r>
              <a:rPr lang="en-US" dirty="0"/>
              <a:t>Detailed information, four lines max. Adjust position as needed.</a:t>
            </a:r>
          </a:p>
        </p:txBody>
      </p:sp>
      <p:sp>
        <p:nvSpPr>
          <p:cNvPr id="29" name="Text Placeholder 28"/>
          <p:cNvSpPr>
            <a:spLocks noGrp="1"/>
          </p:cNvSpPr>
          <p:nvPr>
            <p:ph type="body" sz="quarter" idx="23" hasCustomPrompt="1"/>
          </p:nvPr>
        </p:nvSpPr>
        <p:spPr>
          <a:xfrm>
            <a:off x="4843266" y="4732643"/>
            <a:ext cx="1686408" cy="1152870"/>
          </a:xfrm>
        </p:spPr>
        <p:txBody>
          <a:bodyPr/>
          <a:lstStyle>
            <a:lvl1pPr marL="0" indent="0" algn="l">
              <a:buNone/>
              <a:defRPr sz="1400" b="1" baseline="0">
                <a:solidFill>
                  <a:schemeClr val="bg1"/>
                </a:solidFill>
              </a:defRPr>
            </a:lvl1pPr>
          </a:lstStyle>
          <a:p>
            <a:pPr lvl="0"/>
            <a:r>
              <a:rPr lang="en-US" dirty="0"/>
              <a:t>Detailed information, four lines max. Adjust position as needed.</a:t>
            </a:r>
          </a:p>
        </p:txBody>
      </p:sp>
    </p:spTree>
    <p:extLst>
      <p:ext uri="{BB962C8B-B14F-4D97-AF65-F5344CB8AC3E}">
        <p14:creationId xmlns:p14="http://schemas.microsoft.com/office/powerpoint/2010/main" val="3036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Statistic">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3"/>
          <p:cNvSpPr>
            <a:spLocks noGrp="1"/>
          </p:cNvSpPr>
          <p:nvPr>
            <p:ph type="body" sz="quarter" idx="14" hasCustomPrompt="1"/>
          </p:nvPr>
        </p:nvSpPr>
        <p:spPr>
          <a:xfrm>
            <a:off x="1492500" y="830354"/>
            <a:ext cx="4731486" cy="3607748"/>
          </a:xfrm>
        </p:spPr>
        <p:txBody>
          <a:bodyPr anchor="b"/>
          <a:lstStyle>
            <a:lvl1pPr marL="0" indent="0" algn="l">
              <a:buNone/>
              <a:defRPr sz="20800" b="1">
                <a:solidFill>
                  <a:srgbClr val="05C3DE"/>
                </a:solidFill>
              </a:defRPr>
            </a:lvl1pPr>
          </a:lstStyle>
          <a:p>
            <a:pPr lvl="0"/>
            <a:r>
              <a:rPr lang="en-US" dirty="0"/>
              <a:t>00</a:t>
            </a:r>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5"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
        <p:nvSpPr>
          <p:cNvPr id="13" name="Text Placeholder 12"/>
          <p:cNvSpPr>
            <a:spLocks noGrp="1"/>
          </p:cNvSpPr>
          <p:nvPr>
            <p:ph type="body" sz="quarter" idx="16" hasCustomPrompt="1"/>
          </p:nvPr>
        </p:nvSpPr>
        <p:spPr>
          <a:xfrm>
            <a:off x="1620145" y="4000117"/>
            <a:ext cx="6400800" cy="1345597"/>
          </a:xfrm>
        </p:spPr>
        <p:txBody>
          <a:bodyPr/>
          <a:lstStyle>
            <a:lvl1pPr marL="0" indent="0">
              <a:buNone/>
              <a:defRPr sz="2800" baseline="0">
                <a:solidFill>
                  <a:schemeClr val="tx2"/>
                </a:solidFill>
              </a:defRPr>
            </a:lvl1pPr>
          </a:lstStyle>
          <a:p>
            <a:pPr lvl="0"/>
            <a:r>
              <a:rPr lang="en-US" dirty="0"/>
              <a:t>text about statistic. Move percentage sign above to the left or right as needed.</a:t>
            </a:r>
          </a:p>
        </p:txBody>
      </p:sp>
      <p:sp>
        <p:nvSpPr>
          <p:cNvPr id="14" name="TextBox 13"/>
          <p:cNvSpPr txBox="1"/>
          <p:nvPr userDrawn="1"/>
        </p:nvSpPr>
        <p:spPr>
          <a:xfrm>
            <a:off x="4363345" y="1738313"/>
            <a:ext cx="1272898" cy="1231106"/>
          </a:xfrm>
          <a:prstGeom prst="rect">
            <a:avLst/>
          </a:prstGeom>
          <a:noFill/>
        </p:spPr>
        <p:txBody>
          <a:bodyPr wrap="square" lIns="0" tIns="0" rIns="0" bIns="0" rtlCol="0">
            <a:spAutoFit/>
          </a:bodyPr>
          <a:lstStyle/>
          <a:p>
            <a:pPr marL="0" indent="0">
              <a:spcAft>
                <a:spcPts val="1000"/>
              </a:spcAft>
              <a:buClr>
                <a:schemeClr val="accent2"/>
              </a:buClr>
              <a:buFont typeface="Wingdings" panose="05000000000000000000" pitchFamily="2" charset="2"/>
              <a:buNone/>
            </a:pPr>
            <a:r>
              <a:rPr lang="en-US" sz="8000" dirty="0">
                <a:solidFill>
                  <a:srgbClr val="05C3DE"/>
                </a:solidFill>
              </a:rPr>
              <a:t>%</a:t>
            </a:r>
          </a:p>
        </p:txBody>
      </p:sp>
    </p:spTree>
    <p:extLst>
      <p:ext uri="{BB962C8B-B14F-4D97-AF65-F5344CB8AC3E}">
        <p14:creationId xmlns:p14="http://schemas.microsoft.com/office/powerpoint/2010/main" val="40677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
        <p:nvSpPr>
          <p:cNvPr id="7" name="Slide Number"/>
          <p:cNvSpPr txBox="1"/>
          <p:nvPr userDrawn="1"/>
        </p:nvSpPr>
        <p:spPr>
          <a:xfrm>
            <a:off x="8153400" y="6612821"/>
            <a:ext cx="304800" cy="138499"/>
          </a:xfrm>
          <a:prstGeom prst="rect">
            <a:avLst/>
          </a:prstGeom>
          <a:noFill/>
        </p:spPr>
        <p:txBody>
          <a:bodyPr wrap="square" lIns="0" tIns="0" rIns="0" bIns="0" rtlCol="0">
            <a:no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Tree>
    <p:extLst>
      <p:ext uri="{BB962C8B-B14F-4D97-AF65-F5344CB8AC3E}">
        <p14:creationId xmlns:p14="http://schemas.microsoft.com/office/powerpoint/2010/main" val="257390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5"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Tree>
    <p:extLst>
      <p:ext uri="{BB962C8B-B14F-4D97-AF65-F5344CB8AC3E}">
        <p14:creationId xmlns:p14="http://schemas.microsoft.com/office/powerpoint/2010/main" val="6902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2"/>
          <p:cNvSpPr txBox="1">
            <a:spLocks/>
          </p:cNvSpPr>
          <p:nvPr/>
        </p:nvSpPr>
        <p:spPr bwMode="auto">
          <a:xfrm>
            <a:off x="511199" y="3915208"/>
            <a:ext cx="7622921" cy="1064086"/>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dirty="0"/>
              <a:t>THANK YOU</a:t>
            </a:r>
          </a:p>
        </p:txBody>
      </p:sp>
    </p:spTree>
    <p:extLst>
      <p:ext uri="{BB962C8B-B14F-4D97-AF65-F5344CB8AC3E}">
        <p14:creationId xmlns:p14="http://schemas.microsoft.com/office/powerpoint/2010/main" val="75058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52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CECECE"/>
        </a:solidFill>
        <a:effectLst/>
      </p:bgPr>
    </p:bg>
    <p:spTree>
      <p:nvGrpSpPr>
        <p:cNvPr id="1" name=""/>
        <p:cNvGrpSpPr/>
        <p:nvPr/>
      </p:nvGrpSpPr>
      <p:grpSpPr>
        <a:xfrm>
          <a:off x="0" y="0"/>
          <a:ext cx="0" cy="0"/>
          <a:chOff x="0" y="0"/>
          <a:chExt cx="0" cy="0"/>
        </a:xfrm>
      </p:grpSpPr>
      <p:pic>
        <p:nvPicPr>
          <p:cNvPr id="5" name="Picture 2" descr="\\psf\Home\Desktop\DesatchGears-3.jpg" hidden="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811" t="21382" r="13244" b="13483"/>
          <a:stretch/>
        </p:blipFill>
        <p:spPr bwMode="auto">
          <a:xfrm>
            <a:off x="0" y="1538418"/>
            <a:ext cx="4522573" cy="4466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userDrawn="1">
            <p:extLst>
              <p:ext uri="{D42A27DB-BD31-4B8C-83A1-F6EECF244321}">
                <p14:modId xmlns:p14="http://schemas.microsoft.com/office/powerpoint/2010/main" val="3873281622"/>
              </p:ext>
            </p:extLst>
          </p:nvPr>
        </p:nvGraphicFramePr>
        <p:xfrm>
          <a:off x="0" y="1767019"/>
          <a:ext cx="4522572" cy="4466964"/>
        </p:xfrm>
        <a:graphic>
          <a:graphicData uri="http://schemas.openxmlformats.org/drawingml/2006/table">
            <a:tbl>
              <a:tblPr>
                <a:tableStyleId>{5C22544A-7EE6-4342-B048-85BDC9FD1C3A}</a:tableStyleId>
              </a:tblPr>
              <a:tblGrid>
                <a:gridCol w="753762">
                  <a:extLst>
                    <a:ext uri="{9D8B030D-6E8A-4147-A177-3AD203B41FA5}">
                      <a16:colId xmlns:a16="http://schemas.microsoft.com/office/drawing/2014/main" val="20000"/>
                    </a:ext>
                  </a:extLst>
                </a:gridCol>
                <a:gridCol w="753762">
                  <a:extLst>
                    <a:ext uri="{9D8B030D-6E8A-4147-A177-3AD203B41FA5}">
                      <a16:colId xmlns:a16="http://schemas.microsoft.com/office/drawing/2014/main" val="20001"/>
                    </a:ext>
                  </a:extLst>
                </a:gridCol>
                <a:gridCol w="753762">
                  <a:extLst>
                    <a:ext uri="{9D8B030D-6E8A-4147-A177-3AD203B41FA5}">
                      <a16:colId xmlns:a16="http://schemas.microsoft.com/office/drawing/2014/main" val="20002"/>
                    </a:ext>
                  </a:extLst>
                </a:gridCol>
                <a:gridCol w="753762">
                  <a:extLst>
                    <a:ext uri="{9D8B030D-6E8A-4147-A177-3AD203B41FA5}">
                      <a16:colId xmlns:a16="http://schemas.microsoft.com/office/drawing/2014/main" val="20003"/>
                    </a:ext>
                  </a:extLst>
                </a:gridCol>
                <a:gridCol w="753762">
                  <a:extLst>
                    <a:ext uri="{9D8B030D-6E8A-4147-A177-3AD203B41FA5}">
                      <a16:colId xmlns:a16="http://schemas.microsoft.com/office/drawing/2014/main" val="20004"/>
                    </a:ext>
                  </a:extLst>
                </a:gridCol>
                <a:gridCol w="753762">
                  <a:extLst>
                    <a:ext uri="{9D8B030D-6E8A-4147-A177-3AD203B41FA5}">
                      <a16:colId xmlns:a16="http://schemas.microsoft.com/office/drawing/2014/main" val="20005"/>
                    </a:ext>
                  </a:extLst>
                </a:gridCol>
              </a:tblGrid>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0"/>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1"/>
                  </a:ext>
                </a:extLst>
              </a:tr>
              <a:tr h="744494">
                <a:tc>
                  <a:txBody>
                    <a:bodyPr/>
                    <a:lstStyle/>
                    <a:p>
                      <a:endParaRPr lang="en-US" sz="220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2"/>
                  </a:ext>
                </a:extLst>
              </a:tr>
              <a:tr h="744494">
                <a:tc>
                  <a:txBody>
                    <a:bodyPr/>
                    <a:lstStyle/>
                    <a:p>
                      <a:endParaRPr lang="en-US" sz="220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3"/>
                  </a:ext>
                </a:extLst>
              </a:tr>
              <a:tr h="744494">
                <a:tc>
                  <a:txBody>
                    <a:bodyPr/>
                    <a:lstStyle/>
                    <a:p>
                      <a:endParaRPr lang="en-US" sz="220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4"/>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5"/>
                  </a:ext>
                </a:extLst>
              </a:tr>
            </a:tbl>
          </a:graphicData>
        </a:graphic>
      </p:graphicFrame>
      <p:sp>
        <p:nvSpPr>
          <p:cNvPr id="8" name="Text Placeholder 2"/>
          <p:cNvSpPr>
            <a:spLocks noGrp="1"/>
          </p:cNvSpPr>
          <p:nvPr>
            <p:ph type="body" sz="quarter" idx="13" hasCustomPrompt="1"/>
          </p:nvPr>
        </p:nvSpPr>
        <p:spPr>
          <a:xfrm>
            <a:off x="3023361" y="3260518"/>
            <a:ext cx="4840479" cy="2228851"/>
          </a:xfrm>
          <a:solidFill>
            <a:srgbClr val="4F4F4F"/>
          </a:solidFill>
          <a:ln>
            <a:noFill/>
          </a:ln>
        </p:spPr>
        <p:txBody>
          <a:bodyPr wrap="square" lIns="274320" tIns="731520" rIns="274320" bIns="274320" anchor="t"/>
          <a:lstStyle>
            <a:lvl1pPr marL="0" indent="0">
              <a:lnSpc>
                <a:spcPct val="100000"/>
              </a:lnSpc>
              <a:buNone/>
              <a:defRPr sz="2800">
                <a:solidFill>
                  <a:schemeClr val="bg1"/>
                </a:solidFill>
              </a:defRPr>
            </a:lvl1pPr>
          </a:lstStyle>
          <a:p>
            <a:r>
              <a:rPr lang="en-US" sz="3200" cap="none" dirty="0">
                <a:solidFill>
                  <a:schemeClr val="bg1"/>
                </a:solidFill>
                <a:latin typeface="+mn-lt"/>
              </a:rPr>
              <a:t>Divider text</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07" b="81429"/>
          <a:stretch/>
        </p:blipFill>
        <p:spPr>
          <a:xfrm>
            <a:off x="3804556" y="0"/>
            <a:ext cx="5339443" cy="1273629"/>
          </a:xfrm>
          <a:prstGeom prst="rect">
            <a:avLst/>
          </a:prstGeom>
        </p:spPr>
      </p:pic>
      <p:sp>
        <p:nvSpPr>
          <p:cNvPr id="6" name="Title 1"/>
          <p:cNvSpPr>
            <a:spLocks noGrp="1"/>
          </p:cNvSpPr>
          <p:nvPr>
            <p:ph type="ctrTitle" hasCustomPrompt="1"/>
          </p:nvPr>
        </p:nvSpPr>
        <p:spPr>
          <a:xfrm>
            <a:off x="3325092" y="3398985"/>
            <a:ext cx="4081548" cy="759604"/>
          </a:xfrm>
        </p:spPr>
        <p:txBody>
          <a:bodyPr anchor="ctr">
            <a:noAutofit/>
          </a:bodyPr>
          <a:lstStyle>
            <a:lvl1pPr>
              <a:lnSpc>
                <a:spcPct val="94000"/>
              </a:lnSpc>
              <a:defRPr sz="2400" cap="all" baseline="0">
                <a:solidFill>
                  <a:schemeClr val="accent2"/>
                </a:solidFill>
                <a:latin typeface="Arial Black" panose="020B0A04020102020204" pitchFamily="34" charset="0"/>
              </a:defRPr>
            </a:lvl1pPr>
          </a:lstStyle>
          <a:p>
            <a:r>
              <a:rPr lang="en-US" dirty="0"/>
              <a:t>Divider slide Title </a:t>
            </a:r>
          </a:p>
        </p:txBody>
      </p:sp>
      <p:sp>
        <p:nvSpPr>
          <p:cNvPr id="2" name="Rectangle 1"/>
          <p:cNvSpPr/>
          <p:nvPr userDrawn="1"/>
        </p:nvSpPr>
        <p:spPr>
          <a:xfrm>
            <a:off x="0" y="1"/>
            <a:ext cx="1004207" cy="1512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b="0" kern="1200" smtClean="0">
                <a:solidFill>
                  <a:schemeClr val="accent1"/>
                </a:solidFill>
                <a:latin typeface="+mj-lt"/>
                <a:ea typeface="+mn-ea"/>
                <a:cs typeface="+mn-cs"/>
              </a:rPr>
              <a:pPr algn="ctr"/>
              <a:t>‹#›</a:t>
            </a:fld>
            <a:endParaRPr lang="en-US" sz="900" b="0" kern="1200" dirty="0">
              <a:solidFill>
                <a:schemeClr val="accent1"/>
              </a:solidFill>
              <a:latin typeface="+mj-lt"/>
              <a:ea typeface="+mn-ea"/>
              <a:cs typeface="+mn-cs"/>
            </a:endParaRPr>
          </a:p>
        </p:txBody>
      </p:sp>
    </p:spTree>
    <p:extLst>
      <p:ext uri="{BB962C8B-B14F-4D97-AF65-F5344CB8AC3E}">
        <p14:creationId xmlns:p14="http://schemas.microsoft.com/office/powerpoint/2010/main" val="13071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sz="quarter" idx="11" hasCustomPrompt="1"/>
          </p:nvPr>
        </p:nvSpPr>
        <p:spPr>
          <a:xfrm>
            <a:off x="5783785" y="4455474"/>
            <a:ext cx="2705100" cy="1687512"/>
          </a:xfrm>
        </p:spPr>
        <p:txBody>
          <a:bodyPr>
            <a:noAutofit/>
          </a:bodyPr>
          <a:lstStyle>
            <a:lvl1pPr>
              <a:spcBef>
                <a:spcPts val="1000"/>
              </a:spcBef>
              <a:defRPr sz="1600">
                <a:solidFill>
                  <a:schemeClr val="tx2"/>
                </a:solidFill>
              </a:defRPr>
            </a:lvl1pPr>
          </a:lstStyle>
          <a:p>
            <a:pPr lvl="0"/>
            <a:r>
              <a:rPr lang="en-US" dirty="0"/>
              <a:t>Optional Agenda Items</a:t>
            </a:r>
          </a:p>
          <a:p>
            <a:pPr lvl="0"/>
            <a:r>
              <a:rPr lang="en-US" dirty="0"/>
              <a:t>Optional Agenda Items</a:t>
            </a:r>
          </a:p>
        </p:txBody>
      </p:sp>
      <p:sp>
        <p:nvSpPr>
          <p:cNvPr id="6" name="Title 1"/>
          <p:cNvSpPr>
            <a:spLocks noGrp="1"/>
          </p:cNvSpPr>
          <p:nvPr>
            <p:ph type="ctrTitle" hasCustomPrompt="1"/>
          </p:nvPr>
        </p:nvSpPr>
        <p:spPr>
          <a:xfrm>
            <a:off x="758952" y="2976282"/>
            <a:ext cx="7699248"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dirty="0"/>
              <a:t>Divider slide Title </a:t>
            </a:r>
            <a:br>
              <a:rPr lang="en-US" dirty="0"/>
            </a:br>
            <a:r>
              <a:rPr lang="en-US" dirty="0"/>
              <a:t>two lines max</a:t>
            </a:r>
          </a:p>
        </p:txBody>
      </p:sp>
    </p:spTree>
    <p:extLst>
      <p:ext uri="{BB962C8B-B14F-4D97-AF65-F5344CB8AC3E}">
        <p14:creationId xmlns:p14="http://schemas.microsoft.com/office/powerpoint/2010/main" val="220378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990600" y="1371600"/>
            <a:ext cx="7467600" cy="4526280"/>
          </a:xfrm>
        </p:spPr>
        <p:txBody>
          <a:bodyPr>
            <a:no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a:solidFill>
                <a:schemeClr val="accent1"/>
              </a:solidFill>
              <a:latin typeface="+mj-lt"/>
              <a:ea typeface="+mn-ea"/>
              <a:cs typeface="+mn-cs"/>
            </a:endParaRPr>
          </a:p>
        </p:txBody>
      </p:sp>
      <p:sp>
        <p:nvSpPr>
          <p:cNvPr id="5" name="Text Placeholder 4"/>
          <p:cNvSpPr>
            <a:spLocks noGrp="1"/>
          </p:cNvSpPr>
          <p:nvPr>
            <p:ph type="body" sz="quarter" idx="14" hasCustomPrompt="1"/>
          </p:nvPr>
        </p:nvSpPr>
        <p:spPr>
          <a:xfrm>
            <a:off x="990600" y="1051560"/>
            <a:ext cx="31242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6"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42855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864" userDrawn="1">
          <p15:clr>
            <a:srgbClr val="FBAE40"/>
          </p15:clr>
        </p15:guide>
        <p15:guide id="2" pos="5328"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Content">
    <p:spTree>
      <p:nvGrpSpPr>
        <p:cNvPr id="1" name=""/>
        <p:cNvGrpSpPr/>
        <p:nvPr/>
      </p:nvGrpSpPr>
      <p:grpSpPr>
        <a:xfrm>
          <a:off x="0" y="0"/>
          <a:ext cx="0" cy="0"/>
          <a:chOff x="0" y="0"/>
          <a:chExt cx="0" cy="0"/>
        </a:xfrm>
      </p:grpSpPr>
      <p:sp>
        <p:nvSpPr>
          <p:cNvPr id="4" name="Rectangle 3"/>
          <p:cNvSpPr/>
          <p:nvPr userDrawn="1"/>
        </p:nvSpPr>
        <p:spPr>
          <a:xfrm>
            <a:off x="0" y="3824"/>
            <a:ext cx="946062" cy="1020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pic>
        <p:nvPicPr>
          <p:cNvPr id="2050" name="Picture 2" descr="\\psf\Home\Desktop\DesatchGears-3.jpg" hidden="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7143" t="36018" r="27619" b="28744"/>
          <a:stretch/>
        </p:blipFill>
        <p:spPr bwMode="auto">
          <a:xfrm>
            <a:off x="-995" y="0"/>
            <a:ext cx="868680" cy="8686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90600" y="1371600"/>
            <a:ext cx="7467600" cy="4526280"/>
          </a:xfrm>
        </p:spPr>
        <p:txBody>
          <a:bodyPr>
            <a:no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a:solidFill>
                <a:schemeClr val="accent1"/>
              </a:solidFill>
              <a:latin typeface="+mj-lt"/>
              <a:ea typeface="+mn-ea"/>
              <a:cs typeface="+mn-cs"/>
            </a:endParaRPr>
          </a:p>
        </p:txBody>
      </p:sp>
      <p:sp>
        <p:nvSpPr>
          <p:cNvPr id="5" name="Text Placeholder 4"/>
          <p:cNvSpPr>
            <a:spLocks noGrp="1"/>
          </p:cNvSpPr>
          <p:nvPr>
            <p:ph type="body" sz="quarter" idx="14" hasCustomPrompt="1"/>
          </p:nvPr>
        </p:nvSpPr>
        <p:spPr>
          <a:xfrm>
            <a:off x="990600" y="1051560"/>
            <a:ext cx="31242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6"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1" name="Text Placeholder 10"/>
          <p:cNvSpPr>
            <a:spLocks noGrp="1"/>
          </p:cNvSpPr>
          <p:nvPr>
            <p:ph type="body" sz="quarter" idx="15" hasCustomPrompt="1"/>
          </p:nvPr>
        </p:nvSpPr>
        <p:spPr>
          <a:xfrm>
            <a:off x="1006927" y="105508"/>
            <a:ext cx="7843995" cy="797168"/>
          </a:xfrm>
        </p:spPr>
        <p:txBody>
          <a:bodyPr anchor="ctr"/>
          <a:lstStyle>
            <a:lvl1pPr marL="0" indent="0">
              <a:lnSpc>
                <a:spcPct val="100000"/>
              </a:lnSpc>
              <a:spcBef>
                <a:spcPts val="0"/>
              </a:spcBef>
              <a:buNone/>
              <a:defRPr sz="2600" baseline="0">
                <a:solidFill>
                  <a:srgbClr val="4F4F4F"/>
                </a:solidFill>
              </a:defRPr>
            </a:lvl1pPr>
          </a:lstStyle>
          <a:p>
            <a:pPr lvl="0"/>
            <a:r>
              <a:rPr lang="en-US" dirty="0"/>
              <a:t>bold</a:t>
            </a:r>
          </a:p>
        </p:txBody>
      </p:sp>
      <p:grpSp>
        <p:nvGrpSpPr>
          <p:cNvPr id="9" name="Group 8"/>
          <p:cNvGrpSpPr/>
          <p:nvPr userDrawn="1"/>
        </p:nvGrpSpPr>
        <p:grpSpPr>
          <a:xfrm>
            <a:off x="0" y="105507"/>
            <a:ext cx="797169" cy="797169"/>
            <a:chOff x="0" y="0"/>
            <a:chExt cx="856735" cy="856735"/>
          </a:xfrm>
        </p:grpSpPr>
        <p:sp>
          <p:nvSpPr>
            <p:cNvPr id="2" name="Rectangle 1"/>
            <p:cNvSpPr/>
            <p:nvPr userDrawn="1"/>
          </p:nvSpPr>
          <p:spPr>
            <a:xfrm>
              <a:off x="0" y="0"/>
              <a:ext cx="856735" cy="856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endParaRPr lang="en-US" sz="1600"/>
            </a:p>
          </p:txBody>
        </p:sp>
        <p:sp>
          <p:nvSpPr>
            <p:cNvPr id="7" name="TextBox 6"/>
            <p:cNvSpPr txBox="1"/>
            <p:nvPr userDrawn="1"/>
          </p:nvSpPr>
          <p:spPr>
            <a:xfrm>
              <a:off x="74555" y="339340"/>
              <a:ext cx="641201" cy="221599"/>
            </a:xfrm>
            <a:prstGeom prst="rect">
              <a:avLst/>
            </a:prstGeom>
            <a:noFill/>
          </p:spPr>
          <p:txBody>
            <a:bodyPr wrap="none" lIns="0" tIns="0" rIns="0" bIns="0" rtlCol="0" anchor="ctr">
              <a:spAutoFit/>
            </a:bodyPr>
            <a:lstStyle/>
            <a:p>
              <a:pPr marL="0" indent="0">
                <a:lnSpc>
                  <a:spcPct val="80000"/>
                </a:lnSpc>
                <a:spcAft>
                  <a:spcPts val="0"/>
                </a:spcAft>
                <a:buClr>
                  <a:schemeClr val="accent2"/>
                </a:buClr>
                <a:buFont typeface="Wingdings" panose="05000000000000000000" pitchFamily="2" charset="2"/>
                <a:buNone/>
              </a:pPr>
              <a:r>
                <a:rPr lang="en-US" sz="900" b="1" cap="all" baseline="0" dirty="0">
                  <a:solidFill>
                    <a:schemeClr val="bg1"/>
                  </a:solidFill>
                </a:rPr>
                <a:t>wellness</a:t>
              </a:r>
            </a:p>
            <a:p>
              <a:pPr marL="0" indent="0">
                <a:lnSpc>
                  <a:spcPct val="80000"/>
                </a:lnSpc>
                <a:spcAft>
                  <a:spcPts val="0"/>
                </a:spcAft>
                <a:buClr>
                  <a:schemeClr val="accent2"/>
                </a:buClr>
                <a:buFont typeface="Wingdings" panose="05000000000000000000" pitchFamily="2" charset="2"/>
                <a:buNone/>
              </a:pPr>
              <a:r>
                <a:rPr lang="en-US" sz="900" b="1" cap="all" baseline="0" dirty="0">
                  <a:solidFill>
                    <a:srgbClr val="054C70"/>
                  </a:solidFill>
                </a:rPr>
                <a:t>works</a:t>
              </a:r>
            </a:p>
          </p:txBody>
        </p:sp>
      </p:grpSp>
    </p:spTree>
    <p:extLst>
      <p:ext uri="{BB962C8B-B14F-4D97-AF65-F5344CB8AC3E}">
        <p14:creationId xmlns:p14="http://schemas.microsoft.com/office/powerpoint/2010/main" val="254520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864" userDrawn="1">
          <p15:clr>
            <a:srgbClr val="FBAE40"/>
          </p15:clr>
        </p15:guide>
        <p15:guide id="2" pos="5328" userDrawn="1">
          <p15:clr>
            <a:srgbClr val="FBAE40"/>
          </p15:clr>
        </p15:guide>
        <p15:guide id="3" pos="62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a:t>Content with Subhead</a:t>
            </a:r>
            <a:endParaRPr lang="en-US" dirty="0"/>
          </a:p>
        </p:txBody>
      </p:sp>
      <p:sp>
        <p:nvSpPr>
          <p:cNvPr id="3" name="Content Placeholder 2"/>
          <p:cNvSpPr>
            <a:spLocks noGrp="1"/>
          </p:cNvSpPr>
          <p:nvPr>
            <p:ph idx="1"/>
          </p:nvPr>
        </p:nvSpPr>
        <p:spPr>
          <a:xfrm>
            <a:off x="990600" y="1981200"/>
            <a:ext cx="7467600" cy="3916680"/>
          </a:xfrm>
        </p:spPr>
        <p:txBody>
          <a:bodyPr>
            <a:no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7" name="Text Placeholder 4"/>
          <p:cNvSpPr>
            <a:spLocks noGrp="1"/>
          </p:cNvSpPr>
          <p:nvPr>
            <p:ph type="body" sz="quarter" idx="14" hasCustomPrompt="1"/>
          </p:nvPr>
        </p:nvSpPr>
        <p:spPr>
          <a:xfrm>
            <a:off x="990600" y="1051560"/>
            <a:ext cx="31242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5" name="Text Placeholder 4"/>
          <p:cNvSpPr>
            <a:spLocks noGrp="1"/>
          </p:cNvSpPr>
          <p:nvPr>
            <p:ph type="body" sz="quarter" idx="15" hasCustomPrompt="1"/>
          </p:nvPr>
        </p:nvSpPr>
        <p:spPr>
          <a:xfrm>
            <a:off x="990600" y="1371600"/>
            <a:ext cx="7467600" cy="409575"/>
          </a:xfrm>
        </p:spPr>
        <p:txBody>
          <a:bodyPr>
            <a:noAutofit/>
          </a:bodyPr>
          <a:lstStyle>
            <a:lvl1pPr marL="0" indent="0">
              <a:buNone/>
              <a:defRPr sz="1400" b="0" cap="all" baseline="0">
                <a:solidFill>
                  <a:schemeClr val="tx2"/>
                </a:solidFill>
                <a:latin typeface="+mj-lt"/>
              </a:defRPr>
            </a:lvl1pPr>
          </a:lstStyle>
          <a:p>
            <a:pPr lvl="0"/>
            <a:r>
              <a:rPr lang="en-US"/>
              <a:t>subhead</a:t>
            </a:r>
          </a:p>
        </p:txBody>
      </p:sp>
      <p:sp>
        <p:nvSpPr>
          <p:cNvPr id="10" name="Slide Number"/>
          <p:cNvSpPr txBox="1"/>
          <p:nvPr userDrawn="1"/>
        </p:nvSpPr>
        <p:spPr>
          <a:xfrm>
            <a:off x="8153400" y="6612821"/>
            <a:ext cx="304800" cy="138499"/>
          </a:xfrm>
          <a:prstGeom prst="rect">
            <a:avLst/>
          </a:prstGeom>
          <a:noFill/>
        </p:spPr>
        <p:txBody>
          <a:bodyPr wrap="square" lIns="0" tIns="0" rIns="0" bIns="0" rtlCol="0">
            <a:no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Tree>
    <p:extLst>
      <p:ext uri="{BB962C8B-B14F-4D97-AF65-F5344CB8AC3E}">
        <p14:creationId xmlns:p14="http://schemas.microsoft.com/office/powerpoint/2010/main" val="76745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864" userDrawn="1">
          <p15:clr>
            <a:srgbClr val="FBAE40"/>
          </p15:clr>
        </p15:guide>
        <p15:guide id="4" orient="horz" pos="1128" userDrawn="1">
          <p15:clr>
            <a:srgbClr val="FBAE40"/>
          </p15:clr>
        </p15:guide>
        <p15:guide id="5" orient="horz" pos="124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dirty="0"/>
              <a:t>Content with Subhead</a:t>
            </a:r>
          </a:p>
        </p:txBody>
      </p:sp>
      <p:sp>
        <p:nvSpPr>
          <p:cNvPr id="3" name="Content Placeholder 2"/>
          <p:cNvSpPr>
            <a:spLocks noGrp="1"/>
          </p:cNvSpPr>
          <p:nvPr>
            <p:ph idx="1"/>
          </p:nvPr>
        </p:nvSpPr>
        <p:spPr>
          <a:xfrm>
            <a:off x="990600" y="1981200"/>
            <a:ext cx="3360471" cy="3916680"/>
          </a:xfrm>
        </p:spPr>
        <p:txBody>
          <a:bodyPr>
            <a:no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7" name="Text Placeholder 4"/>
          <p:cNvSpPr>
            <a:spLocks noGrp="1"/>
          </p:cNvSpPr>
          <p:nvPr>
            <p:ph type="body" sz="quarter" idx="14" hasCustomPrompt="1"/>
          </p:nvPr>
        </p:nvSpPr>
        <p:spPr>
          <a:xfrm>
            <a:off x="990600" y="1051560"/>
            <a:ext cx="31242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5" name="Text Placeholder 4"/>
          <p:cNvSpPr>
            <a:spLocks noGrp="1"/>
          </p:cNvSpPr>
          <p:nvPr>
            <p:ph type="body" sz="quarter" idx="15" hasCustomPrompt="1"/>
          </p:nvPr>
        </p:nvSpPr>
        <p:spPr>
          <a:xfrm>
            <a:off x="990600" y="1371600"/>
            <a:ext cx="3360471" cy="409575"/>
          </a:xfrm>
        </p:spPr>
        <p:txBody>
          <a:bodyPr>
            <a:noAutofit/>
          </a:bodyPr>
          <a:lstStyle>
            <a:lvl1pPr marL="0" indent="0">
              <a:buNone/>
              <a:defRPr sz="1400" b="0" cap="all" baseline="0">
                <a:solidFill>
                  <a:schemeClr val="tx2"/>
                </a:solidFill>
                <a:latin typeface="+mj-lt"/>
              </a:defRPr>
            </a:lvl1pPr>
          </a:lstStyle>
          <a:p>
            <a:pPr lvl="0"/>
            <a:r>
              <a:rPr lang="en-US" dirty="0"/>
              <a:t>subhead</a:t>
            </a:r>
          </a:p>
        </p:txBody>
      </p:sp>
      <p:sp>
        <p:nvSpPr>
          <p:cNvPr id="10" name="Slide Number"/>
          <p:cNvSpPr txBox="1"/>
          <p:nvPr userDrawn="1"/>
        </p:nvSpPr>
        <p:spPr>
          <a:xfrm>
            <a:off x="8153400" y="6612821"/>
            <a:ext cx="304800" cy="138499"/>
          </a:xfrm>
          <a:prstGeom prst="rect">
            <a:avLst/>
          </a:prstGeom>
          <a:noFill/>
        </p:spPr>
        <p:txBody>
          <a:bodyPr wrap="square" lIns="0" tIns="0" rIns="0" bIns="0" rtlCol="0">
            <a:no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
        <p:nvSpPr>
          <p:cNvPr id="6" name="Text Placeholder 5"/>
          <p:cNvSpPr>
            <a:spLocks noGrp="1"/>
          </p:cNvSpPr>
          <p:nvPr>
            <p:ph type="body" sz="quarter" idx="16" hasCustomPrompt="1"/>
          </p:nvPr>
        </p:nvSpPr>
        <p:spPr>
          <a:xfrm>
            <a:off x="4805202" y="1371600"/>
            <a:ext cx="3652997" cy="419100"/>
          </a:xfrm>
        </p:spPr>
        <p:txBody>
          <a:bodyPr>
            <a:noAutofit/>
          </a:bodyPr>
          <a:lstStyle>
            <a:lvl1pPr marL="0" indent="0">
              <a:buNone/>
              <a:defRPr sz="1400" cap="all" baseline="0">
                <a:solidFill>
                  <a:schemeClr val="tx2"/>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subhead</a:t>
            </a:r>
          </a:p>
        </p:txBody>
      </p:sp>
      <p:sp>
        <p:nvSpPr>
          <p:cNvPr id="11" name="Text Placeholder 10"/>
          <p:cNvSpPr>
            <a:spLocks noGrp="1"/>
          </p:cNvSpPr>
          <p:nvPr>
            <p:ph type="body" sz="quarter" idx="17"/>
          </p:nvPr>
        </p:nvSpPr>
        <p:spPr>
          <a:xfrm>
            <a:off x="4805364" y="1981201"/>
            <a:ext cx="3652836" cy="39166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18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864">
          <p15:clr>
            <a:srgbClr val="FBAE40"/>
          </p15:clr>
        </p15:guide>
        <p15:guide id="4" orient="horz" pos="1128">
          <p15:clr>
            <a:srgbClr val="FBAE40"/>
          </p15:clr>
        </p15:guide>
        <p15:guide id="5" orient="horz" pos="12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68910"/>
            <a:ext cx="3547872" cy="4544568"/>
          </a:xfrm>
          <a:ln>
            <a:noFill/>
          </a:ln>
        </p:spPr>
        <p:txBody>
          <a:bodyPr>
            <a:no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910328" y="1368910"/>
            <a:ext cx="3547872" cy="4542529"/>
          </a:xfrm>
          <a:ln>
            <a:noFill/>
          </a:ln>
        </p:spPr>
        <p:txBody>
          <a:bodyPr>
            <a:noAutofit/>
          </a:bodyPr>
          <a:lstStyle>
            <a:lvl1pPr>
              <a:buClr>
                <a:schemeClr val="accent2"/>
              </a:buClr>
              <a:defRPr sz="2000"/>
            </a:lvl1pPr>
            <a:lvl2pPr marL="682625" indent="-285750">
              <a:defRPr sz="1800"/>
            </a:lvl2pPr>
            <a:lvl3pPr marL="974725" indent="-228600">
              <a:defRPr sz="1400"/>
            </a:lvl3pPr>
            <a:lvl4pPr marL="1257300" indent="-228600">
              <a:defRPr sz="1400"/>
            </a:lvl4pPr>
            <a:lvl5pPr marL="1257300" indent="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0600" y="289013"/>
            <a:ext cx="7702228" cy="740664"/>
          </a:xfrm>
        </p:spPr>
        <p:txBody>
          <a:bodyPr>
            <a:noAutofit/>
          </a:bodyPr>
          <a:lstStyle>
            <a:lvl1pPr>
              <a:defRPr sz="2600"/>
            </a:lvl1pPr>
          </a:lstStyle>
          <a:p>
            <a:r>
              <a:rPr lang="en-US"/>
              <a:t>Click to edit Master title style</a:t>
            </a:r>
            <a:endParaRPr lang="en-US" dirty="0"/>
          </a:p>
        </p:txBody>
      </p:sp>
      <p:sp>
        <p:nvSpPr>
          <p:cNvPr id="9" name="Slide Number"/>
          <p:cNvSpPr txBox="1"/>
          <p:nvPr userDrawn="1"/>
        </p:nvSpPr>
        <p:spPr>
          <a:xfrm>
            <a:off x="8153400" y="6612821"/>
            <a:ext cx="304800" cy="138499"/>
          </a:xfrm>
          <a:prstGeom prst="rect">
            <a:avLst/>
          </a:prstGeom>
          <a:noFill/>
        </p:spPr>
        <p:txBody>
          <a:bodyPr wrap="square" lIns="0" tIns="0" rIns="0" bIns="0" rtlCol="0">
            <a:no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a:solidFill>
                <a:schemeClr val="accent1"/>
              </a:solidFill>
              <a:latin typeface="+mj-lt"/>
              <a:ea typeface="+mn-ea"/>
              <a:cs typeface="+mn-cs"/>
            </a:endParaRPr>
          </a:p>
        </p:txBody>
      </p:sp>
    </p:spTree>
    <p:extLst>
      <p:ext uri="{BB962C8B-B14F-4D97-AF65-F5344CB8AC3E}">
        <p14:creationId xmlns:p14="http://schemas.microsoft.com/office/powerpoint/2010/main" val="160933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70660"/>
            <a:ext cx="7467600" cy="2133600"/>
          </a:xfrm>
          <a:ln>
            <a:noFill/>
          </a:ln>
        </p:spPr>
        <p:txBody>
          <a:bodyPr>
            <a:noAutofit/>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990600" y="3782501"/>
            <a:ext cx="7467600" cy="2130937"/>
          </a:xfrm>
          <a:ln>
            <a:noFill/>
          </a:ln>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
        <p:nvSpPr>
          <p:cNvPr id="9" name="Slide Number"/>
          <p:cNvSpPr txBox="1"/>
          <p:nvPr userDrawn="1"/>
        </p:nvSpPr>
        <p:spPr>
          <a:xfrm>
            <a:off x="8153400" y="6612821"/>
            <a:ext cx="304800" cy="138499"/>
          </a:xfrm>
          <a:prstGeom prst="rect">
            <a:avLst/>
          </a:prstGeom>
          <a:noFill/>
        </p:spPr>
        <p:txBody>
          <a:bodyPr wrap="square" lIns="0" tIns="0" rIns="0" bIns="0" rtlCol="0">
            <a:no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a:solidFill>
                <a:schemeClr val="accent1"/>
              </a:solidFill>
              <a:latin typeface="+mj-lt"/>
              <a:ea typeface="+mn-ea"/>
              <a:cs typeface="+mn-cs"/>
            </a:endParaRPr>
          </a:p>
        </p:txBody>
      </p:sp>
    </p:spTree>
    <p:extLst>
      <p:ext uri="{BB962C8B-B14F-4D97-AF65-F5344CB8AC3E}">
        <p14:creationId xmlns:p14="http://schemas.microsoft.com/office/powerpoint/2010/main" val="201238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90600" y="248648"/>
            <a:ext cx="7540752" cy="74191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90600" y="1371600"/>
            <a:ext cx="7467601" cy="4876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81980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63" r:id="rId5"/>
    <p:sldLayoutId id="2147483749" r:id="rId6"/>
    <p:sldLayoutId id="2147483759" r:id="rId7"/>
    <p:sldLayoutId id="2147483750" r:id="rId8"/>
    <p:sldLayoutId id="2147483751" r:id="rId9"/>
    <p:sldLayoutId id="2147483752" r:id="rId10"/>
    <p:sldLayoutId id="2147483753" r:id="rId11"/>
    <p:sldLayoutId id="2147483754" r:id="rId12"/>
    <p:sldLayoutId id="2147483755" r:id="rId13"/>
    <p:sldLayoutId id="2147483760" r:id="rId14"/>
    <p:sldLayoutId id="2147483761" r:id="rId15"/>
    <p:sldLayoutId id="2147483756" r:id="rId16"/>
    <p:sldLayoutId id="2147483757" r:id="rId17"/>
    <p:sldLayoutId id="2147483758" r:id="rId18"/>
    <p:sldLayoutId id="2147483762" r:id="rId19"/>
  </p:sldLayoutIdLst>
  <p:hf hdr="0" ftr="0" dt="0"/>
  <p:txStyles>
    <p:titleStyle>
      <a:lvl1pPr algn="l" defTabSz="914400" rtl="0" eaLnBrk="1" latinLnBrk="0" hangingPunct="1">
        <a:lnSpc>
          <a:spcPct val="85000"/>
        </a:lnSpc>
        <a:spcBef>
          <a:spcPct val="0"/>
        </a:spcBef>
        <a:buNone/>
        <a:defRPr sz="2600" b="0" i="0" u="none" kern="1200">
          <a:solidFill>
            <a:schemeClr val="accent2"/>
          </a:solidFill>
          <a:latin typeface="+mj-lt"/>
          <a:ea typeface="+mj-ea"/>
          <a:cs typeface="+mj-cs"/>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64993128"/>
              </p:ext>
            </p:extLst>
          </p:nvPr>
        </p:nvGraphicFramePr>
        <p:xfrm>
          <a:off x="0" y="1538420"/>
          <a:ext cx="4522572" cy="4466964"/>
        </p:xfrm>
        <a:graphic>
          <a:graphicData uri="http://schemas.openxmlformats.org/drawingml/2006/table">
            <a:tbl>
              <a:tblPr>
                <a:tableStyleId>{5C22544A-7EE6-4342-B048-85BDC9FD1C3A}</a:tableStyleId>
              </a:tblPr>
              <a:tblGrid>
                <a:gridCol w="753762">
                  <a:extLst>
                    <a:ext uri="{9D8B030D-6E8A-4147-A177-3AD203B41FA5}">
                      <a16:colId xmlns:a16="http://schemas.microsoft.com/office/drawing/2014/main" val="20000"/>
                    </a:ext>
                  </a:extLst>
                </a:gridCol>
                <a:gridCol w="753762">
                  <a:extLst>
                    <a:ext uri="{9D8B030D-6E8A-4147-A177-3AD203B41FA5}">
                      <a16:colId xmlns:a16="http://schemas.microsoft.com/office/drawing/2014/main" val="20001"/>
                    </a:ext>
                  </a:extLst>
                </a:gridCol>
                <a:gridCol w="753762">
                  <a:extLst>
                    <a:ext uri="{9D8B030D-6E8A-4147-A177-3AD203B41FA5}">
                      <a16:colId xmlns:a16="http://schemas.microsoft.com/office/drawing/2014/main" val="20002"/>
                    </a:ext>
                  </a:extLst>
                </a:gridCol>
                <a:gridCol w="753762">
                  <a:extLst>
                    <a:ext uri="{9D8B030D-6E8A-4147-A177-3AD203B41FA5}">
                      <a16:colId xmlns:a16="http://schemas.microsoft.com/office/drawing/2014/main" val="20003"/>
                    </a:ext>
                  </a:extLst>
                </a:gridCol>
                <a:gridCol w="753762">
                  <a:extLst>
                    <a:ext uri="{9D8B030D-6E8A-4147-A177-3AD203B41FA5}">
                      <a16:colId xmlns:a16="http://schemas.microsoft.com/office/drawing/2014/main" val="20004"/>
                    </a:ext>
                  </a:extLst>
                </a:gridCol>
                <a:gridCol w="753762">
                  <a:extLst>
                    <a:ext uri="{9D8B030D-6E8A-4147-A177-3AD203B41FA5}">
                      <a16:colId xmlns:a16="http://schemas.microsoft.com/office/drawing/2014/main" val="20005"/>
                    </a:ext>
                  </a:extLst>
                </a:gridCol>
              </a:tblGrid>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0"/>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1"/>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2"/>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rowSpan="2" gridSpan="2">
                  <a:txBody>
                    <a:bodyPr/>
                    <a:lstStyle/>
                    <a:p>
                      <a:r>
                        <a:rPr lang="en-US" sz="1400" b="1" cap="all" baseline="0" dirty="0">
                          <a:solidFill>
                            <a:schemeClr val="bg1"/>
                          </a:solidFill>
                        </a:rPr>
                        <a:t>wellness</a:t>
                      </a:r>
                    </a:p>
                    <a:p>
                      <a:r>
                        <a:rPr lang="en-US" sz="1400" b="1" cap="all" baseline="0" dirty="0">
                          <a:solidFill>
                            <a:srgbClr val="054C70"/>
                          </a:solidFill>
                        </a:rPr>
                        <a:t>works</a:t>
                      </a:r>
                    </a:p>
                  </a:txBody>
                  <a:tcPr marL="110370" marR="110370" marT="55185" marB="551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C3DE"/>
                    </a:solidFill>
                  </a:tcPr>
                </a:tc>
                <a:tc rowSpan="2" hMerge="1">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C3D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3"/>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gridSpan="2" vMerge="1">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C3DE"/>
                    </a:solidFill>
                  </a:tcPr>
                </a:tc>
                <a:tc hMerge="1" vMerge="1">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C3D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4"/>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5"/>
                  </a:ext>
                </a:extLst>
              </a:tr>
            </a:tbl>
          </a:graphicData>
        </a:graphic>
      </p:graphicFrame>
      <p:sp>
        <p:nvSpPr>
          <p:cNvPr id="3" name="Text Placeholder 2"/>
          <p:cNvSpPr>
            <a:spLocks noGrp="1"/>
          </p:cNvSpPr>
          <p:nvPr>
            <p:ph type="body" sz="quarter" idx="13"/>
          </p:nvPr>
        </p:nvSpPr>
        <p:spPr>
          <a:xfrm>
            <a:off x="3014274" y="2280213"/>
            <a:ext cx="5469970" cy="2975528"/>
          </a:xfrm>
          <a:solidFill>
            <a:srgbClr val="4F4F4F"/>
          </a:solidFill>
          <a:ln>
            <a:solidFill>
              <a:schemeClr val="bg1"/>
            </a:solidFill>
          </a:ln>
        </p:spPr>
        <p:txBody>
          <a:bodyPr lIns="365760" tIns="274320" rIns="274320" bIns="274320" anchor="ctr"/>
          <a:lstStyle/>
          <a:p>
            <a:r>
              <a:rPr lang="en-US" cap="none" dirty="0">
                <a:solidFill>
                  <a:schemeClr val="bg1"/>
                </a:solidFill>
                <a:latin typeface="+mn-lt"/>
              </a:rPr>
              <a:t>Empower your employees with financial wellness</a:t>
            </a:r>
            <a:endParaRPr lang="en-US" sz="4000" cap="none" dirty="0">
              <a:solidFill>
                <a:schemeClr val="bg1"/>
              </a:solidFill>
              <a:latin typeface="+mn-lt"/>
            </a:endParaRPr>
          </a:p>
        </p:txBody>
      </p:sp>
      <p:sp>
        <p:nvSpPr>
          <p:cNvPr id="7" name="Text Placeholder 6"/>
          <p:cNvSpPr>
            <a:spLocks noGrp="1"/>
          </p:cNvSpPr>
          <p:nvPr>
            <p:ph type="body" sz="quarter" idx="14"/>
          </p:nvPr>
        </p:nvSpPr>
        <p:spPr>
          <a:xfrm>
            <a:off x="4687330" y="5379308"/>
            <a:ext cx="4213602" cy="626076"/>
          </a:xfrm>
        </p:spPr>
        <p:txBody>
          <a:bodyPr/>
          <a:lstStyle/>
          <a:p>
            <a:r>
              <a:rPr lang="en-US" dirty="0"/>
              <a:t>Brad Vaughan</a:t>
            </a:r>
            <a:br>
              <a:rPr lang="en-US" dirty="0"/>
            </a:br>
            <a:r>
              <a:rPr lang="en-US" dirty="0"/>
              <a:t>T. Rowe Price</a:t>
            </a:r>
          </a:p>
          <a:p>
            <a:r>
              <a:rPr lang="en-US" dirty="0"/>
              <a:t>October 12, 2016</a:t>
            </a:r>
          </a:p>
        </p:txBody>
      </p:sp>
      <p:sp>
        <p:nvSpPr>
          <p:cNvPr id="2" name="Rectangle 1"/>
          <p:cNvSpPr/>
          <p:nvPr/>
        </p:nvSpPr>
        <p:spPr>
          <a:xfrm>
            <a:off x="810228" y="6481823"/>
            <a:ext cx="8090704" cy="376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Tree>
    <p:extLst>
      <p:ext uri="{BB962C8B-B14F-4D97-AF65-F5344CB8AC3E}">
        <p14:creationId xmlns:p14="http://schemas.microsoft.com/office/powerpoint/2010/main" val="129091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51300" y="1997334"/>
            <a:ext cx="4529326" cy="2998541"/>
            <a:chOff x="3651300" y="1997334"/>
            <a:chExt cx="4529326" cy="2998541"/>
          </a:xfrm>
          <a:solidFill>
            <a:srgbClr val="E5E5E5"/>
          </a:solidFill>
        </p:grpSpPr>
        <p:sp>
          <p:nvSpPr>
            <p:cNvPr id="8" name="Freeform 7"/>
            <p:cNvSpPr/>
            <p:nvPr/>
          </p:nvSpPr>
          <p:spPr>
            <a:xfrm>
              <a:off x="4238467" y="1997334"/>
              <a:ext cx="3942159" cy="2998541"/>
            </a:xfrm>
            <a:custGeom>
              <a:avLst/>
              <a:gdLst>
                <a:gd name="connsiteX0" fmla="*/ 2403285 w 3942159"/>
                <a:gd name="connsiteY0" fmla="*/ 9 h 2998541"/>
                <a:gd name="connsiteX1" fmla="*/ 2657520 w 3942159"/>
                <a:gd name="connsiteY1" fmla="*/ 93045 h 2998541"/>
                <a:gd name="connsiteX2" fmla="*/ 2717835 w 3942159"/>
                <a:gd name="connsiteY2" fmla="*/ 157729 h 2998541"/>
                <a:gd name="connsiteX3" fmla="*/ 2722142 w 3942159"/>
                <a:gd name="connsiteY3" fmla="*/ 162348 h 2998541"/>
                <a:gd name="connsiteX4" fmla="*/ 3235228 w 3942159"/>
                <a:gd name="connsiteY4" fmla="*/ 38089 h 2998541"/>
                <a:gd name="connsiteX5" fmla="*/ 3495417 w 3942159"/>
                <a:gd name="connsiteY5" fmla="*/ 377078 h 2998541"/>
                <a:gd name="connsiteX6" fmla="*/ 3496833 w 3942159"/>
                <a:gd name="connsiteY6" fmla="*/ 377683 h 2998541"/>
                <a:gd name="connsiteX7" fmla="*/ 3606851 w 3942159"/>
                <a:gd name="connsiteY7" fmla="*/ 424640 h 2998541"/>
                <a:gd name="connsiteX8" fmla="*/ 3829333 w 3942159"/>
                <a:gd name="connsiteY8" fmla="*/ 706076 h 2998541"/>
                <a:gd name="connsiteX9" fmla="*/ 3814387 w 3942159"/>
                <a:gd name="connsiteY9" fmla="*/ 1062826 h 2998541"/>
                <a:gd name="connsiteX10" fmla="*/ 3923565 w 3942159"/>
                <a:gd name="connsiteY10" fmla="*/ 1608289 h 2998541"/>
                <a:gd name="connsiteX11" fmla="*/ 3412120 w 3942159"/>
                <a:gd name="connsiteY11" fmla="*/ 2085760 h 2998541"/>
                <a:gd name="connsiteX12" fmla="*/ 3229031 w 3942159"/>
                <a:gd name="connsiteY12" fmla="*/ 2494891 h 2998541"/>
                <a:gd name="connsiteX13" fmla="*/ 2605673 w 3942159"/>
                <a:gd name="connsiteY13" fmla="*/ 2544428 h 2998541"/>
                <a:gd name="connsiteX14" fmla="*/ 2160209 w 3942159"/>
                <a:gd name="connsiteY14" fmla="*/ 2980895 h 2998541"/>
                <a:gd name="connsiteX15" fmla="*/ 1505227 w 3942159"/>
                <a:gd name="connsiteY15" fmla="*/ 2714478 h 2998541"/>
                <a:gd name="connsiteX16" fmla="*/ 532278 w 3942159"/>
                <a:gd name="connsiteY16" fmla="*/ 2451251 h 2998541"/>
                <a:gd name="connsiteX17" fmla="*/ 104494 w 3942159"/>
                <a:gd name="connsiteY17" fmla="*/ 2158331 h 2998541"/>
                <a:gd name="connsiteX18" fmla="*/ 195901 w 3942159"/>
                <a:gd name="connsiteY18" fmla="*/ 1762936 h 2998541"/>
                <a:gd name="connsiteX19" fmla="*/ 2879 w 3942159"/>
                <a:gd name="connsiteY19" fmla="*/ 1357273 h 2998541"/>
                <a:gd name="connsiteX20" fmla="*/ 355386 w 3942159"/>
                <a:gd name="connsiteY20" fmla="*/ 996708 h 2998541"/>
                <a:gd name="connsiteX21" fmla="*/ 358758 w 3942159"/>
                <a:gd name="connsiteY21" fmla="*/ 987203 h 2998541"/>
                <a:gd name="connsiteX22" fmla="*/ 515782 w 3942159"/>
                <a:gd name="connsiteY22" fmla="*/ 469422 h 2998541"/>
                <a:gd name="connsiteX23" fmla="*/ 1279670 w 3942159"/>
                <a:gd name="connsiteY23" fmla="*/ 351130 h 2998541"/>
                <a:gd name="connsiteX24" fmla="*/ 1279816 w 3942159"/>
                <a:gd name="connsiteY24" fmla="*/ 350912 h 2998541"/>
                <a:gd name="connsiteX25" fmla="*/ 1279214 w 3942159"/>
                <a:gd name="connsiteY25" fmla="*/ 350436 h 2998541"/>
                <a:gd name="connsiteX26" fmla="*/ 1279842 w 3942159"/>
                <a:gd name="connsiteY26" fmla="*/ 350873 h 2998541"/>
                <a:gd name="connsiteX27" fmla="*/ 1347036 w 3942159"/>
                <a:gd name="connsiteY27" fmla="*/ 250635 h 2998541"/>
                <a:gd name="connsiteX28" fmla="*/ 2049845 w 3942159"/>
                <a:gd name="connsiteY28" fmla="*/ 228328 h 2998541"/>
                <a:gd name="connsiteX29" fmla="*/ 2053280 w 3942159"/>
                <a:gd name="connsiteY29" fmla="*/ 222945 h 2998541"/>
                <a:gd name="connsiteX30" fmla="*/ 2103170 w 3942159"/>
                <a:gd name="connsiteY30" fmla="*/ 144772 h 2998541"/>
                <a:gd name="connsiteX31" fmla="*/ 2349950 w 3942159"/>
                <a:gd name="connsiteY31" fmla="*/ 4093 h 2998541"/>
                <a:gd name="connsiteX32" fmla="*/ 2403285 w 3942159"/>
                <a:gd name="connsiteY32" fmla="*/ 9 h 299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42159" h="2998541">
                  <a:moveTo>
                    <a:pt x="2403285" y="9"/>
                  </a:moveTo>
                  <a:cubicBezTo>
                    <a:pt x="2496230" y="-617"/>
                    <a:pt x="2586144" y="32585"/>
                    <a:pt x="2657520" y="93045"/>
                  </a:cubicBezTo>
                  <a:lnTo>
                    <a:pt x="2717835" y="157729"/>
                  </a:lnTo>
                  <a:lnTo>
                    <a:pt x="2722142" y="162348"/>
                  </a:lnTo>
                  <a:cubicBezTo>
                    <a:pt x="2848090" y="8742"/>
                    <a:pt x="3056423" y="-41697"/>
                    <a:pt x="3235228" y="38089"/>
                  </a:cubicBezTo>
                  <a:cubicBezTo>
                    <a:pt x="3371474" y="98866"/>
                    <a:pt x="3469170" y="226108"/>
                    <a:pt x="3495417" y="377078"/>
                  </a:cubicBezTo>
                  <a:lnTo>
                    <a:pt x="3496833" y="377683"/>
                  </a:lnTo>
                  <a:lnTo>
                    <a:pt x="3606851" y="424640"/>
                  </a:lnTo>
                  <a:cubicBezTo>
                    <a:pt x="3710949" y="485709"/>
                    <a:pt x="3791056" y="585356"/>
                    <a:pt x="3829333" y="706076"/>
                  </a:cubicBezTo>
                  <a:cubicBezTo>
                    <a:pt x="3866424" y="822912"/>
                    <a:pt x="3861138" y="949807"/>
                    <a:pt x="3814387" y="1062826"/>
                  </a:cubicBezTo>
                  <a:cubicBezTo>
                    <a:pt x="3929307" y="1217820"/>
                    <a:pt x="3969497" y="1418744"/>
                    <a:pt x="3923565" y="1608289"/>
                  </a:cubicBezTo>
                  <a:cubicBezTo>
                    <a:pt x="3862505" y="1860276"/>
                    <a:pt x="3660370" y="2048988"/>
                    <a:pt x="3412120" y="2085760"/>
                  </a:cubicBezTo>
                  <a:cubicBezTo>
                    <a:pt x="3410935" y="2243043"/>
                    <a:pt x="3344134" y="2392209"/>
                    <a:pt x="3229031" y="2494891"/>
                  </a:cubicBezTo>
                  <a:cubicBezTo>
                    <a:pt x="3054145" y="2650926"/>
                    <a:pt x="2801520" y="2670977"/>
                    <a:pt x="2605673" y="2544428"/>
                  </a:cubicBezTo>
                  <a:cubicBezTo>
                    <a:pt x="2542335" y="2761795"/>
                    <a:pt x="2372734" y="2927959"/>
                    <a:pt x="2160209" y="2980895"/>
                  </a:cubicBezTo>
                  <a:cubicBezTo>
                    <a:pt x="1909772" y="3043268"/>
                    <a:pt x="1648399" y="2936978"/>
                    <a:pt x="1505227" y="2714478"/>
                  </a:cubicBezTo>
                  <a:cubicBezTo>
                    <a:pt x="1167301" y="2925669"/>
                    <a:pt x="728399" y="2806961"/>
                    <a:pt x="532278" y="2451251"/>
                  </a:cubicBezTo>
                  <a:cubicBezTo>
                    <a:pt x="339620" y="2474632"/>
                    <a:pt x="158718" y="2350790"/>
                    <a:pt x="104494" y="2158331"/>
                  </a:cubicBezTo>
                  <a:cubicBezTo>
                    <a:pt x="65215" y="2019086"/>
                    <a:pt x="99937" y="1868809"/>
                    <a:pt x="195901" y="1762936"/>
                  </a:cubicBezTo>
                  <a:cubicBezTo>
                    <a:pt x="59747" y="1679889"/>
                    <a:pt x="-16077" y="1520524"/>
                    <a:pt x="2879" y="1357273"/>
                  </a:cubicBezTo>
                  <a:cubicBezTo>
                    <a:pt x="25116" y="1166133"/>
                    <a:pt x="171477" y="1016411"/>
                    <a:pt x="355386" y="996708"/>
                  </a:cubicBezTo>
                  <a:lnTo>
                    <a:pt x="358758" y="987203"/>
                  </a:lnTo>
                  <a:cubicBezTo>
                    <a:pt x="334061" y="798976"/>
                    <a:pt x="391658" y="609153"/>
                    <a:pt x="515782" y="469422"/>
                  </a:cubicBezTo>
                  <a:cubicBezTo>
                    <a:pt x="711903" y="248726"/>
                    <a:pt x="1029871" y="199536"/>
                    <a:pt x="1279670" y="351130"/>
                  </a:cubicBezTo>
                  <a:lnTo>
                    <a:pt x="1279816" y="350912"/>
                  </a:lnTo>
                  <a:lnTo>
                    <a:pt x="1279214" y="350436"/>
                  </a:lnTo>
                  <a:lnTo>
                    <a:pt x="1279842" y="350873"/>
                  </a:lnTo>
                  <a:lnTo>
                    <a:pt x="1347036" y="250635"/>
                  </a:lnTo>
                  <a:cubicBezTo>
                    <a:pt x="1526236" y="42557"/>
                    <a:pt x="1847140" y="21317"/>
                    <a:pt x="2049845" y="228328"/>
                  </a:cubicBezTo>
                  <a:lnTo>
                    <a:pt x="2053280" y="222945"/>
                  </a:lnTo>
                  <a:lnTo>
                    <a:pt x="2103170" y="144772"/>
                  </a:lnTo>
                  <a:cubicBezTo>
                    <a:pt x="2165437" y="69098"/>
                    <a:pt x="2252824" y="18351"/>
                    <a:pt x="2349950" y="4093"/>
                  </a:cubicBezTo>
                  <a:cubicBezTo>
                    <a:pt x="2367767" y="1474"/>
                    <a:pt x="2385581" y="128"/>
                    <a:pt x="2403285"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 name="Freeform 6"/>
            <p:cNvSpPr/>
            <p:nvPr/>
          </p:nvSpPr>
          <p:spPr>
            <a:xfrm>
              <a:off x="3651300" y="2586934"/>
              <a:ext cx="825102" cy="519532"/>
            </a:xfrm>
            <a:custGeom>
              <a:avLst/>
              <a:gdLst>
                <a:gd name="connsiteX0" fmla="*/ 249940 w 825102"/>
                <a:gd name="connsiteY0" fmla="*/ 0 h 519532"/>
                <a:gd name="connsiteX1" fmla="*/ 367681 w 825102"/>
                <a:gd name="connsiteY1" fmla="*/ 48770 h 519532"/>
                <a:gd name="connsiteX2" fmla="*/ 398164 w 825102"/>
                <a:gd name="connsiteY2" fmla="*/ 93982 h 519532"/>
                <a:gd name="connsiteX3" fmla="*/ 398723 w 825102"/>
                <a:gd name="connsiteY3" fmla="*/ 93153 h 519532"/>
                <a:gd name="connsiteX4" fmla="*/ 575335 w 825102"/>
                <a:gd name="connsiteY4" fmla="*/ 19998 h 519532"/>
                <a:gd name="connsiteX5" fmla="*/ 825102 w 825102"/>
                <a:gd name="connsiteY5" fmla="*/ 269765 h 519532"/>
                <a:gd name="connsiteX6" fmla="*/ 575335 w 825102"/>
                <a:gd name="connsiteY6" fmla="*/ 519532 h 519532"/>
                <a:gd name="connsiteX7" fmla="*/ 345196 w 825102"/>
                <a:gd name="connsiteY7" fmla="*/ 366986 h 519532"/>
                <a:gd name="connsiteX8" fmla="*/ 333188 w 825102"/>
                <a:gd name="connsiteY8" fmla="*/ 307508 h 519532"/>
                <a:gd name="connsiteX9" fmla="*/ 314754 w 825102"/>
                <a:gd name="connsiteY9" fmla="*/ 319937 h 519532"/>
                <a:gd name="connsiteX10" fmla="*/ 249940 w 825102"/>
                <a:gd name="connsiteY10" fmla="*/ 333022 h 519532"/>
                <a:gd name="connsiteX11" fmla="*/ 96515 w 825102"/>
                <a:gd name="connsiteY11" fmla="*/ 231325 h 519532"/>
                <a:gd name="connsiteX12" fmla="*/ 89313 w 825102"/>
                <a:gd name="connsiteY12" fmla="*/ 195654 h 519532"/>
                <a:gd name="connsiteX13" fmla="*/ 83256 w 825102"/>
                <a:gd name="connsiteY13" fmla="*/ 196876 h 519532"/>
                <a:gd name="connsiteX14" fmla="*/ 0 w 825102"/>
                <a:gd name="connsiteY14" fmla="*/ 113620 h 519532"/>
                <a:gd name="connsiteX15" fmla="*/ 83256 w 825102"/>
                <a:gd name="connsiteY15" fmla="*/ 30364 h 519532"/>
                <a:gd name="connsiteX16" fmla="*/ 115663 w 825102"/>
                <a:gd name="connsiteY16" fmla="*/ 36907 h 519532"/>
                <a:gd name="connsiteX17" fmla="*/ 132729 w 825102"/>
                <a:gd name="connsiteY17" fmla="*/ 48413 h 519532"/>
                <a:gd name="connsiteX18" fmla="*/ 185127 w 825102"/>
                <a:gd name="connsiteY18" fmla="*/ 13086 h 519532"/>
                <a:gd name="connsiteX19" fmla="*/ 249940 w 825102"/>
                <a:gd name="connsiteY19" fmla="*/ 0 h 5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5102" h="519532">
                  <a:moveTo>
                    <a:pt x="249940" y="0"/>
                  </a:moveTo>
                  <a:cubicBezTo>
                    <a:pt x="295921" y="0"/>
                    <a:pt x="337549" y="18638"/>
                    <a:pt x="367681" y="48770"/>
                  </a:cubicBezTo>
                  <a:lnTo>
                    <a:pt x="398164" y="93982"/>
                  </a:lnTo>
                  <a:lnTo>
                    <a:pt x="398723" y="93153"/>
                  </a:lnTo>
                  <a:cubicBezTo>
                    <a:pt x="443922" y="47954"/>
                    <a:pt x="506364" y="19998"/>
                    <a:pt x="575335" y="19998"/>
                  </a:cubicBezTo>
                  <a:cubicBezTo>
                    <a:pt x="713278" y="19998"/>
                    <a:pt x="825102" y="131822"/>
                    <a:pt x="825102" y="269765"/>
                  </a:cubicBezTo>
                  <a:cubicBezTo>
                    <a:pt x="825102" y="407708"/>
                    <a:pt x="713278" y="519532"/>
                    <a:pt x="575335" y="519532"/>
                  </a:cubicBezTo>
                  <a:cubicBezTo>
                    <a:pt x="471878" y="519532"/>
                    <a:pt x="383113" y="456631"/>
                    <a:pt x="345196" y="366986"/>
                  </a:cubicBezTo>
                  <a:lnTo>
                    <a:pt x="333188" y="307508"/>
                  </a:lnTo>
                  <a:lnTo>
                    <a:pt x="314754" y="319937"/>
                  </a:lnTo>
                  <a:cubicBezTo>
                    <a:pt x="294833" y="328363"/>
                    <a:pt x="272931" y="333022"/>
                    <a:pt x="249940" y="333022"/>
                  </a:cubicBezTo>
                  <a:cubicBezTo>
                    <a:pt x="180970" y="333022"/>
                    <a:pt x="121793" y="291088"/>
                    <a:pt x="96515" y="231325"/>
                  </a:cubicBezTo>
                  <a:lnTo>
                    <a:pt x="89313" y="195654"/>
                  </a:lnTo>
                  <a:lnTo>
                    <a:pt x="83256" y="196876"/>
                  </a:lnTo>
                  <a:cubicBezTo>
                    <a:pt x="37275" y="196876"/>
                    <a:pt x="0" y="159601"/>
                    <a:pt x="0" y="113620"/>
                  </a:cubicBezTo>
                  <a:cubicBezTo>
                    <a:pt x="0" y="67639"/>
                    <a:pt x="37275" y="30364"/>
                    <a:pt x="83256" y="30364"/>
                  </a:cubicBezTo>
                  <a:cubicBezTo>
                    <a:pt x="94752" y="30364"/>
                    <a:pt x="105703" y="32694"/>
                    <a:pt x="115663" y="36907"/>
                  </a:cubicBezTo>
                  <a:lnTo>
                    <a:pt x="132729" y="48413"/>
                  </a:lnTo>
                  <a:lnTo>
                    <a:pt x="185127" y="13086"/>
                  </a:lnTo>
                  <a:cubicBezTo>
                    <a:pt x="205048" y="4660"/>
                    <a:pt x="226950" y="0"/>
                    <a:pt x="2499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38" y="3139124"/>
            <a:ext cx="14469058" cy="1630834"/>
          </a:xfrm>
          <a:prstGeom prst="rect">
            <a:avLst/>
          </a:prstGeom>
        </p:spPr>
      </p:pic>
      <p:grpSp>
        <p:nvGrpSpPr>
          <p:cNvPr id="11" name="Group 10"/>
          <p:cNvGrpSpPr/>
          <p:nvPr/>
        </p:nvGrpSpPr>
        <p:grpSpPr>
          <a:xfrm>
            <a:off x="-52148879" y="4281714"/>
            <a:ext cx="62906934" cy="370638"/>
            <a:chOff x="-23203989" y="4224016"/>
            <a:chExt cx="62906934" cy="370638"/>
          </a:xfrm>
        </p:grpSpPr>
        <p:pic>
          <p:nvPicPr>
            <p:cNvPr id="12" name="R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03989" y="4224016"/>
              <a:ext cx="31453467" cy="370638"/>
            </a:xfrm>
            <a:prstGeom prst="rect">
              <a:avLst/>
            </a:prstGeom>
            <a:effectLst>
              <a:outerShdw blurRad="76200" dist="38100" algn="ctr" rotWithShape="0">
                <a:srgbClr val="000000">
                  <a:alpha val="44000"/>
                </a:srgbClr>
              </a:outerShdw>
            </a:effectLst>
          </p:spPr>
        </p:pic>
        <p:pic>
          <p:nvPicPr>
            <p:cNvPr id="13" name="R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478" y="4224016"/>
              <a:ext cx="31453467" cy="370638"/>
            </a:xfrm>
            <a:prstGeom prst="rect">
              <a:avLst/>
            </a:prstGeom>
            <a:effectLst>
              <a:outerShdw blurRad="76200" dist="38100" algn="ctr" rotWithShape="0">
                <a:srgbClr val="000000">
                  <a:alpha val="44000"/>
                </a:srgbClr>
              </a:outerShdw>
            </a:effectLst>
          </p:spPr>
        </p:pic>
      </p:grpSp>
      <p:pic>
        <p:nvPicPr>
          <p:cNvPr id="14" name="Ca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3175" y="3978493"/>
            <a:ext cx="1068636" cy="570559"/>
          </a:xfrm>
          <a:prstGeom prst="rect">
            <a:avLst/>
          </a:prstGeom>
          <a:effectLst>
            <a:outerShdw blurRad="76200" dist="38100" algn="ctr" rotWithShape="0">
              <a:srgbClr val="000000">
                <a:alpha val="44000"/>
              </a:srgbClr>
            </a:outerShdw>
          </a:effectLst>
        </p:spPr>
      </p:pic>
      <p:sp>
        <p:nvSpPr>
          <p:cNvPr id="6" name="Freeform 5"/>
          <p:cNvSpPr/>
          <p:nvPr/>
        </p:nvSpPr>
        <p:spPr>
          <a:xfrm>
            <a:off x="0" y="1155700"/>
            <a:ext cx="9144000" cy="4222750"/>
          </a:xfrm>
          <a:custGeom>
            <a:avLst/>
            <a:gdLst>
              <a:gd name="connsiteX0" fmla="*/ 0 w 9144000"/>
              <a:gd name="connsiteY0" fmla="*/ 0 h 4222750"/>
              <a:gd name="connsiteX1" fmla="*/ 9144000 w 9144000"/>
              <a:gd name="connsiteY1" fmla="*/ 0 h 4222750"/>
              <a:gd name="connsiteX2" fmla="*/ 9144000 w 9144000"/>
              <a:gd name="connsiteY2" fmla="*/ 4222750 h 4222750"/>
              <a:gd name="connsiteX3" fmla="*/ 0 w 9144000"/>
              <a:gd name="connsiteY3" fmla="*/ 4222750 h 4222750"/>
              <a:gd name="connsiteX4" fmla="*/ 0 w 9144000"/>
              <a:gd name="connsiteY4" fmla="*/ 0 h 4222750"/>
              <a:gd name="connsiteX5" fmla="*/ 6641751 w 9144000"/>
              <a:gd name="connsiteY5" fmla="*/ 841642 h 4222750"/>
              <a:gd name="connsiteX6" fmla="*/ 6588416 w 9144000"/>
              <a:gd name="connsiteY6" fmla="*/ 845726 h 4222750"/>
              <a:gd name="connsiteX7" fmla="*/ 6341636 w 9144000"/>
              <a:gd name="connsiteY7" fmla="*/ 986405 h 4222750"/>
              <a:gd name="connsiteX8" fmla="*/ 6291746 w 9144000"/>
              <a:gd name="connsiteY8" fmla="*/ 1064578 h 4222750"/>
              <a:gd name="connsiteX9" fmla="*/ 6288311 w 9144000"/>
              <a:gd name="connsiteY9" fmla="*/ 1069961 h 4222750"/>
              <a:gd name="connsiteX10" fmla="*/ 5585502 w 9144000"/>
              <a:gd name="connsiteY10" fmla="*/ 1092268 h 4222750"/>
              <a:gd name="connsiteX11" fmla="*/ 5518308 w 9144000"/>
              <a:gd name="connsiteY11" fmla="*/ 1192506 h 4222750"/>
              <a:gd name="connsiteX12" fmla="*/ 5517680 w 9144000"/>
              <a:gd name="connsiteY12" fmla="*/ 1192069 h 4222750"/>
              <a:gd name="connsiteX13" fmla="*/ 5518282 w 9144000"/>
              <a:gd name="connsiteY13" fmla="*/ 1192545 h 4222750"/>
              <a:gd name="connsiteX14" fmla="*/ 5518136 w 9144000"/>
              <a:gd name="connsiteY14" fmla="*/ 1192763 h 4222750"/>
              <a:gd name="connsiteX15" fmla="*/ 4754248 w 9144000"/>
              <a:gd name="connsiteY15" fmla="*/ 1311055 h 4222750"/>
              <a:gd name="connsiteX16" fmla="*/ 4597224 w 9144000"/>
              <a:gd name="connsiteY16" fmla="*/ 1828836 h 4222750"/>
              <a:gd name="connsiteX17" fmla="*/ 4593852 w 9144000"/>
              <a:gd name="connsiteY17" fmla="*/ 1838341 h 4222750"/>
              <a:gd name="connsiteX18" fmla="*/ 4241345 w 9144000"/>
              <a:gd name="connsiteY18" fmla="*/ 2198906 h 4222750"/>
              <a:gd name="connsiteX19" fmla="*/ 4434367 w 9144000"/>
              <a:gd name="connsiteY19" fmla="*/ 2604569 h 4222750"/>
              <a:gd name="connsiteX20" fmla="*/ 4342960 w 9144000"/>
              <a:gd name="connsiteY20" fmla="*/ 2999964 h 4222750"/>
              <a:gd name="connsiteX21" fmla="*/ 4770744 w 9144000"/>
              <a:gd name="connsiteY21" fmla="*/ 3292884 h 4222750"/>
              <a:gd name="connsiteX22" fmla="*/ 5743693 w 9144000"/>
              <a:gd name="connsiteY22" fmla="*/ 3556111 h 4222750"/>
              <a:gd name="connsiteX23" fmla="*/ 6398675 w 9144000"/>
              <a:gd name="connsiteY23" fmla="*/ 3822528 h 4222750"/>
              <a:gd name="connsiteX24" fmla="*/ 6844139 w 9144000"/>
              <a:gd name="connsiteY24" fmla="*/ 3386061 h 4222750"/>
              <a:gd name="connsiteX25" fmla="*/ 7467497 w 9144000"/>
              <a:gd name="connsiteY25" fmla="*/ 3336524 h 4222750"/>
              <a:gd name="connsiteX26" fmla="*/ 7650586 w 9144000"/>
              <a:gd name="connsiteY26" fmla="*/ 2927393 h 4222750"/>
              <a:gd name="connsiteX27" fmla="*/ 8162031 w 9144000"/>
              <a:gd name="connsiteY27" fmla="*/ 2449922 h 4222750"/>
              <a:gd name="connsiteX28" fmla="*/ 8052853 w 9144000"/>
              <a:gd name="connsiteY28" fmla="*/ 1904459 h 4222750"/>
              <a:gd name="connsiteX29" fmla="*/ 8067799 w 9144000"/>
              <a:gd name="connsiteY29" fmla="*/ 1547709 h 4222750"/>
              <a:gd name="connsiteX30" fmla="*/ 7845317 w 9144000"/>
              <a:gd name="connsiteY30" fmla="*/ 1266273 h 4222750"/>
              <a:gd name="connsiteX31" fmla="*/ 7735299 w 9144000"/>
              <a:gd name="connsiteY31" fmla="*/ 1219316 h 4222750"/>
              <a:gd name="connsiteX32" fmla="*/ 7733883 w 9144000"/>
              <a:gd name="connsiteY32" fmla="*/ 1218711 h 4222750"/>
              <a:gd name="connsiteX33" fmla="*/ 7473694 w 9144000"/>
              <a:gd name="connsiteY33" fmla="*/ 879722 h 4222750"/>
              <a:gd name="connsiteX34" fmla="*/ 6960608 w 9144000"/>
              <a:gd name="connsiteY34" fmla="*/ 1003981 h 4222750"/>
              <a:gd name="connsiteX35" fmla="*/ 6956301 w 9144000"/>
              <a:gd name="connsiteY35" fmla="*/ 999362 h 4222750"/>
              <a:gd name="connsiteX36" fmla="*/ 6895986 w 9144000"/>
              <a:gd name="connsiteY36" fmla="*/ 934678 h 4222750"/>
              <a:gd name="connsiteX37" fmla="*/ 6641751 w 9144000"/>
              <a:gd name="connsiteY37" fmla="*/ 841642 h 4222750"/>
              <a:gd name="connsiteX38" fmla="*/ 3901240 w 9144000"/>
              <a:gd name="connsiteY38" fmla="*/ 1431234 h 4222750"/>
              <a:gd name="connsiteX39" fmla="*/ 3836427 w 9144000"/>
              <a:gd name="connsiteY39" fmla="*/ 1444320 h 4222750"/>
              <a:gd name="connsiteX40" fmla="*/ 3784029 w 9144000"/>
              <a:gd name="connsiteY40" fmla="*/ 1479647 h 4222750"/>
              <a:gd name="connsiteX41" fmla="*/ 3766963 w 9144000"/>
              <a:gd name="connsiteY41" fmla="*/ 1468141 h 4222750"/>
              <a:gd name="connsiteX42" fmla="*/ 3734556 w 9144000"/>
              <a:gd name="connsiteY42" fmla="*/ 1461598 h 4222750"/>
              <a:gd name="connsiteX43" fmla="*/ 3651300 w 9144000"/>
              <a:gd name="connsiteY43" fmla="*/ 1544854 h 4222750"/>
              <a:gd name="connsiteX44" fmla="*/ 3734556 w 9144000"/>
              <a:gd name="connsiteY44" fmla="*/ 1628110 h 4222750"/>
              <a:gd name="connsiteX45" fmla="*/ 3740613 w 9144000"/>
              <a:gd name="connsiteY45" fmla="*/ 1626888 h 4222750"/>
              <a:gd name="connsiteX46" fmla="*/ 3747815 w 9144000"/>
              <a:gd name="connsiteY46" fmla="*/ 1662559 h 4222750"/>
              <a:gd name="connsiteX47" fmla="*/ 3901240 w 9144000"/>
              <a:gd name="connsiteY47" fmla="*/ 1764256 h 4222750"/>
              <a:gd name="connsiteX48" fmla="*/ 3966054 w 9144000"/>
              <a:gd name="connsiteY48" fmla="*/ 1751171 h 4222750"/>
              <a:gd name="connsiteX49" fmla="*/ 3984488 w 9144000"/>
              <a:gd name="connsiteY49" fmla="*/ 1738742 h 4222750"/>
              <a:gd name="connsiteX50" fmla="*/ 3996496 w 9144000"/>
              <a:gd name="connsiteY50" fmla="*/ 1798220 h 4222750"/>
              <a:gd name="connsiteX51" fmla="*/ 4226635 w 9144000"/>
              <a:gd name="connsiteY51" fmla="*/ 1950766 h 4222750"/>
              <a:gd name="connsiteX52" fmla="*/ 4476402 w 9144000"/>
              <a:gd name="connsiteY52" fmla="*/ 1700999 h 4222750"/>
              <a:gd name="connsiteX53" fmla="*/ 4226635 w 9144000"/>
              <a:gd name="connsiteY53" fmla="*/ 1451232 h 4222750"/>
              <a:gd name="connsiteX54" fmla="*/ 4050023 w 9144000"/>
              <a:gd name="connsiteY54" fmla="*/ 1524387 h 4222750"/>
              <a:gd name="connsiteX55" fmla="*/ 4049464 w 9144000"/>
              <a:gd name="connsiteY55" fmla="*/ 1525216 h 4222750"/>
              <a:gd name="connsiteX56" fmla="*/ 4018981 w 9144000"/>
              <a:gd name="connsiteY56" fmla="*/ 1480004 h 4222750"/>
              <a:gd name="connsiteX57" fmla="*/ 3901240 w 9144000"/>
              <a:gd name="connsiteY57" fmla="*/ 1431234 h 42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44000" h="4222750">
                <a:moveTo>
                  <a:pt x="0" y="0"/>
                </a:moveTo>
                <a:lnTo>
                  <a:pt x="9144000" y="0"/>
                </a:lnTo>
                <a:lnTo>
                  <a:pt x="9144000" y="4222750"/>
                </a:lnTo>
                <a:lnTo>
                  <a:pt x="0" y="4222750"/>
                </a:lnTo>
                <a:lnTo>
                  <a:pt x="0" y="0"/>
                </a:lnTo>
                <a:close/>
                <a:moveTo>
                  <a:pt x="6641751" y="841642"/>
                </a:moveTo>
                <a:cubicBezTo>
                  <a:pt x="6624047" y="841761"/>
                  <a:pt x="6606233" y="843107"/>
                  <a:pt x="6588416" y="845726"/>
                </a:cubicBezTo>
                <a:cubicBezTo>
                  <a:pt x="6491290" y="859984"/>
                  <a:pt x="6403903" y="910731"/>
                  <a:pt x="6341636" y="986405"/>
                </a:cubicBezTo>
                <a:lnTo>
                  <a:pt x="6291746" y="1064578"/>
                </a:lnTo>
                <a:lnTo>
                  <a:pt x="6288311" y="1069961"/>
                </a:lnTo>
                <a:cubicBezTo>
                  <a:pt x="6085606" y="862950"/>
                  <a:pt x="5764702" y="884190"/>
                  <a:pt x="5585502" y="1092268"/>
                </a:cubicBezTo>
                <a:lnTo>
                  <a:pt x="5518308" y="1192506"/>
                </a:lnTo>
                <a:lnTo>
                  <a:pt x="5517680" y="1192069"/>
                </a:lnTo>
                <a:lnTo>
                  <a:pt x="5518282" y="1192545"/>
                </a:lnTo>
                <a:lnTo>
                  <a:pt x="5518136" y="1192763"/>
                </a:lnTo>
                <a:cubicBezTo>
                  <a:pt x="5268337" y="1041169"/>
                  <a:pt x="4950369" y="1090359"/>
                  <a:pt x="4754248" y="1311055"/>
                </a:cubicBezTo>
                <a:cubicBezTo>
                  <a:pt x="4630124" y="1450786"/>
                  <a:pt x="4572527" y="1640609"/>
                  <a:pt x="4597224" y="1828836"/>
                </a:cubicBezTo>
                <a:lnTo>
                  <a:pt x="4593852" y="1838341"/>
                </a:lnTo>
                <a:cubicBezTo>
                  <a:pt x="4409943" y="1858044"/>
                  <a:pt x="4263582" y="2007766"/>
                  <a:pt x="4241345" y="2198906"/>
                </a:cubicBezTo>
                <a:cubicBezTo>
                  <a:pt x="4222389" y="2362157"/>
                  <a:pt x="4298213" y="2521522"/>
                  <a:pt x="4434367" y="2604569"/>
                </a:cubicBezTo>
                <a:cubicBezTo>
                  <a:pt x="4338403" y="2710442"/>
                  <a:pt x="4303681" y="2860719"/>
                  <a:pt x="4342960" y="2999964"/>
                </a:cubicBezTo>
                <a:cubicBezTo>
                  <a:pt x="4397184" y="3192423"/>
                  <a:pt x="4578086" y="3316265"/>
                  <a:pt x="4770744" y="3292884"/>
                </a:cubicBezTo>
                <a:cubicBezTo>
                  <a:pt x="4966865" y="3648594"/>
                  <a:pt x="5405767" y="3767302"/>
                  <a:pt x="5743693" y="3556111"/>
                </a:cubicBezTo>
                <a:cubicBezTo>
                  <a:pt x="5886865" y="3778611"/>
                  <a:pt x="6148238" y="3884901"/>
                  <a:pt x="6398675" y="3822528"/>
                </a:cubicBezTo>
                <a:cubicBezTo>
                  <a:pt x="6611200" y="3769592"/>
                  <a:pt x="6780801" y="3603428"/>
                  <a:pt x="6844139" y="3386061"/>
                </a:cubicBezTo>
                <a:cubicBezTo>
                  <a:pt x="7039986" y="3512610"/>
                  <a:pt x="7292611" y="3492559"/>
                  <a:pt x="7467497" y="3336524"/>
                </a:cubicBezTo>
                <a:cubicBezTo>
                  <a:pt x="7582600" y="3233842"/>
                  <a:pt x="7649401" y="3084676"/>
                  <a:pt x="7650586" y="2927393"/>
                </a:cubicBezTo>
                <a:cubicBezTo>
                  <a:pt x="7898836" y="2890621"/>
                  <a:pt x="8100971" y="2701909"/>
                  <a:pt x="8162031" y="2449922"/>
                </a:cubicBezTo>
                <a:cubicBezTo>
                  <a:pt x="8207963" y="2260377"/>
                  <a:pt x="8167773" y="2059453"/>
                  <a:pt x="8052853" y="1904459"/>
                </a:cubicBezTo>
                <a:cubicBezTo>
                  <a:pt x="8099604" y="1791440"/>
                  <a:pt x="8104890" y="1664545"/>
                  <a:pt x="8067799" y="1547709"/>
                </a:cubicBezTo>
                <a:cubicBezTo>
                  <a:pt x="8029522" y="1426989"/>
                  <a:pt x="7949415" y="1327342"/>
                  <a:pt x="7845317" y="1266273"/>
                </a:cubicBezTo>
                <a:lnTo>
                  <a:pt x="7735299" y="1219316"/>
                </a:lnTo>
                <a:lnTo>
                  <a:pt x="7733883" y="1218711"/>
                </a:lnTo>
                <a:cubicBezTo>
                  <a:pt x="7707636" y="1067741"/>
                  <a:pt x="7609940" y="940499"/>
                  <a:pt x="7473694" y="879722"/>
                </a:cubicBezTo>
                <a:cubicBezTo>
                  <a:pt x="7294889" y="799936"/>
                  <a:pt x="7086556" y="850375"/>
                  <a:pt x="6960608" y="1003981"/>
                </a:cubicBezTo>
                <a:lnTo>
                  <a:pt x="6956301" y="999362"/>
                </a:lnTo>
                <a:lnTo>
                  <a:pt x="6895986" y="934678"/>
                </a:lnTo>
                <a:cubicBezTo>
                  <a:pt x="6824610" y="874218"/>
                  <a:pt x="6734696" y="841016"/>
                  <a:pt x="6641751" y="841642"/>
                </a:cubicBezTo>
                <a:close/>
                <a:moveTo>
                  <a:pt x="3901240" y="1431234"/>
                </a:moveTo>
                <a:cubicBezTo>
                  <a:pt x="3878250" y="1431234"/>
                  <a:pt x="3856348" y="1435894"/>
                  <a:pt x="3836427" y="1444320"/>
                </a:cubicBezTo>
                <a:lnTo>
                  <a:pt x="3784029" y="1479647"/>
                </a:lnTo>
                <a:lnTo>
                  <a:pt x="3766963" y="1468141"/>
                </a:lnTo>
                <a:cubicBezTo>
                  <a:pt x="3757003" y="1463928"/>
                  <a:pt x="3746052" y="1461598"/>
                  <a:pt x="3734556" y="1461598"/>
                </a:cubicBezTo>
                <a:cubicBezTo>
                  <a:pt x="3688575" y="1461598"/>
                  <a:pt x="3651300" y="1498873"/>
                  <a:pt x="3651300" y="1544854"/>
                </a:cubicBezTo>
                <a:cubicBezTo>
                  <a:pt x="3651300" y="1590835"/>
                  <a:pt x="3688575" y="1628110"/>
                  <a:pt x="3734556" y="1628110"/>
                </a:cubicBezTo>
                <a:lnTo>
                  <a:pt x="3740613" y="1626888"/>
                </a:lnTo>
                <a:lnTo>
                  <a:pt x="3747815" y="1662559"/>
                </a:lnTo>
                <a:cubicBezTo>
                  <a:pt x="3773093" y="1722322"/>
                  <a:pt x="3832270" y="1764256"/>
                  <a:pt x="3901240" y="1764256"/>
                </a:cubicBezTo>
                <a:cubicBezTo>
                  <a:pt x="3924231" y="1764256"/>
                  <a:pt x="3946133" y="1759597"/>
                  <a:pt x="3966054" y="1751171"/>
                </a:cubicBezTo>
                <a:lnTo>
                  <a:pt x="3984488" y="1738742"/>
                </a:lnTo>
                <a:lnTo>
                  <a:pt x="3996496" y="1798220"/>
                </a:lnTo>
                <a:cubicBezTo>
                  <a:pt x="4034413" y="1887865"/>
                  <a:pt x="4123178" y="1950766"/>
                  <a:pt x="4226635" y="1950766"/>
                </a:cubicBezTo>
                <a:cubicBezTo>
                  <a:pt x="4364578" y="1950766"/>
                  <a:pt x="4476402" y="1838942"/>
                  <a:pt x="4476402" y="1700999"/>
                </a:cubicBezTo>
                <a:cubicBezTo>
                  <a:pt x="4476402" y="1563056"/>
                  <a:pt x="4364578" y="1451232"/>
                  <a:pt x="4226635" y="1451232"/>
                </a:cubicBezTo>
                <a:cubicBezTo>
                  <a:pt x="4157664" y="1451232"/>
                  <a:pt x="4095222" y="1479188"/>
                  <a:pt x="4050023" y="1524387"/>
                </a:cubicBezTo>
                <a:lnTo>
                  <a:pt x="4049464" y="1525216"/>
                </a:lnTo>
                <a:lnTo>
                  <a:pt x="4018981" y="1480004"/>
                </a:lnTo>
                <a:cubicBezTo>
                  <a:pt x="3988849" y="1449872"/>
                  <a:pt x="3947221" y="1431234"/>
                  <a:pt x="3901240" y="14312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 name="Text Placeholder 25"/>
          <p:cNvSpPr>
            <a:spLocks noGrp="1"/>
          </p:cNvSpPr>
          <p:nvPr>
            <p:ph type="body" sz="quarter" idx="15"/>
          </p:nvPr>
        </p:nvSpPr>
        <p:spPr/>
        <p:txBody>
          <a:bodyPr/>
          <a:lstStyle/>
          <a:p>
            <a:r>
              <a:rPr lang="en-US" dirty="0"/>
              <a:t>What is financial wellness?</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b="25734"/>
          <a:stretch/>
        </p:blipFill>
        <p:spPr>
          <a:xfrm>
            <a:off x="1434082" y="2126953"/>
            <a:ext cx="1880618" cy="4451647"/>
          </a:xfrm>
          <a:prstGeom prst="rect">
            <a:avLst/>
          </a:prstGeom>
        </p:spPr>
      </p:pic>
    </p:spTree>
    <p:extLst>
      <p:ext uri="{BB962C8B-B14F-4D97-AF65-F5344CB8AC3E}">
        <p14:creationId xmlns:p14="http://schemas.microsoft.com/office/powerpoint/2010/main" val="15893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2750" fill="hold"/>
                                        <p:tgtEl>
                                          <p:spTgt spid="11"/>
                                        </p:tgtEl>
                                        <p:attrNameLst>
                                          <p:attrName>ppt_x</p:attrName>
                                        </p:attrNameLst>
                                      </p:cBhvr>
                                      <p:tavLst>
                                        <p:tav tm="0">
                                          <p:val>
                                            <p:strVal val="1+#ppt_w/2"/>
                                          </p:val>
                                        </p:tav>
                                        <p:tav tm="100000">
                                          <p:val>
                                            <p:strVal val="#ppt_x"/>
                                          </p:val>
                                        </p:tav>
                                      </p:tavLst>
                                    </p:anim>
                                    <p:anim calcmode="lin" valueType="num">
                                      <p:cBhvr additive="base">
                                        <p:cTn id="12" dur="12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750" fill="hold"/>
                                        <p:tgtEl>
                                          <p:spTgt spid="3"/>
                                        </p:tgtEl>
                                        <p:attrNameLst>
                                          <p:attrName>ppt_x</p:attrName>
                                        </p:attrNameLst>
                                      </p:cBhvr>
                                      <p:tavLst>
                                        <p:tav tm="0">
                                          <p:val>
                                            <p:strVal val="1+#ppt_w/2"/>
                                          </p:val>
                                        </p:tav>
                                        <p:tav tm="100000">
                                          <p:val>
                                            <p:strVal val="#ppt_x"/>
                                          </p:val>
                                        </p:tav>
                                      </p:tavLst>
                                    </p:anim>
                                    <p:anim calcmode="lin" valueType="num">
                                      <p:cBhvr additive="base">
                                        <p:cTn id="16" dur="12750" fill="hold"/>
                                        <p:tgtEl>
                                          <p:spTgt spid="3"/>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12750"/>
                                  </p:stCondLst>
                                  <p:childTnLst>
                                    <p:anim calcmode="lin" valueType="num">
                                      <p:cBhvr additive="base">
                                        <p:cTn id="18" dur="500"/>
                                        <p:tgtEl>
                                          <p:spTgt spid="3"/>
                                        </p:tgtEl>
                                        <p:attrNameLst>
                                          <p:attrName>ppt_x</p:attrName>
                                        </p:attrNameLst>
                                      </p:cBhvr>
                                      <p:tavLst>
                                        <p:tav tm="0">
                                          <p:val>
                                            <p:strVal val="ppt_x"/>
                                          </p:val>
                                        </p:tav>
                                        <p:tav tm="100000">
                                          <p:val>
                                            <p:strVal val="0-ppt_w/2"/>
                                          </p:val>
                                        </p:tav>
                                      </p:tavLst>
                                    </p:anim>
                                    <p:anim calcmode="lin" valueType="num">
                                      <p:cBhvr additive="base">
                                        <p:cTn id="19" dur="500"/>
                                        <p:tgtEl>
                                          <p:spTgt spid="3"/>
                                        </p:tgtEl>
                                        <p:attrNameLst>
                                          <p:attrName>ppt_y</p:attrName>
                                        </p:attrNameLst>
                                      </p:cBhvr>
                                      <p:tavLst>
                                        <p:tav tm="0">
                                          <p:val>
                                            <p:strVal val="ppt_y"/>
                                          </p:val>
                                        </p:tav>
                                        <p:tav tm="100000">
                                          <p:val>
                                            <p:strVal val="ppt_y"/>
                                          </p:val>
                                        </p:tav>
                                      </p:tavLst>
                                    </p:anim>
                                    <p:set>
                                      <p:cBhvr>
                                        <p:cTn id="20" dur="1" fill="hold">
                                          <p:stCondLst>
                                            <p:cond delay="499"/>
                                          </p:stCondLst>
                                        </p:cTn>
                                        <p:tgtEl>
                                          <p:spTgt spid="3"/>
                                        </p:tgtEl>
                                        <p:attrNameLst>
                                          <p:attrName>style.visibility</p:attrName>
                                        </p:attrNameLst>
                                      </p:cBhvr>
                                      <p:to>
                                        <p:strVal val="hidden"/>
                                      </p:to>
                                    </p:set>
                                  </p:childTnLst>
                                </p:cTn>
                              </p:par>
                              <p:par>
                                <p:cTn id="21" presetID="2" presetClass="exit" presetSubtype="2" fill="hold" nodeType="withEffect">
                                  <p:stCondLst>
                                    <p:cond delay="10000"/>
                                  </p:stCondLst>
                                  <p:childTnLst>
                                    <p:anim calcmode="lin" valueType="num">
                                      <p:cBhvr additive="base">
                                        <p:cTn id="22" dur="2000"/>
                                        <p:tgtEl>
                                          <p:spTgt spid="14"/>
                                        </p:tgtEl>
                                        <p:attrNameLst>
                                          <p:attrName>ppt_x</p:attrName>
                                        </p:attrNameLst>
                                      </p:cBhvr>
                                      <p:tavLst>
                                        <p:tav tm="0">
                                          <p:val>
                                            <p:strVal val="ppt_x"/>
                                          </p:val>
                                        </p:tav>
                                        <p:tav tm="100000">
                                          <p:val>
                                            <p:strVal val="1+ppt_w/2"/>
                                          </p:val>
                                        </p:tav>
                                      </p:tavLst>
                                    </p:anim>
                                    <p:anim calcmode="lin" valueType="num">
                                      <p:cBhvr additive="base">
                                        <p:cTn id="23" dur="2000"/>
                                        <p:tgtEl>
                                          <p:spTgt spid="14"/>
                                        </p:tgtEl>
                                        <p:attrNameLst>
                                          <p:attrName>ppt_y</p:attrName>
                                        </p:attrNameLst>
                                      </p:cBhvr>
                                      <p:tavLst>
                                        <p:tav tm="0">
                                          <p:val>
                                            <p:strVal val="ppt_y"/>
                                          </p:val>
                                        </p:tav>
                                        <p:tav tm="100000">
                                          <p:val>
                                            <p:strVal val="ppt_y"/>
                                          </p:val>
                                        </p:tav>
                                      </p:tavLst>
                                    </p:anim>
                                    <p:set>
                                      <p:cBhvr>
                                        <p:cTn id="2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023361" y="3260518"/>
            <a:ext cx="5263389" cy="2228851"/>
          </a:xfrm>
        </p:spPr>
        <p:txBody>
          <a:bodyPr/>
          <a:lstStyle/>
          <a:p>
            <a:r>
              <a:rPr lang="en-US" dirty="0"/>
              <a:t>Why should sponsors focus on </a:t>
            </a:r>
            <a:r>
              <a:rPr lang="en-US" dirty="0">
                <a:solidFill>
                  <a:srgbClr val="05C3DE"/>
                </a:solidFill>
              </a:rPr>
              <a:t>financial wellness</a:t>
            </a:r>
            <a:r>
              <a:rPr lang="en-US" dirty="0"/>
              <a:t>?</a:t>
            </a:r>
          </a:p>
        </p:txBody>
      </p:sp>
    </p:spTree>
    <p:extLst>
      <p:ext uri="{BB962C8B-B14F-4D97-AF65-F5344CB8AC3E}">
        <p14:creationId xmlns:p14="http://schemas.microsoft.com/office/powerpoint/2010/main" val="37999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231927131"/>
              </p:ext>
            </p:extLst>
          </p:nvPr>
        </p:nvGraphicFramePr>
        <p:xfrm>
          <a:off x="496958" y="1371601"/>
          <a:ext cx="7732642"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3"/>
          </p:nvPr>
        </p:nvSpPr>
        <p:spPr/>
        <p:txBody>
          <a:bodyPr/>
          <a:lstStyle/>
          <a:p>
            <a:r>
              <a:rPr lang="en-US" dirty="0"/>
              <a:t>Chart is for illustrative purposes only.</a:t>
            </a:r>
          </a:p>
        </p:txBody>
      </p:sp>
      <p:sp>
        <p:nvSpPr>
          <p:cNvPr id="5" name="Text Placeholder 4"/>
          <p:cNvSpPr>
            <a:spLocks noGrp="1"/>
          </p:cNvSpPr>
          <p:nvPr>
            <p:ph type="body" sz="quarter" idx="15"/>
          </p:nvPr>
        </p:nvSpPr>
        <p:spPr/>
        <p:txBody>
          <a:bodyPr/>
          <a:lstStyle/>
          <a:p>
            <a:r>
              <a:rPr lang="en-US" dirty="0"/>
              <a:t>Sponsor concerns: cost considerations</a:t>
            </a:r>
          </a:p>
        </p:txBody>
      </p:sp>
      <p:sp>
        <p:nvSpPr>
          <p:cNvPr id="6" name="Rectangle 5"/>
          <p:cNvSpPr/>
          <p:nvPr/>
        </p:nvSpPr>
        <p:spPr>
          <a:xfrm>
            <a:off x="4275597" y="5824559"/>
            <a:ext cx="923651" cy="307777"/>
          </a:xfrm>
          <a:prstGeom prst="rect">
            <a:avLst/>
          </a:prstGeom>
        </p:spPr>
        <p:txBody>
          <a:bodyPr wrap="none">
            <a:spAutoFit/>
          </a:bodyPr>
          <a:lstStyle/>
          <a:p>
            <a:pPr algn="ctr"/>
            <a:r>
              <a:rPr lang="en-US" sz="1400" b="1" cap="all" dirty="0">
                <a:solidFill>
                  <a:srgbClr val="4F4F4F"/>
                </a:solidFill>
              </a:rPr>
              <a:t>tenure</a:t>
            </a:r>
          </a:p>
        </p:txBody>
      </p:sp>
      <p:sp>
        <p:nvSpPr>
          <p:cNvPr id="12" name="Rectangle 11"/>
          <p:cNvSpPr/>
          <p:nvPr/>
        </p:nvSpPr>
        <p:spPr>
          <a:xfrm rot="16200000">
            <a:off x="8139563" y="3594819"/>
            <a:ext cx="683200" cy="307777"/>
          </a:xfrm>
          <a:prstGeom prst="rect">
            <a:avLst/>
          </a:prstGeom>
        </p:spPr>
        <p:txBody>
          <a:bodyPr wrap="none">
            <a:spAutoFit/>
          </a:bodyPr>
          <a:lstStyle/>
          <a:p>
            <a:pPr algn="ctr"/>
            <a:r>
              <a:rPr lang="en-US" sz="1400" b="1" cap="all" dirty="0">
                <a:solidFill>
                  <a:srgbClr val="4F4F4F"/>
                </a:solidFill>
              </a:rPr>
              <a:t>cost</a:t>
            </a:r>
          </a:p>
        </p:txBody>
      </p:sp>
      <p:grpSp>
        <p:nvGrpSpPr>
          <p:cNvPr id="11" name="Group 10"/>
          <p:cNvGrpSpPr/>
          <p:nvPr/>
        </p:nvGrpSpPr>
        <p:grpSpPr>
          <a:xfrm>
            <a:off x="1609139" y="4756604"/>
            <a:ext cx="1582813" cy="1032825"/>
            <a:chOff x="1609139" y="4756604"/>
            <a:chExt cx="1582813" cy="1032825"/>
          </a:xfrm>
        </p:grpSpPr>
        <p:sp>
          <p:nvSpPr>
            <p:cNvPr id="10" name="Freeform 6"/>
            <p:cNvSpPr>
              <a:spLocks noEditPoints="1"/>
            </p:cNvSpPr>
            <p:nvPr/>
          </p:nvSpPr>
          <p:spPr bwMode="auto">
            <a:xfrm rot="1427448">
              <a:off x="1609139" y="4756604"/>
              <a:ext cx="335899" cy="1032825"/>
            </a:xfrm>
            <a:custGeom>
              <a:avLst/>
              <a:gdLst>
                <a:gd name="T0" fmla="*/ 72 w 90"/>
                <a:gd name="T1" fmla="*/ 25 h 279"/>
                <a:gd name="T2" fmla="*/ 72 w 90"/>
                <a:gd name="T3" fmla="*/ 28 h 279"/>
                <a:gd name="T4" fmla="*/ 72 w 90"/>
                <a:gd name="T5" fmla="*/ 64 h 279"/>
                <a:gd name="T6" fmla="*/ 63 w 90"/>
                <a:gd name="T7" fmla="*/ 109 h 279"/>
                <a:gd name="T8" fmla="*/ 58 w 90"/>
                <a:gd name="T9" fmla="*/ 123 h 279"/>
                <a:gd name="T10" fmla="*/ 57 w 90"/>
                <a:gd name="T11" fmla="*/ 133 h 279"/>
                <a:gd name="T12" fmla="*/ 57 w 90"/>
                <a:gd name="T13" fmla="*/ 136 h 279"/>
                <a:gd name="T14" fmla="*/ 49 w 90"/>
                <a:gd name="T15" fmla="*/ 140 h 279"/>
                <a:gd name="T16" fmla="*/ 49 w 90"/>
                <a:gd name="T17" fmla="*/ 245 h 279"/>
                <a:gd name="T18" fmla="*/ 55 w 90"/>
                <a:gd name="T19" fmla="*/ 248 h 279"/>
                <a:gd name="T20" fmla="*/ 60 w 90"/>
                <a:gd name="T21" fmla="*/ 257 h 279"/>
                <a:gd name="T22" fmla="*/ 58 w 90"/>
                <a:gd name="T23" fmla="*/ 272 h 279"/>
                <a:gd name="T24" fmla="*/ 52 w 90"/>
                <a:gd name="T25" fmla="*/ 279 h 279"/>
                <a:gd name="T26" fmla="*/ 38 w 90"/>
                <a:gd name="T27" fmla="*/ 279 h 279"/>
                <a:gd name="T28" fmla="*/ 32 w 90"/>
                <a:gd name="T29" fmla="*/ 273 h 279"/>
                <a:gd name="T30" fmla="*/ 30 w 90"/>
                <a:gd name="T31" fmla="*/ 257 h 279"/>
                <a:gd name="T32" fmla="*/ 41 w 90"/>
                <a:gd name="T33" fmla="*/ 246 h 279"/>
                <a:gd name="T34" fmla="*/ 41 w 90"/>
                <a:gd name="T35" fmla="*/ 140 h 279"/>
                <a:gd name="T36" fmla="*/ 35 w 90"/>
                <a:gd name="T37" fmla="*/ 140 h 279"/>
                <a:gd name="T38" fmla="*/ 33 w 90"/>
                <a:gd name="T39" fmla="*/ 135 h 279"/>
                <a:gd name="T40" fmla="*/ 27 w 90"/>
                <a:gd name="T41" fmla="*/ 108 h 279"/>
                <a:gd name="T42" fmla="*/ 19 w 90"/>
                <a:gd name="T43" fmla="*/ 80 h 279"/>
                <a:gd name="T44" fmla="*/ 18 w 90"/>
                <a:gd name="T45" fmla="*/ 65 h 279"/>
                <a:gd name="T46" fmla="*/ 18 w 90"/>
                <a:gd name="T47" fmla="*/ 25 h 279"/>
                <a:gd name="T48" fmla="*/ 14 w 90"/>
                <a:gd name="T49" fmla="*/ 25 h 279"/>
                <a:gd name="T50" fmla="*/ 6 w 90"/>
                <a:gd name="T51" fmla="*/ 19 h 279"/>
                <a:gd name="T52" fmla="*/ 1 w 90"/>
                <a:gd name="T53" fmla="*/ 13 h 279"/>
                <a:gd name="T54" fmla="*/ 9 w 90"/>
                <a:gd name="T55" fmla="*/ 0 h 279"/>
                <a:gd name="T56" fmla="*/ 22 w 90"/>
                <a:gd name="T57" fmla="*/ 1 h 279"/>
                <a:gd name="T58" fmla="*/ 34 w 90"/>
                <a:gd name="T59" fmla="*/ 2 h 279"/>
                <a:gd name="T60" fmla="*/ 44 w 90"/>
                <a:gd name="T61" fmla="*/ 2 h 279"/>
                <a:gd name="T62" fmla="*/ 62 w 90"/>
                <a:gd name="T63" fmla="*/ 1 h 279"/>
                <a:gd name="T64" fmla="*/ 75 w 90"/>
                <a:gd name="T65" fmla="*/ 0 h 279"/>
                <a:gd name="T66" fmla="*/ 83 w 90"/>
                <a:gd name="T67" fmla="*/ 1 h 279"/>
                <a:gd name="T68" fmla="*/ 89 w 90"/>
                <a:gd name="T69" fmla="*/ 12 h 279"/>
                <a:gd name="T70" fmla="*/ 84 w 90"/>
                <a:gd name="T71" fmla="*/ 20 h 279"/>
                <a:gd name="T72" fmla="*/ 76 w 90"/>
                <a:gd name="T73" fmla="*/ 25 h 279"/>
                <a:gd name="T74" fmla="*/ 72 w 90"/>
                <a:gd name="T75" fmla="*/ 25 h 279"/>
                <a:gd name="T76" fmla="*/ 27 w 90"/>
                <a:gd name="T77" fmla="*/ 66 h 279"/>
                <a:gd name="T78" fmla="*/ 41 w 90"/>
                <a:gd name="T79" fmla="*/ 119 h 279"/>
                <a:gd name="T80" fmla="*/ 45 w 90"/>
                <a:gd name="T81" fmla="*/ 115 h 279"/>
                <a:gd name="T82" fmla="*/ 47 w 90"/>
                <a:gd name="T83" fmla="*/ 115 h 279"/>
                <a:gd name="T84" fmla="*/ 49 w 90"/>
                <a:gd name="T85" fmla="*/ 119 h 279"/>
                <a:gd name="T86" fmla="*/ 63 w 90"/>
                <a:gd name="T87" fmla="*/ 66 h 279"/>
                <a:gd name="T88" fmla="*/ 27 w 90"/>
                <a:gd name="T89" fmla="*/ 66 h 279"/>
                <a:gd name="T90" fmla="*/ 63 w 90"/>
                <a:gd name="T91" fmla="*/ 57 h 279"/>
                <a:gd name="T92" fmla="*/ 63 w 90"/>
                <a:gd name="T93" fmla="*/ 25 h 279"/>
                <a:gd name="T94" fmla="*/ 27 w 90"/>
                <a:gd name="T95" fmla="*/ 25 h 279"/>
                <a:gd name="T96" fmla="*/ 27 w 90"/>
                <a:gd name="T97" fmla="*/ 57 h 279"/>
                <a:gd name="T98" fmla="*/ 63 w 90"/>
                <a:gd name="T99" fmla="*/ 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279">
                  <a:moveTo>
                    <a:pt x="72" y="25"/>
                  </a:moveTo>
                  <a:cubicBezTo>
                    <a:pt x="72" y="26"/>
                    <a:pt x="72" y="27"/>
                    <a:pt x="72" y="28"/>
                  </a:cubicBezTo>
                  <a:cubicBezTo>
                    <a:pt x="72" y="40"/>
                    <a:pt x="72" y="52"/>
                    <a:pt x="72" y="64"/>
                  </a:cubicBezTo>
                  <a:cubicBezTo>
                    <a:pt x="72" y="80"/>
                    <a:pt x="69" y="94"/>
                    <a:pt x="63" y="109"/>
                  </a:cubicBezTo>
                  <a:cubicBezTo>
                    <a:pt x="61" y="113"/>
                    <a:pt x="59" y="118"/>
                    <a:pt x="58" y="123"/>
                  </a:cubicBezTo>
                  <a:cubicBezTo>
                    <a:pt x="57" y="126"/>
                    <a:pt x="57" y="130"/>
                    <a:pt x="57" y="133"/>
                  </a:cubicBezTo>
                  <a:cubicBezTo>
                    <a:pt x="57" y="134"/>
                    <a:pt x="57" y="135"/>
                    <a:pt x="57" y="136"/>
                  </a:cubicBezTo>
                  <a:cubicBezTo>
                    <a:pt x="57" y="140"/>
                    <a:pt x="54" y="141"/>
                    <a:pt x="49" y="140"/>
                  </a:cubicBezTo>
                  <a:cubicBezTo>
                    <a:pt x="49" y="160"/>
                    <a:pt x="49" y="225"/>
                    <a:pt x="49" y="245"/>
                  </a:cubicBezTo>
                  <a:cubicBezTo>
                    <a:pt x="51" y="246"/>
                    <a:pt x="54" y="247"/>
                    <a:pt x="55" y="248"/>
                  </a:cubicBezTo>
                  <a:cubicBezTo>
                    <a:pt x="58" y="250"/>
                    <a:pt x="60" y="253"/>
                    <a:pt x="60" y="257"/>
                  </a:cubicBezTo>
                  <a:cubicBezTo>
                    <a:pt x="59" y="262"/>
                    <a:pt x="58" y="267"/>
                    <a:pt x="58" y="272"/>
                  </a:cubicBezTo>
                  <a:cubicBezTo>
                    <a:pt x="58" y="277"/>
                    <a:pt x="57" y="278"/>
                    <a:pt x="52" y="279"/>
                  </a:cubicBezTo>
                  <a:cubicBezTo>
                    <a:pt x="46" y="279"/>
                    <a:pt x="43" y="279"/>
                    <a:pt x="38" y="279"/>
                  </a:cubicBezTo>
                  <a:cubicBezTo>
                    <a:pt x="34" y="278"/>
                    <a:pt x="32" y="276"/>
                    <a:pt x="32" y="273"/>
                  </a:cubicBezTo>
                  <a:cubicBezTo>
                    <a:pt x="32" y="267"/>
                    <a:pt x="30" y="262"/>
                    <a:pt x="30" y="257"/>
                  </a:cubicBezTo>
                  <a:cubicBezTo>
                    <a:pt x="30" y="250"/>
                    <a:pt x="34" y="246"/>
                    <a:pt x="41" y="246"/>
                  </a:cubicBezTo>
                  <a:cubicBezTo>
                    <a:pt x="41" y="225"/>
                    <a:pt x="41" y="160"/>
                    <a:pt x="41" y="140"/>
                  </a:cubicBezTo>
                  <a:cubicBezTo>
                    <a:pt x="39" y="140"/>
                    <a:pt x="37" y="140"/>
                    <a:pt x="35" y="140"/>
                  </a:cubicBezTo>
                  <a:cubicBezTo>
                    <a:pt x="33" y="139"/>
                    <a:pt x="32" y="137"/>
                    <a:pt x="33" y="135"/>
                  </a:cubicBezTo>
                  <a:cubicBezTo>
                    <a:pt x="34" y="125"/>
                    <a:pt x="30" y="116"/>
                    <a:pt x="27" y="108"/>
                  </a:cubicBezTo>
                  <a:cubicBezTo>
                    <a:pt x="23" y="99"/>
                    <a:pt x="20" y="90"/>
                    <a:pt x="19" y="80"/>
                  </a:cubicBezTo>
                  <a:cubicBezTo>
                    <a:pt x="19" y="75"/>
                    <a:pt x="18" y="70"/>
                    <a:pt x="18" y="65"/>
                  </a:cubicBezTo>
                  <a:cubicBezTo>
                    <a:pt x="18" y="52"/>
                    <a:pt x="18" y="38"/>
                    <a:pt x="18" y="25"/>
                  </a:cubicBezTo>
                  <a:cubicBezTo>
                    <a:pt x="16" y="25"/>
                    <a:pt x="15" y="24"/>
                    <a:pt x="14" y="25"/>
                  </a:cubicBezTo>
                  <a:cubicBezTo>
                    <a:pt x="10" y="25"/>
                    <a:pt x="7" y="23"/>
                    <a:pt x="6" y="19"/>
                  </a:cubicBezTo>
                  <a:cubicBezTo>
                    <a:pt x="4" y="14"/>
                    <a:pt x="3" y="18"/>
                    <a:pt x="1" y="13"/>
                  </a:cubicBezTo>
                  <a:cubicBezTo>
                    <a:pt x="0" y="8"/>
                    <a:pt x="4" y="1"/>
                    <a:pt x="9" y="0"/>
                  </a:cubicBezTo>
                  <a:cubicBezTo>
                    <a:pt x="13" y="0"/>
                    <a:pt x="18" y="1"/>
                    <a:pt x="22" y="1"/>
                  </a:cubicBezTo>
                  <a:cubicBezTo>
                    <a:pt x="26" y="1"/>
                    <a:pt x="30" y="2"/>
                    <a:pt x="34" y="2"/>
                  </a:cubicBezTo>
                  <a:cubicBezTo>
                    <a:pt x="37" y="2"/>
                    <a:pt x="40" y="3"/>
                    <a:pt x="44" y="2"/>
                  </a:cubicBezTo>
                  <a:cubicBezTo>
                    <a:pt x="50" y="2"/>
                    <a:pt x="56" y="2"/>
                    <a:pt x="62" y="1"/>
                  </a:cubicBezTo>
                  <a:cubicBezTo>
                    <a:pt x="66" y="1"/>
                    <a:pt x="70" y="0"/>
                    <a:pt x="75" y="0"/>
                  </a:cubicBezTo>
                  <a:cubicBezTo>
                    <a:pt x="77" y="0"/>
                    <a:pt x="80" y="0"/>
                    <a:pt x="83" y="1"/>
                  </a:cubicBezTo>
                  <a:cubicBezTo>
                    <a:pt x="87" y="2"/>
                    <a:pt x="90" y="9"/>
                    <a:pt x="89" y="12"/>
                  </a:cubicBezTo>
                  <a:cubicBezTo>
                    <a:pt x="88" y="18"/>
                    <a:pt x="86" y="14"/>
                    <a:pt x="84" y="20"/>
                  </a:cubicBezTo>
                  <a:cubicBezTo>
                    <a:pt x="82" y="23"/>
                    <a:pt x="80" y="25"/>
                    <a:pt x="76" y="25"/>
                  </a:cubicBezTo>
                  <a:cubicBezTo>
                    <a:pt x="75" y="25"/>
                    <a:pt x="74" y="25"/>
                    <a:pt x="72" y="25"/>
                  </a:cubicBezTo>
                  <a:close/>
                  <a:moveTo>
                    <a:pt x="27" y="66"/>
                  </a:moveTo>
                  <a:cubicBezTo>
                    <a:pt x="26" y="76"/>
                    <a:pt x="31" y="96"/>
                    <a:pt x="41" y="119"/>
                  </a:cubicBezTo>
                  <a:cubicBezTo>
                    <a:pt x="41" y="114"/>
                    <a:pt x="42" y="115"/>
                    <a:pt x="45" y="115"/>
                  </a:cubicBezTo>
                  <a:cubicBezTo>
                    <a:pt x="46" y="116"/>
                    <a:pt x="47" y="115"/>
                    <a:pt x="47" y="115"/>
                  </a:cubicBezTo>
                  <a:cubicBezTo>
                    <a:pt x="50" y="117"/>
                    <a:pt x="49" y="117"/>
                    <a:pt x="49" y="119"/>
                  </a:cubicBezTo>
                  <a:cubicBezTo>
                    <a:pt x="57" y="102"/>
                    <a:pt x="64" y="85"/>
                    <a:pt x="63" y="66"/>
                  </a:cubicBezTo>
                  <a:cubicBezTo>
                    <a:pt x="51" y="66"/>
                    <a:pt x="39" y="66"/>
                    <a:pt x="27" y="66"/>
                  </a:cubicBezTo>
                  <a:close/>
                  <a:moveTo>
                    <a:pt x="63" y="57"/>
                  </a:moveTo>
                  <a:cubicBezTo>
                    <a:pt x="63" y="46"/>
                    <a:pt x="63" y="36"/>
                    <a:pt x="63" y="25"/>
                  </a:cubicBezTo>
                  <a:cubicBezTo>
                    <a:pt x="51" y="25"/>
                    <a:pt x="39" y="25"/>
                    <a:pt x="27" y="25"/>
                  </a:cubicBezTo>
                  <a:cubicBezTo>
                    <a:pt x="27" y="36"/>
                    <a:pt x="27" y="47"/>
                    <a:pt x="27" y="57"/>
                  </a:cubicBezTo>
                  <a:cubicBezTo>
                    <a:pt x="39" y="57"/>
                    <a:pt x="51" y="57"/>
                    <a:pt x="63" y="57"/>
                  </a:cubicBez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1960525" y="5149940"/>
              <a:ext cx="1231427" cy="400110"/>
            </a:xfrm>
            <a:prstGeom prst="rect">
              <a:avLst/>
            </a:prstGeom>
          </p:spPr>
          <p:txBody>
            <a:bodyPr wrap="none">
              <a:spAutoFit/>
            </a:bodyPr>
            <a:lstStyle/>
            <a:p>
              <a:r>
                <a:rPr lang="en-US" sz="1000" b="1" cap="all" dirty="0">
                  <a:solidFill>
                    <a:srgbClr val="4F4F4F"/>
                  </a:solidFill>
                </a:rPr>
                <a:t>Worker’s </a:t>
              </a:r>
              <a:br>
                <a:rPr lang="en-US" sz="1000" b="1" cap="all" dirty="0">
                  <a:solidFill>
                    <a:srgbClr val="4F4F4F"/>
                  </a:solidFill>
                </a:rPr>
              </a:br>
              <a:r>
                <a:rPr lang="en-US" sz="1000" b="1" cap="all" dirty="0">
                  <a:solidFill>
                    <a:srgbClr val="4F4F4F"/>
                  </a:solidFill>
                </a:rPr>
                <a:t>Compensation</a:t>
              </a:r>
            </a:p>
          </p:txBody>
        </p:sp>
      </p:grpSp>
      <p:grpSp>
        <p:nvGrpSpPr>
          <p:cNvPr id="25" name="Group 24"/>
          <p:cNvGrpSpPr/>
          <p:nvPr/>
        </p:nvGrpSpPr>
        <p:grpSpPr>
          <a:xfrm>
            <a:off x="3761581" y="3525837"/>
            <a:ext cx="1492103" cy="1185070"/>
            <a:chOff x="3761581" y="3525837"/>
            <a:chExt cx="1492103" cy="1185070"/>
          </a:xfrm>
        </p:grpSpPr>
        <p:grpSp>
          <p:nvGrpSpPr>
            <p:cNvPr id="13" name="Group 12"/>
            <p:cNvGrpSpPr/>
            <p:nvPr/>
          </p:nvGrpSpPr>
          <p:grpSpPr>
            <a:xfrm>
              <a:off x="3761581" y="3525837"/>
              <a:ext cx="1185069" cy="1185070"/>
              <a:chOff x="3761581" y="3525837"/>
              <a:chExt cx="1185069" cy="1185070"/>
            </a:xfrm>
          </p:grpSpPr>
          <p:sp>
            <p:nvSpPr>
              <p:cNvPr id="14" name="Freeform 6"/>
              <p:cNvSpPr>
                <a:spLocks/>
              </p:cNvSpPr>
              <p:nvPr/>
            </p:nvSpPr>
            <p:spPr bwMode="auto">
              <a:xfrm>
                <a:off x="3761581" y="3525837"/>
                <a:ext cx="1185069" cy="749987"/>
              </a:xfrm>
              <a:custGeom>
                <a:avLst/>
                <a:gdLst>
                  <a:gd name="T0" fmla="*/ 0 w 109"/>
                  <a:gd name="T1" fmla="*/ 0 h 69"/>
                  <a:gd name="T2" fmla="*/ 0 w 109"/>
                  <a:gd name="T3" fmla="*/ 57 h 69"/>
                  <a:gd name="T4" fmla="*/ 3 w 109"/>
                  <a:gd name="T5" fmla="*/ 51 h 69"/>
                  <a:gd name="T6" fmla="*/ 3 w 109"/>
                  <a:gd name="T7" fmla="*/ 4 h 69"/>
                  <a:gd name="T8" fmla="*/ 105 w 109"/>
                  <a:gd name="T9" fmla="*/ 4 h 69"/>
                  <a:gd name="T10" fmla="*/ 105 w 109"/>
                  <a:gd name="T11" fmla="*/ 66 h 69"/>
                  <a:gd name="T12" fmla="*/ 58 w 109"/>
                  <a:gd name="T13" fmla="*/ 66 h 69"/>
                  <a:gd name="T14" fmla="*/ 58 w 109"/>
                  <a:gd name="T15" fmla="*/ 69 h 69"/>
                  <a:gd name="T16" fmla="*/ 109 w 109"/>
                  <a:gd name="T17" fmla="*/ 69 h 69"/>
                  <a:gd name="T18" fmla="*/ 109 w 109"/>
                  <a:gd name="T19" fmla="*/ 0 h 69"/>
                  <a:gd name="T20" fmla="*/ 0 w 109"/>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69">
                    <a:moveTo>
                      <a:pt x="0" y="0"/>
                    </a:moveTo>
                    <a:cubicBezTo>
                      <a:pt x="0" y="57"/>
                      <a:pt x="0" y="57"/>
                      <a:pt x="0" y="57"/>
                    </a:cubicBezTo>
                    <a:cubicBezTo>
                      <a:pt x="0" y="54"/>
                      <a:pt x="1" y="52"/>
                      <a:pt x="3" y="51"/>
                    </a:cubicBezTo>
                    <a:cubicBezTo>
                      <a:pt x="3" y="4"/>
                      <a:pt x="3" y="4"/>
                      <a:pt x="3" y="4"/>
                    </a:cubicBezTo>
                    <a:cubicBezTo>
                      <a:pt x="105" y="4"/>
                      <a:pt x="105" y="4"/>
                      <a:pt x="105" y="4"/>
                    </a:cubicBezTo>
                    <a:cubicBezTo>
                      <a:pt x="105" y="66"/>
                      <a:pt x="105" y="66"/>
                      <a:pt x="105" y="66"/>
                    </a:cubicBezTo>
                    <a:cubicBezTo>
                      <a:pt x="58" y="66"/>
                      <a:pt x="58" y="66"/>
                      <a:pt x="58" y="66"/>
                    </a:cubicBezTo>
                    <a:cubicBezTo>
                      <a:pt x="58" y="69"/>
                      <a:pt x="58" y="69"/>
                      <a:pt x="58" y="69"/>
                    </a:cubicBezTo>
                    <a:cubicBezTo>
                      <a:pt x="109" y="69"/>
                      <a:pt x="109" y="69"/>
                      <a:pt x="109" y="69"/>
                    </a:cubicBezTo>
                    <a:cubicBezTo>
                      <a:pt x="109" y="0"/>
                      <a:pt x="109" y="0"/>
                      <a:pt x="109" y="0"/>
                    </a:cubicBez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noEditPoints="1"/>
              </p:cNvSpPr>
              <p:nvPr/>
            </p:nvSpPr>
            <p:spPr bwMode="auto">
              <a:xfrm>
                <a:off x="3881761" y="3646017"/>
                <a:ext cx="944708" cy="521796"/>
              </a:xfrm>
              <a:custGeom>
                <a:avLst/>
                <a:gdLst>
                  <a:gd name="T0" fmla="*/ 47 w 87"/>
                  <a:gd name="T1" fmla="*/ 48 h 48"/>
                  <a:gd name="T2" fmla="*/ 80 w 87"/>
                  <a:gd name="T3" fmla="*/ 48 h 48"/>
                  <a:gd name="T4" fmla="*/ 87 w 87"/>
                  <a:gd name="T5" fmla="*/ 40 h 48"/>
                  <a:gd name="T6" fmla="*/ 87 w 87"/>
                  <a:gd name="T7" fmla="*/ 8 h 48"/>
                  <a:gd name="T8" fmla="*/ 80 w 87"/>
                  <a:gd name="T9" fmla="*/ 0 h 48"/>
                  <a:gd name="T10" fmla="*/ 7 w 87"/>
                  <a:gd name="T11" fmla="*/ 0 h 48"/>
                  <a:gd name="T12" fmla="*/ 0 w 87"/>
                  <a:gd name="T13" fmla="*/ 8 h 48"/>
                  <a:gd name="T14" fmla="*/ 0 w 87"/>
                  <a:gd name="T15" fmla="*/ 37 h 48"/>
                  <a:gd name="T16" fmla="*/ 18 w 87"/>
                  <a:gd name="T17" fmla="*/ 35 h 48"/>
                  <a:gd name="T18" fmla="*/ 47 w 87"/>
                  <a:gd name="T19" fmla="*/ 46 h 48"/>
                  <a:gd name="T20" fmla="*/ 47 w 87"/>
                  <a:gd name="T21" fmla="*/ 48 h 48"/>
                  <a:gd name="T22" fmla="*/ 74 w 87"/>
                  <a:gd name="T23" fmla="*/ 29 h 48"/>
                  <a:gd name="T24" fmla="*/ 80 w 87"/>
                  <a:gd name="T25" fmla="*/ 35 h 48"/>
                  <a:gd name="T26" fmla="*/ 74 w 87"/>
                  <a:gd name="T27" fmla="*/ 40 h 48"/>
                  <a:gd name="T28" fmla="*/ 69 w 87"/>
                  <a:gd name="T29" fmla="*/ 35 h 48"/>
                  <a:gd name="T30" fmla="*/ 74 w 87"/>
                  <a:gd name="T31" fmla="*/ 29 h 48"/>
                  <a:gd name="T32" fmla="*/ 12 w 87"/>
                  <a:gd name="T33" fmla="*/ 18 h 48"/>
                  <a:gd name="T34" fmla="*/ 7 w 87"/>
                  <a:gd name="T35" fmla="*/ 13 h 48"/>
                  <a:gd name="T36" fmla="*/ 12 w 87"/>
                  <a:gd name="T37" fmla="*/ 8 h 48"/>
                  <a:gd name="T38" fmla="*/ 18 w 87"/>
                  <a:gd name="T39" fmla="*/ 13 h 48"/>
                  <a:gd name="T40" fmla="*/ 12 w 87"/>
                  <a:gd name="T41" fmla="*/ 18 h 48"/>
                  <a:gd name="T42" fmla="*/ 43 w 87"/>
                  <a:gd name="T43" fmla="*/ 35 h 48"/>
                  <a:gd name="T44" fmla="*/ 30 w 87"/>
                  <a:gd name="T45" fmla="*/ 22 h 48"/>
                  <a:gd name="T46" fmla="*/ 43 w 87"/>
                  <a:gd name="T47" fmla="*/ 9 h 48"/>
                  <a:gd name="T48" fmla="*/ 56 w 87"/>
                  <a:gd name="T49" fmla="*/ 22 h 48"/>
                  <a:gd name="T50" fmla="*/ 43 w 87"/>
                  <a:gd name="T51"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48">
                    <a:moveTo>
                      <a:pt x="47" y="48"/>
                    </a:moveTo>
                    <a:cubicBezTo>
                      <a:pt x="80" y="48"/>
                      <a:pt x="80" y="48"/>
                      <a:pt x="80" y="48"/>
                    </a:cubicBezTo>
                    <a:cubicBezTo>
                      <a:pt x="84" y="48"/>
                      <a:pt x="87" y="44"/>
                      <a:pt x="87" y="40"/>
                    </a:cubicBezTo>
                    <a:cubicBezTo>
                      <a:pt x="87" y="8"/>
                      <a:pt x="87" y="8"/>
                      <a:pt x="87" y="8"/>
                    </a:cubicBezTo>
                    <a:cubicBezTo>
                      <a:pt x="87" y="3"/>
                      <a:pt x="84" y="0"/>
                      <a:pt x="80" y="0"/>
                    </a:cubicBezTo>
                    <a:cubicBezTo>
                      <a:pt x="7" y="0"/>
                      <a:pt x="7" y="0"/>
                      <a:pt x="7" y="0"/>
                    </a:cubicBezTo>
                    <a:cubicBezTo>
                      <a:pt x="3" y="0"/>
                      <a:pt x="0" y="3"/>
                      <a:pt x="0" y="8"/>
                    </a:cubicBezTo>
                    <a:cubicBezTo>
                      <a:pt x="0" y="37"/>
                      <a:pt x="0" y="37"/>
                      <a:pt x="0" y="37"/>
                    </a:cubicBezTo>
                    <a:cubicBezTo>
                      <a:pt x="7" y="35"/>
                      <a:pt x="15" y="35"/>
                      <a:pt x="18" y="35"/>
                    </a:cubicBezTo>
                    <a:cubicBezTo>
                      <a:pt x="23" y="35"/>
                      <a:pt x="47" y="35"/>
                      <a:pt x="47" y="46"/>
                    </a:cubicBezTo>
                    <a:lnTo>
                      <a:pt x="47" y="48"/>
                    </a:lnTo>
                    <a:close/>
                    <a:moveTo>
                      <a:pt x="74" y="29"/>
                    </a:moveTo>
                    <a:cubicBezTo>
                      <a:pt x="77" y="29"/>
                      <a:pt x="80" y="32"/>
                      <a:pt x="80" y="35"/>
                    </a:cubicBezTo>
                    <a:cubicBezTo>
                      <a:pt x="80" y="38"/>
                      <a:pt x="77" y="40"/>
                      <a:pt x="74" y="40"/>
                    </a:cubicBezTo>
                    <a:cubicBezTo>
                      <a:pt x="71" y="40"/>
                      <a:pt x="69" y="38"/>
                      <a:pt x="69" y="35"/>
                    </a:cubicBezTo>
                    <a:cubicBezTo>
                      <a:pt x="69" y="32"/>
                      <a:pt x="71" y="29"/>
                      <a:pt x="74" y="29"/>
                    </a:cubicBezTo>
                    <a:close/>
                    <a:moveTo>
                      <a:pt x="12" y="18"/>
                    </a:moveTo>
                    <a:cubicBezTo>
                      <a:pt x="9" y="18"/>
                      <a:pt x="7" y="16"/>
                      <a:pt x="7" y="13"/>
                    </a:cubicBezTo>
                    <a:cubicBezTo>
                      <a:pt x="7" y="10"/>
                      <a:pt x="9" y="8"/>
                      <a:pt x="12" y="8"/>
                    </a:cubicBezTo>
                    <a:cubicBezTo>
                      <a:pt x="15" y="8"/>
                      <a:pt x="18" y="10"/>
                      <a:pt x="18" y="13"/>
                    </a:cubicBezTo>
                    <a:cubicBezTo>
                      <a:pt x="18" y="16"/>
                      <a:pt x="15" y="18"/>
                      <a:pt x="12" y="18"/>
                    </a:cubicBezTo>
                    <a:close/>
                    <a:moveTo>
                      <a:pt x="43" y="35"/>
                    </a:moveTo>
                    <a:cubicBezTo>
                      <a:pt x="36" y="35"/>
                      <a:pt x="30" y="29"/>
                      <a:pt x="30" y="22"/>
                    </a:cubicBezTo>
                    <a:cubicBezTo>
                      <a:pt x="30" y="15"/>
                      <a:pt x="36" y="9"/>
                      <a:pt x="43" y="9"/>
                    </a:cubicBezTo>
                    <a:cubicBezTo>
                      <a:pt x="50" y="9"/>
                      <a:pt x="56" y="15"/>
                      <a:pt x="56" y="22"/>
                    </a:cubicBezTo>
                    <a:cubicBezTo>
                      <a:pt x="56" y="29"/>
                      <a:pt x="50" y="35"/>
                      <a:pt x="43" y="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3793528" y="4580078"/>
                <a:ext cx="555263" cy="130829"/>
              </a:xfrm>
              <a:custGeom>
                <a:avLst/>
                <a:gdLst>
                  <a:gd name="T0" fmla="*/ 0 w 51"/>
                  <a:gd name="T1" fmla="*/ 0 h 12"/>
                  <a:gd name="T2" fmla="*/ 0 w 51"/>
                  <a:gd name="T3" fmla="*/ 5 h 12"/>
                  <a:gd name="T4" fmla="*/ 0 w 51"/>
                  <a:gd name="T5" fmla="*/ 6 h 12"/>
                  <a:gd name="T6" fmla="*/ 1 w 51"/>
                  <a:gd name="T7" fmla="*/ 7 h 12"/>
                  <a:gd name="T8" fmla="*/ 1 w 51"/>
                  <a:gd name="T9" fmla="*/ 7 h 12"/>
                  <a:gd name="T10" fmla="*/ 2 w 51"/>
                  <a:gd name="T11" fmla="*/ 8 h 12"/>
                  <a:gd name="T12" fmla="*/ 2 w 51"/>
                  <a:gd name="T13" fmla="*/ 8 h 12"/>
                  <a:gd name="T14" fmla="*/ 4 w 51"/>
                  <a:gd name="T15" fmla="*/ 9 h 12"/>
                  <a:gd name="T16" fmla="*/ 4 w 51"/>
                  <a:gd name="T17" fmla="*/ 9 h 12"/>
                  <a:gd name="T18" fmla="*/ 5 w 51"/>
                  <a:gd name="T19" fmla="*/ 10 h 12"/>
                  <a:gd name="T20" fmla="*/ 6 w 51"/>
                  <a:gd name="T21" fmla="*/ 10 h 12"/>
                  <a:gd name="T22" fmla="*/ 7 w 51"/>
                  <a:gd name="T23" fmla="*/ 10 h 12"/>
                  <a:gd name="T24" fmla="*/ 8 w 51"/>
                  <a:gd name="T25" fmla="*/ 10 h 12"/>
                  <a:gd name="T26" fmla="*/ 8 w 51"/>
                  <a:gd name="T27" fmla="*/ 11 h 12"/>
                  <a:gd name="T28" fmla="*/ 24 w 51"/>
                  <a:gd name="T29" fmla="*/ 12 h 12"/>
                  <a:gd name="T30" fmla="*/ 26 w 51"/>
                  <a:gd name="T31" fmla="*/ 12 h 12"/>
                  <a:gd name="T32" fmla="*/ 27 w 51"/>
                  <a:gd name="T33" fmla="*/ 12 h 12"/>
                  <a:gd name="T34" fmla="*/ 43 w 51"/>
                  <a:gd name="T35" fmla="*/ 11 h 12"/>
                  <a:gd name="T36" fmla="*/ 44 w 51"/>
                  <a:gd name="T37" fmla="*/ 10 h 12"/>
                  <a:gd name="T38" fmla="*/ 45 w 51"/>
                  <a:gd name="T39" fmla="*/ 10 h 12"/>
                  <a:gd name="T40" fmla="*/ 46 w 51"/>
                  <a:gd name="T41" fmla="*/ 10 h 12"/>
                  <a:gd name="T42" fmla="*/ 46 w 51"/>
                  <a:gd name="T43" fmla="*/ 10 h 12"/>
                  <a:gd name="T44" fmla="*/ 47 w 51"/>
                  <a:gd name="T45" fmla="*/ 9 h 12"/>
                  <a:gd name="T46" fmla="*/ 47 w 51"/>
                  <a:gd name="T47" fmla="*/ 9 h 12"/>
                  <a:gd name="T48" fmla="*/ 50 w 51"/>
                  <a:gd name="T49" fmla="*/ 8 h 12"/>
                  <a:gd name="T50" fmla="*/ 50 w 51"/>
                  <a:gd name="T51" fmla="*/ 8 h 12"/>
                  <a:gd name="T52" fmla="*/ 51 w 51"/>
                  <a:gd name="T53" fmla="*/ 7 h 12"/>
                  <a:gd name="T54" fmla="*/ 51 w 51"/>
                  <a:gd name="T55" fmla="*/ 7 h 12"/>
                  <a:gd name="T56" fmla="*/ 51 w 51"/>
                  <a:gd name="T57" fmla="*/ 6 h 12"/>
                  <a:gd name="T58" fmla="*/ 51 w 51"/>
                  <a:gd name="T59" fmla="*/ 5 h 12"/>
                  <a:gd name="T60" fmla="*/ 51 w 51"/>
                  <a:gd name="T61" fmla="*/ 0 h 12"/>
                  <a:gd name="T62" fmla="*/ 26 w 51"/>
                  <a:gd name="T63" fmla="*/ 3 h 12"/>
                  <a:gd name="T64" fmla="*/ 0 w 51"/>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2">
                    <a:moveTo>
                      <a:pt x="0" y="0"/>
                    </a:moveTo>
                    <a:cubicBezTo>
                      <a:pt x="0" y="5"/>
                      <a:pt x="0" y="5"/>
                      <a:pt x="0" y="5"/>
                    </a:cubicBezTo>
                    <a:cubicBezTo>
                      <a:pt x="0" y="6"/>
                      <a:pt x="0" y="6"/>
                      <a:pt x="0" y="6"/>
                    </a:cubicBezTo>
                    <a:cubicBezTo>
                      <a:pt x="1" y="6"/>
                      <a:pt x="1" y="7"/>
                      <a:pt x="1" y="7"/>
                    </a:cubicBezTo>
                    <a:cubicBezTo>
                      <a:pt x="1" y="7"/>
                      <a:pt x="1" y="7"/>
                      <a:pt x="1" y="7"/>
                    </a:cubicBezTo>
                    <a:cubicBezTo>
                      <a:pt x="1" y="7"/>
                      <a:pt x="1" y="7"/>
                      <a:pt x="2" y="8"/>
                    </a:cubicBezTo>
                    <a:cubicBezTo>
                      <a:pt x="2" y="8"/>
                      <a:pt x="2" y="8"/>
                      <a:pt x="2" y="8"/>
                    </a:cubicBezTo>
                    <a:cubicBezTo>
                      <a:pt x="2" y="8"/>
                      <a:pt x="3" y="9"/>
                      <a:pt x="4" y="9"/>
                    </a:cubicBezTo>
                    <a:cubicBezTo>
                      <a:pt x="4" y="9"/>
                      <a:pt x="4" y="9"/>
                      <a:pt x="4" y="9"/>
                    </a:cubicBezTo>
                    <a:cubicBezTo>
                      <a:pt x="4" y="9"/>
                      <a:pt x="5" y="9"/>
                      <a:pt x="5" y="10"/>
                    </a:cubicBezTo>
                    <a:cubicBezTo>
                      <a:pt x="5" y="10"/>
                      <a:pt x="6" y="10"/>
                      <a:pt x="6" y="10"/>
                    </a:cubicBezTo>
                    <a:cubicBezTo>
                      <a:pt x="6" y="10"/>
                      <a:pt x="6" y="10"/>
                      <a:pt x="7" y="10"/>
                    </a:cubicBezTo>
                    <a:cubicBezTo>
                      <a:pt x="7" y="10"/>
                      <a:pt x="7" y="10"/>
                      <a:pt x="8" y="10"/>
                    </a:cubicBezTo>
                    <a:cubicBezTo>
                      <a:pt x="8" y="10"/>
                      <a:pt x="8" y="10"/>
                      <a:pt x="8" y="11"/>
                    </a:cubicBezTo>
                    <a:cubicBezTo>
                      <a:pt x="13" y="12"/>
                      <a:pt x="19" y="12"/>
                      <a:pt x="24" y="12"/>
                    </a:cubicBezTo>
                    <a:cubicBezTo>
                      <a:pt x="25" y="12"/>
                      <a:pt x="25" y="12"/>
                      <a:pt x="26" y="12"/>
                    </a:cubicBezTo>
                    <a:cubicBezTo>
                      <a:pt x="26" y="12"/>
                      <a:pt x="27" y="12"/>
                      <a:pt x="27" y="12"/>
                    </a:cubicBezTo>
                    <a:cubicBezTo>
                      <a:pt x="32" y="12"/>
                      <a:pt x="38" y="12"/>
                      <a:pt x="43" y="11"/>
                    </a:cubicBezTo>
                    <a:cubicBezTo>
                      <a:pt x="43" y="10"/>
                      <a:pt x="44" y="10"/>
                      <a:pt x="44" y="10"/>
                    </a:cubicBezTo>
                    <a:cubicBezTo>
                      <a:pt x="44" y="10"/>
                      <a:pt x="44" y="10"/>
                      <a:pt x="45" y="10"/>
                    </a:cubicBezTo>
                    <a:cubicBezTo>
                      <a:pt x="45" y="10"/>
                      <a:pt x="45" y="10"/>
                      <a:pt x="46" y="10"/>
                    </a:cubicBezTo>
                    <a:cubicBezTo>
                      <a:pt x="46" y="10"/>
                      <a:pt x="46" y="10"/>
                      <a:pt x="46" y="10"/>
                    </a:cubicBezTo>
                    <a:cubicBezTo>
                      <a:pt x="47" y="9"/>
                      <a:pt x="47" y="9"/>
                      <a:pt x="47" y="9"/>
                    </a:cubicBezTo>
                    <a:cubicBezTo>
                      <a:pt x="47" y="9"/>
                      <a:pt x="47" y="9"/>
                      <a:pt x="47" y="9"/>
                    </a:cubicBezTo>
                    <a:cubicBezTo>
                      <a:pt x="48" y="9"/>
                      <a:pt x="49" y="8"/>
                      <a:pt x="50" y="8"/>
                    </a:cubicBezTo>
                    <a:cubicBezTo>
                      <a:pt x="50" y="8"/>
                      <a:pt x="50" y="8"/>
                      <a:pt x="50" y="8"/>
                    </a:cubicBezTo>
                    <a:cubicBezTo>
                      <a:pt x="50" y="7"/>
                      <a:pt x="50" y="7"/>
                      <a:pt x="51" y="7"/>
                    </a:cubicBezTo>
                    <a:cubicBezTo>
                      <a:pt x="51" y="7"/>
                      <a:pt x="51" y="7"/>
                      <a:pt x="51" y="7"/>
                    </a:cubicBezTo>
                    <a:cubicBezTo>
                      <a:pt x="51" y="7"/>
                      <a:pt x="51" y="6"/>
                      <a:pt x="51" y="6"/>
                    </a:cubicBezTo>
                    <a:cubicBezTo>
                      <a:pt x="51" y="6"/>
                      <a:pt x="51" y="6"/>
                      <a:pt x="51" y="5"/>
                    </a:cubicBezTo>
                    <a:cubicBezTo>
                      <a:pt x="51" y="0"/>
                      <a:pt x="51" y="0"/>
                      <a:pt x="51" y="0"/>
                    </a:cubicBezTo>
                    <a:cubicBezTo>
                      <a:pt x="45" y="3"/>
                      <a:pt x="31" y="3"/>
                      <a:pt x="26" y="3"/>
                    </a:cubicBezTo>
                    <a:cubicBezTo>
                      <a:pt x="20" y="3"/>
                      <a:pt x="7" y="3"/>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3793528" y="4058282"/>
                <a:ext cx="555263" cy="120180"/>
              </a:xfrm>
              <a:custGeom>
                <a:avLst/>
                <a:gdLst>
                  <a:gd name="T0" fmla="*/ 51 w 51"/>
                  <a:gd name="T1" fmla="*/ 7 h 11"/>
                  <a:gd name="T2" fmla="*/ 26 w 51"/>
                  <a:gd name="T3" fmla="*/ 0 h 11"/>
                  <a:gd name="T4" fmla="*/ 8 w 51"/>
                  <a:gd name="T5" fmla="*/ 3 h 11"/>
                  <a:gd name="T6" fmla="*/ 8 w 51"/>
                  <a:gd name="T7" fmla="*/ 3 h 11"/>
                  <a:gd name="T8" fmla="*/ 7 w 51"/>
                  <a:gd name="T9" fmla="*/ 3 h 11"/>
                  <a:gd name="T10" fmla="*/ 6 w 51"/>
                  <a:gd name="T11" fmla="*/ 3 h 11"/>
                  <a:gd name="T12" fmla="*/ 5 w 51"/>
                  <a:gd name="T13" fmla="*/ 3 h 11"/>
                  <a:gd name="T14" fmla="*/ 4 w 51"/>
                  <a:gd name="T15" fmla="*/ 4 h 11"/>
                  <a:gd name="T16" fmla="*/ 4 w 51"/>
                  <a:gd name="T17" fmla="*/ 4 h 11"/>
                  <a:gd name="T18" fmla="*/ 2 w 51"/>
                  <a:gd name="T19" fmla="*/ 5 h 11"/>
                  <a:gd name="T20" fmla="*/ 2 w 51"/>
                  <a:gd name="T21" fmla="*/ 5 h 11"/>
                  <a:gd name="T22" fmla="*/ 1 w 51"/>
                  <a:gd name="T23" fmla="*/ 6 h 11"/>
                  <a:gd name="T24" fmla="*/ 1 w 51"/>
                  <a:gd name="T25" fmla="*/ 6 h 11"/>
                  <a:gd name="T26" fmla="*/ 0 w 51"/>
                  <a:gd name="T27" fmla="*/ 7 h 11"/>
                  <a:gd name="T28" fmla="*/ 0 w 51"/>
                  <a:gd name="T29" fmla="*/ 7 h 11"/>
                  <a:gd name="T30" fmla="*/ 26 w 51"/>
                  <a:gd name="T31" fmla="*/ 11 h 11"/>
                  <a:gd name="T32" fmla="*/ 51 w 51"/>
                  <a:gd name="T3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1">
                    <a:moveTo>
                      <a:pt x="51" y="7"/>
                    </a:moveTo>
                    <a:cubicBezTo>
                      <a:pt x="51" y="3"/>
                      <a:pt x="36" y="0"/>
                      <a:pt x="26" y="0"/>
                    </a:cubicBezTo>
                    <a:cubicBezTo>
                      <a:pt x="20" y="0"/>
                      <a:pt x="13" y="1"/>
                      <a:pt x="8" y="3"/>
                    </a:cubicBezTo>
                    <a:cubicBezTo>
                      <a:pt x="8" y="3"/>
                      <a:pt x="8" y="3"/>
                      <a:pt x="8" y="3"/>
                    </a:cubicBezTo>
                    <a:cubicBezTo>
                      <a:pt x="7" y="3"/>
                      <a:pt x="7" y="3"/>
                      <a:pt x="7" y="3"/>
                    </a:cubicBezTo>
                    <a:cubicBezTo>
                      <a:pt x="6" y="3"/>
                      <a:pt x="6" y="3"/>
                      <a:pt x="6" y="3"/>
                    </a:cubicBezTo>
                    <a:cubicBezTo>
                      <a:pt x="6" y="3"/>
                      <a:pt x="5" y="3"/>
                      <a:pt x="5" y="3"/>
                    </a:cubicBezTo>
                    <a:cubicBezTo>
                      <a:pt x="5" y="3"/>
                      <a:pt x="4" y="4"/>
                      <a:pt x="4" y="4"/>
                    </a:cubicBezTo>
                    <a:cubicBezTo>
                      <a:pt x="4" y="4"/>
                      <a:pt x="4" y="4"/>
                      <a:pt x="4" y="4"/>
                    </a:cubicBezTo>
                    <a:cubicBezTo>
                      <a:pt x="3" y="4"/>
                      <a:pt x="2" y="5"/>
                      <a:pt x="2" y="5"/>
                    </a:cubicBezTo>
                    <a:cubicBezTo>
                      <a:pt x="2" y="5"/>
                      <a:pt x="2" y="5"/>
                      <a:pt x="2" y="5"/>
                    </a:cubicBezTo>
                    <a:cubicBezTo>
                      <a:pt x="1" y="5"/>
                      <a:pt x="1" y="6"/>
                      <a:pt x="1" y="6"/>
                    </a:cubicBezTo>
                    <a:cubicBezTo>
                      <a:pt x="1" y="6"/>
                      <a:pt x="1" y="6"/>
                      <a:pt x="1" y="6"/>
                    </a:cubicBezTo>
                    <a:cubicBezTo>
                      <a:pt x="1" y="6"/>
                      <a:pt x="1" y="7"/>
                      <a:pt x="0" y="7"/>
                    </a:cubicBezTo>
                    <a:cubicBezTo>
                      <a:pt x="0" y="7"/>
                      <a:pt x="0" y="7"/>
                      <a:pt x="0" y="7"/>
                    </a:cubicBezTo>
                    <a:cubicBezTo>
                      <a:pt x="2" y="9"/>
                      <a:pt x="12" y="11"/>
                      <a:pt x="26" y="11"/>
                    </a:cubicBezTo>
                    <a:cubicBezTo>
                      <a:pt x="40" y="11"/>
                      <a:pt x="49" y="9"/>
                      <a:pt x="51"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p:cNvSpPr>
              <p:nvPr/>
            </p:nvSpPr>
            <p:spPr bwMode="auto">
              <a:xfrm>
                <a:off x="3793528" y="4178462"/>
                <a:ext cx="555263" cy="97361"/>
              </a:xfrm>
              <a:custGeom>
                <a:avLst/>
                <a:gdLst>
                  <a:gd name="T0" fmla="*/ 0 w 51"/>
                  <a:gd name="T1" fmla="*/ 0 h 9"/>
                  <a:gd name="T2" fmla="*/ 0 w 51"/>
                  <a:gd name="T3" fmla="*/ 5 h 9"/>
                  <a:gd name="T4" fmla="*/ 26 w 51"/>
                  <a:gd name="T5" fmla="*/ 9 h 9"/>
                  <a:gd name="T6" fmla="*/ 51 w 51"/>
                  <a:gd name="T7" fmla="*/ 5 h 9"/>
                  <a:gd name="T8" fmla="*/ 51 w 51"/>
                  <a:gd name="T9" fmla="*/ 0 h 9"/>
                  <a:gd name="T10" fmla="*/ 26 w 51"/>
                  <a:gd name="T11" fmla="*/ 4 h 9"/>
                  <a:gd name="T12" fmla="*/ 0 w 5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1" h="9">
                    <a:moveTo>
                      <a:pt x="0" y="0"/>
                    </a:moveTo>
                    <a:cubicBezTo>
                      <a:pt x="0" y="5"/>
                      <a:pt x="0" y="5"/>
                      <a:pt x="0" y="5"/>
                    </a:cubicBezTo>
                    <a:cubicBezTo>
                      <a:pt x="2" y="7"/>
                      <a:pt x="12" y="9"/>
                      <a:pt x="26" y="9"/>
                    </a:cubicBezTo>
                    <a:cubicBezTo>
                      <a:pt x="40" y="9"/>
                      <a:pt x="50" y="7"/>
                      <a:pt x="51" y="5"/>
                    </a:cubicBezTo>
                    <a:cubicBezTo>
                      <a:pt x="51" y="0"/>
                      <a:pt x="51" y="0"/>
                      <a:pt x="51" y="0"/>
                    </a:cubicBezTo>
                    <a:cubicBezTo>
                      <a:pt x="45" y="3"/>
                      <a:pt x="31" y="4"/>
                      <a:pt x="26" y="4"/>
                    </a:cubicBezTo>
                    <a:cubicBezTo>
                      <a:pt x="20" y="4"/>
                      <a:pt x="7" y="3"/>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p:cNvSpPr>
              <p:nvPr/>
            </p:nvSpPr>
            <p:spPr bwMode="auto">
              <a:xfrm>
                <a:off x="3793528" y="4482716"/>
                <a:ext cx="555263" cy="97361"/>
              </a:xfrm>
              <a:custGeom>
                <a:avLst/>
                <a:gdLst>
                  <a:gd name="T0" fmla="*/ 0 w 51"/>
                  <a:gd name="T1" fmla="*/ 0 h 9"/>
                  <a:gd name="T2" fmla="*/ 0 w 51"/>
                  <a:gd name="T3" fmla="*/ 5 h 9"/>
                  <a:gd name="T4" fmla="*/ 26 w 51"/>
                  <a:gd name="T5" fmla="*/ 9 h 9"/>
                  <a:gd name="T6" fmla="*/ 51 w 51"/>
                  <a:gd name="T7" fmla="*/ 5 h 9"/>
                  <a:gd name="T8" fmla="*/ 51 w 51"/>
                  <a:gd name="T9" fmla="*/ 0 h 9"/>
                  <a:gd name="T10" fmla="*/ 26 w 51"/>
                  <a:gd name="T11" fmla="*/ 3 h 9"/>
                  <a:gd name="T12" fmla="*/ 0 w 5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1" h="9">
                    <a:moveTo>
                      <a:pt x="0" y="0"/>
                    </a:moveTo>
                    <a:cubicBezTo>
                      <a:pt x="0" y="5"/>
                      <a:pt x="0" y="5"/>
                      <a:pt x="0" y="5"/>
                    </a:cubicBezTo>
                    <a:cubicBezTo>
                      <a:pt x="2" y="6"/>
                      <a:pt x="12" y="9"/>
                      <a:pt x="26" y="9"/>
                    </a:cubicBezTo>
                    <a:cubicBezTo>
                      <a:pt x="40" y="9"/>
                      <a:pt x="50" y="6"/>
                      <a:pt x="51" y="5"/>
                    </a:cubicBezTo>
                    <a:cubicBezTo>
                      <a:pt x="51" y="0"/>
                      <a:pt x="51" y="0"/>
                      <a:pt x="51" y="0"/>
                    </a:cubicBezTo>
                    <a:cubicBezTo>
                      <a:pt x="45" y="3"/>
                      <a:pt x="31" y="3"/>
                      <a:pt x="26" y="3"/>
                    </a:cubicBezTo>
                    <a:cubicBezTo>
                      <a:pt x="20" y="3"/>
                      <a:pt x="7" y="3"/>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3793528" y="4385355"/>
                <a:ext cx="555263" cy="97361"/>
              </a:xfrm>
              <a:custGeom>
                <a:avLst/>
                <a:gdLst>
                  <a:gd name="T0" fmla="*/ 0 w 51"/>
                  <a:gd name="T1" fmla="*/ 0 h 9"/>
                  <a:gd name="T2" fmla="*/ 0 w 51"/>
                  <a:gd name="T3" fmla="*/ 5 h 9"/>
                  <a:gd name="T4" fmla="*/ 26 w 51"/>
                  <a:gd name="T5" fmla="*/ 9 h 9"/>
                  <a:gd name="T6" fmla="*/ 51 w 51"/>
                  <a:gd name="T7" fmla="*/ 5 h 9"/>
                  <a:gd name="T8" fmla="*/ 51 w 51"/>
                  <a:gd name="T9" fmla="*/ 0 h 9"/>
                  <a:gd name="T10" fmla="*/ 26 w 51"/>
                  <a:gd name="T11" fmla="*/ 3 h 9"/>
                  <a:gd name="T12" fmla="*/ 0 w 5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1" h="9">
                    <a:moveTo>
                      <a:pt x="0" y="0"/>
                    </a:moveTo>
                    <a:cubicBezTo>
                      <a:pt x="0" y="5"/>
                      <a:pt x="0" y="5"/>
                      <a:pt x="0" y="5"/>
                    </a:cubicBezTo>
                    <a:cubicBezTo>
                      <a:pt x="2" y="6"/>
                      <a:pt x="12" y="9"/>
                      <a:pt x="26" y="9"/>
                    </a:cubicBezTo>
                    <a:cubicBezTo>
                      <a:pt x="40" y="9"/>
                      <a:pt x="50" y="6"/>
                      <a:pt x="51" y="5"/>
                    </a:cubicBezTo>
                    <a:cubicBezTo>
                      <a:pt x="51" y="0"/>
                      <a:pt x="51" y="0"/>
                      <a:pt x="51" y="0"/>
                    </a:cubicBezTo>
                    <a:cubicBezTo>
                      <a:pt x="45" y="2"/>
                      <a:pt x="31" y="3"/>
                      <a:pt x="26" y="3"/>
                    </a:cubicBezTo>
                    <a:cubicBezTo>
                      <a:pt x="20" y="3"/>
                      <a:pt x="7" y="2"/>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3793528" y="4286472"/>
                <a:ext cx="555263" cy="98883"/>
              </a:xfrm>
              <a:custGeom>
                <a:avLst/>
                <a:gdLst>
                  <a:gd name="T0" fmla="*/ 0 w 51"/>
                  <a:gd name="T1" fmla="*/ 0 h 9"/>
                  <a:gd name="T2" fmla="*/ 0 w 51"/>
                  <a:gd name="T3" fmla="*/ 5 h 9"/>
                  <a:gd name="T4" fmla="*/ 26 w 51"/>
                  <a:gd name="T5" fmla="*/ 9 h 9"/>
                  <a:gd name="T6" fmla="*/ 51 w 51"/>
                  <a:gd name="T7" fmla="*/ 5 h 9"/>
                  <a:gd name="T8" fmla="*/ 51 w 51"/>
                  <a:gd name="T9" fmla="*/ 0 h 9"/>
                  <a:gd name="T10" fmla="*/ 26 w 51"/>
                  <a:gd name="T11" fmla="*/ 3 h 9"/>
                  <a:gd name="T12" fmla="*/ 0 w 5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1" h="9">
                    <a:moveTo>
                      <a:pt x="0" y="0"/>
                    </a:moveTo>
                    <a:cubicBezTo>
                      <a:pt x="0" y="5"/>
                      <a:pt x="0" y="5"/>
                      <a:pt x="0" y="5"/>
                    </a:cubicBezTo>
                    <a:cubicBezTo>
                      <a:pt x="2" y="6"/>
                      <a:pt x="12" y="9"/>
                      <a:pt x="26" y="9"/>
                    </a:cubicBezTo>
                    <a:cubicBezTo>
                      <a:pt x="40" y="9"/>
                      <a:pt x="50" y="6"/>
                      <a:pt x="51" y="5"/>
                    </a:cubicBezTo>
                    <a:cubicBezTo>
                      <a:pt x="51" y="0"/>
                      <a:pt x="51" y="0"/>
                      <a:pt x="51" y="0"/>
                    </a:cubicBezTo>
                    <a:cubicBezTo>
                      <a:pt x="45" y="2"/>
                      <a:pt x="31" y="3"/>
                      <a:pt x="26" y="3"/>
                    </a:cubicBezTo>
                    <a:cubicBezTo>
                      <a:pt x="20" y="3"/>
                      <a:pt x="7" y="2"/>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Rectangle 22"/>
            <p:cNvSpPr/>
            <p:nvPr/>
          </p:nvSpPr>
          <p:spPr>
            <a:xfrm>
              <a:off x="4456671" y="4384945"/>
              <a:ext cx="797013" cy="246221"/>
            </a:xfrm>
            <a:prstGeom prst="rect">
              <a:avLst/>
            </a:prstGeom>
          </p:spPr>
          <p:txBody>
            <a:bodyPr wrap="none">
              <a:spAutoFit/>
            </a:bodyPr>
            <a:lstStyle/>
            <a:p>
              <a:r>
                <a:rPr lang="en-US" sz="1000" b="1" cap="all" dirty="0">
                  <a:solidFill>
                    <a:srgbClr val="4F4F4F"/>
                  </a:solidFill>
                </a:rPr>
                <a:t>PAYROLL</a:t>
              </a:r>
            </a:p>
          </p:txBody>
        </p:sp>
      </p:grpSp>
      <p:grpSp>
        <p:nvGrpSpPr>
          <p:cNvPr id="26" name="Group 25"/>
          <p:cNvGrpSpPr/>
          <p:nvPr/>
        </p:nvGrpSpPr>
        <p:grpSpPr>
          <a:xfrm>
            <a:off x="5967413" y="2093913"/>
            <a:ext cx="1874459" cy="1851820"/>
            <a:chOff x="5967413" y="2093913"/>
            <a:chExt cx="1874459" cy="1851820"/>
          </a:xfrm>
        </p:grpSpPr>
        <p:sp>
          <p:nvSpPr>
            <p:cNvPr id="24" name="Rectangle 23"/>
            <p:cNvSpPr/>
            <p:nvPr/>
          </p:nvSpPr>
          <p:spPr>
            <a:xfrm>
              <a:off x="6737082" y="3699512"/>
              <a:ext cx="1104790" cy="246221"/>
            </a:xfrm>
            <a:prstGeom prst="rect">
              <a:avLst/>
            </a:prstGeom>
          </p:spPr>
          <p:txBody>
            <a:bodyPr wrap="none">
              <a:spAutoFit/>
            </a:bodyPr>
            <a:lstStyle/>
            <a:p>
              <a:r>
                <a:rPr lang="en-US" sz="1000" b="1" cap="all" dirty="0">
                  <a:solidFill>
                    <a:srgbClr val="4F4F4F"/>
                  </a:solidFill>
                </a:rPr>
                <a:t>Healthcare</a:t>
              </a:r>
            </a:p>
          </p:txBody>
        </p:sp>
        <p:grpSp>
          <p:nvGrpSpPr>
            <p:cNvPr id="27" name="Group 17"/>
            <p:cNvGrpSpPr>
              <a:grpSpLocks noChangeAspect="1"/>
            </p:cNvGrpSpPr>
            <p:nvPr/>
          </p:nvGrpSpPr>
          <p:grpSpPr bwMode="auto">
            <a:xfrm>
              <a:off x="5967413" y="2093913"/>
              <a:ext cx="1827212" cy="1530350"/>
              <a:chOff x="3759" y="1319"/>
              <a:chExt cx="1151" cy="964"/>
            </a:xfrm>
          </p:grpSpPr>
          <p:sp>
            <p:nvSpPr>
              <p:cNvPr id="28" name="AutoShape 16"/>
              <p:cNvSpPr>
                <a:spLocks noChangeAspect="1" noChangeArrowheads="1" noTextEdit="1"/>
              </p:cNvSpPr>
              <p:nvPr/>
            </p:nvSpPr>
            <p:spPr bwMode="auto">
              <a:xfrm>
                <a:off x="3759" y="1319"/>
                <a:ext cx="1151"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p:cNvSpPr>
                <a:spLocks noEditPoints="1"/>
              </p:cNvSpPr>
              <p:nvPr/>
            </p:nvSpPr>
            <p:spPr bwMode="auto">
              <a:xfrm>
                <a:off x="3759" y="1319"/>
                <a:ext cx="1151" cy="964"/>
              </a:xfrm>
              <a:custGeom>
                <a:avLst/>
                <a:gdLst>
                  <a:gd name="T0" fmla="*/ 113 w 128"/>
                  <a:gd name="T1" fmla="*/ 17 h 107"/>
                  <a:gd name="T2" fmla="*/ 85 w 128"/>
                  <a:gd name="T3" fmla="*/ 17 h 107"/>
                  <a:gd name="T4" fmla="*/ 85 w 128"/>
                  <a:gd name="T5" fmla="*/ 9 h 107"/>
                  <a:gd name="T6" fmla="*/ 76 w 128"/>
                  <a:gd name="T7" fmla="*/ 0 h 107"/>
                  <a:gd name="T8" fmla="*/ 51 w 128"/>
                  <a:gd name="T9" fmla="*/ 0 h 107"/>
                  <a:gd name="T10" fmla="*/ 42 w 128"/>
                  <a:gd name="T11" fmla="*/ 9 h 107"/>
                  <a:gd name="T12" fmla="*/ 42 w 128"/>
                  <a:gd name="T13" fmla="*/ 17 h 107"/>
                  <a:gd name="T14" fmla="*/ 15 w 128"/>
                  <a:gd name="T15" fmla="*/ 17 h 107"/>
                  <a:gd name="T16" fmla="*/ 0 w 128"/>
                  <a:gd name="T17" fmla="*/ 32 h 107"/>
                  <a:gd name="T18" fmla="*/ 0 w 128"/>
                  <a:gd name="T19" fmla="*/ 92 h 107"/>
                  <a:gd name="T20" fmla="*/ 15 w 128"/>
                  <a:gd name="T21" fmla="*/ 107 h 107"/>
                  <a:gd name="T22" fmla="*/ 113 w 128"/>
                  <a:gd name="T23" fmla="*/ 107 h 107"/>
                  <a:gd name="T24" fmla="*/ 128 w 128"/>
                  <a:gd name="T25" fmla="*/ 92 h 107"/>
                  <a:gd name="T26" fmla="*/ 128 w 128"/>
                  <a:gd name="T27" fmla="*/ 32 h 107"/>
                  <a:gd name="T28" fmla="*/ 113 w 128"/>
                  <a:gd name="T29" fmla="*/ 17 h 107"/>
                  <a:gd name="T30" fmla="*/ 47 w 128"/>
                  <a:gd name="T31" fmla="*/ 9 h 107"/>
                  <a:gd name="T32" fmla="*/ 51 w 128"/>
                  <a:gd name="T33" fmla="*/ 4 h 107"/>
                  <a:gd name="T34" fmla="*/ 76 w 128"/>
                  <a:gd name="T35" fmla="*/ 4 h 107"/>
                  <a:gd name="T36" fmla="*/ 81 w 128"/>
                  <a:gd name="T37" fmla="*/ 9 h 107"/>
                  <a:gd name="T38" fmla="*/ 81 w 128"/>
                  <a:gd name="T39" fmla="*/ 17 h 107"/>
                  <a:gd name="T40" fmla="*/ 47 w 128"/>
                  <a:gd name="T41" fmla="*/ 17 h 107"/>
                  <a:gd name="T42" fmla="*/ 47 w 128"/>
                  <a:gd name="T43" fmla="*/ 9 h 107"/>
                  <a:gd name="T44" fmla="*/ 93 w 128"/>
                  <a:gd name="T45" fmla="*/ 75 h 107"/>
                  <a:gd name="T46" fmla="*/ 91 w 128"/>
                  <a:gd name="T47" fmla="*/ 77 h 107"/>
                  <a:gd name="T48" fmla="*/ 76 w 128"/>
                  <a:gd name="T49" fmla="*/ 77 h 107"/>
                  <a:gd name="T50" fmla="*/ 76 w 128"/>
                  <a:gd name="T51" fmla="*/ 92 h 107"/>
                  <a:gd name="T52" fmla="*/ 74 w 128"/>
                  <a:gd name="T53" fmla="*/ 94 h 107"/>
                  <a:gd name="T54" fmla="*/ 53 w 128"/>
                  <a:gd name="T55" fmla="*/ 94 h 107"/>
                  <a:gd name="T56" fmla="*/ 51 w 128"/>
                  <a:gd name="T57" fmla="*/ 92 h 107"/>
                  <a:gd name="T58" fmla="*/ 51 w 128"/>
                  <a:gd name="T59" fmla="*/ 77 h 107"/>
                  <a:gd name="T60" fmla="*/ 36 w 128"/>
                  <a:gd name="T61" fmla="*/ 77 h 107"/>
                  <a:gd name="T62" fmla="*/ 34 w 128"/>
                  <a:gd name="T63" fmla="*/ 75 h 107"/>
                  <a:gd name="T64" fmla="*/ 34 w 128"/>
                  <a:gd name="T65" fmla="*/ 53 h 107"/>
                  <a:gd name="T66" fmla="*/ 36 w 128"/>
                  <a:gd name="T67" fmla="*/ 51 h 107"/>
                  <a:gd name="T68" fmla="*/ 51 w 128"/>
                  <a:gd name="T69" fmla="*/ 51 h 107"/>
                  <a:gd name="T70" fmla="*/ 51 w 128"/>
                  <a:gd name="T71" fmla="*/ 36 h 107"/>
                  <a:gd name="T72" fmla="*/ 53 w 128"/>
                  <a:gd name="T73" fmla="*/ 34 h 107"/>
                  <a:gd name="T74" fmla="*/ 74 w 128"/>
                  <a:gd name="T75" fmla="*/ 34 h 107"/>
                  <a:gd name="T76" fmla="*/ 76 w 128"/>
                  <a:gd name="T77" fmla="*/ 36 h 107"/>
                  <a:gd name="T78" fmla="*/ 76 w 128"/>
                  <a:gd name="T79" fmla="*/ 51 h 107"/>
                  <a:gd name="T80" fmla="*/ 91 w 128"/>
                  <a:gd name="T81" fmla="*/ 51 h 107"/>
                  <a:gd name="T82" fmla="*/ 93 w 128"/>
                  <a:gd name="T83" fmla="*/ 53 h 107"/>
                  <a:gd name="T84" fmla="*/ 93 w 128"/>
                  <a:gd name="T85" fmla="*/ 7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07">
                    <a:moveTo>
                      <a:pt x="113" y="17"/>
                    </a:moveTo>
                    <a:cubicBezTo>
                      <a:pt x="85" y="17"/>
                      <a:pt x="85" y="17"/>
                      <a:pt x="85" y="17"/>
                    </a:cubicBezTo>
                    <a:cubicBezTo>
                      <a:pt x="85" y="9"/>
                      <a:pt x="85" y="9"/>
                      <a:pt x="85" y="9"/>
                    </a:cubicBezTo>
                    <a:cubicBezTo>
                      <a:pt x="85" y="4"/>
                      <a:pt x="81" y="0"/>
                      <a:pt x="76" y="0"/>
                    </a:cubicBezTo>
                    <a:cubicBezTo>
                      <a:pt x="51" y="0"/>
                      <a:pt x="51" y="0"/>
                      <a:pt x="51" y="0"/>
                    </a:cubicBezTo>
                    <a:cubicBezTo>
                      <a:pt x="46" y="0"/>
                      <a:pt x="42" y="4"/>
                      <a:pt x="42" y="9"/>
                    </a:cubicBezTo>
                    <a:cubicBezTo>
                      <a:pt x="42" y="17"/>
                      <a:pt x="42" y="17"/>
                      <a:pt x="42" y="17"/>
                    </a:cubicBezTo>
                    <a:cubicBezTo>
                      <a:pt x="15" y="17"/>
                      <a:pt x="15" y="17"/>
                      <a:pt x="15" y="17"/>
                    </a:cubicBezTo>
                    <a:cubicBezTo>
                      <a:pt x="6" y="17"/>
                      <a:pt x="0" y="24"/>
                      <a:pt x="0" y="32"/>
                    </a:cubicBezTo>
                    <a:cubicBezTo>
                      <a:pt x="0" y="92"/>
                      <a:pt x="0" y="92"/>
                      <a:pt x="0" y="92"/>
                    </a:cubicBezTo>
                    <a:cubicBezTo>
                      <a:pt x="0" y="100"/>
                      <a:pt x="6" y="107"/>
                      <a:pt x="15" y="107"/>
                    </a:cubicBezTo>
                    <a:cubicBezTo>
                      <a:pt x="113" y="107"/>
                      <a:pt x="113" y="107"/>
                      <a:pt x="113" y="107"/>
                    </a:cubicBezTo>
                    <a:cubicBezTo>
                      <a:pt x="121" y="107"/>
                      <a:pt x="128" y="100"/>
                      <a:pt x="128" y="92"/>
                    </a:cubicBezTo>
                    <a:cubicBezTo>
                      <a:pt x="128" y="32"/>
                      <a:pt x="128" y="32"/>
                      <a:pt x="128" y="32"/>
                    </a:cubicBezTo>
                    <a:cubicBezTo>
                      <a:pt x="128" y="24"/>
                      <a:pt x="121" y="17"/>
                      <a:pt x="113" y="17"/>
                    </a:cubicBezTo>
                    <a:close/>
                    <a:moveTo>
                      <a:pt x="47" y="9"/>
                    </a:moveTo>
                    <a:cubicBezTo>
                      <a:pt x="47" y="6"/>
                      <a:pt x="49" y="4"/>
                      <a:pt x="51" y="4"/>
                    </a:cubicBezTo>
                    <a:cubicBezTo>
                      <a:pt x="76" y="4"/>
                      <a:pt x="76" y="4"/>
                      <a:pt x="76" y="4"/>
                    </a:cubicBezTo>
                    <a:cubicBezTo>
                      <a:pt x="79" y="4"/>
                      <a:pt x="81" y="6"/>
                      <a:pt x="81" y="9"/>
                    </a:cubicBezTo>
                    <a:cubicBezTo>
                      <a:pt x="81" y="17"/>
                      <a:pt x="81" y="17"/>
                      <a:pt x="81" y="17"/>
                    </a:cubicBezTo>
                    <a:cubicBezTo>
                      <a:pt x="47" y="17"/>
                      <a:pt x="47" y="17"/>
                      <a:pt x="47" y="17"/>
                    </a:cubicBezTo>
                    <a:lnTo>
                      <a:pt x="47" y="9"/>
                    </a:lnTo>
                    <a:close/>
                    <a:moveTo>
                      <a:pt x="93" y="75"/>
                    </a:moveTo>
                    <a:cubicBezTo>
                      <a:pt x="93" y="76"/>
                      <a:pt x="93" y="77"/>
                      <a:pt x="91" y="77"/>
                    </a:cubicBezTo>
                    <a:cubicBezTo>
                      <a:pt x="76" y="77"/>
                      <a:pt x="76" y="77"/>
                      <a:pt x="76" y="77"/>
                    </a:cubicBezTo>
                    <a:cubicBezTo>
                      <a:pt x="76" y="92"/>
                      <a:pt x="76" y="92"/>
                      <a:pt x="76" y="92"/>
                    </a:cubicBezTo>
                    <a:cubicBezTo>
                      <a:pt x="76" y="93"/>
                      <a:pt x="75" y="94"/>
                      <a:pt x="74" y="94"/>
                    </a:cubicBezTo>
                    <a:cubicBezTo>
                      <a:pt x="53" y="94"/>
                      <a:pt x="53" y="94"/>
                      <a:pt x="53" y="94"/>
                    </a:cubicBezTo>
                    <a:cubicBezTo>
                      <a:pt x="52" y="94"/>
                      <a:pt x="51" y="93"/>
                      <a:pt x="51" y="92"/>
                    </a:cubicBezTo>
                    <a:cubicBezTo>
                      <a:pt x="51" y="77"/>
                      <a:pt x="51" y="77"/>
                      <a:pt x="51" y="77"/>
                    </a:cubicBezTo>
                    <a:cubicBezTo>
                      <a:pt x="36" y="77"/>
                      <a:pt x="36" y="77"/>
                      <a:pt x="36" y="77"/>
                    </a:cubicBezTo>
                    <a:cubicBezTo>
                      <a:pt x="35" y="77"/>
                      <a:pt x="34" y="76"/>
                      <a:pt x="34" y="75"/>
                    </a:cubicBezTo>
                    <a:cubicBezTo>
                      <a:pt x="34" y="53"/>
                      <a:pt x="34" y="53"/>
                      <a:pt x="34" y="53"/>
                    </a:cubicBezTo>
                    <a:cubicBezTo>
                      <a:pt x="34" y="52"/>
                      <a:pt x="35" y="51"/>
                      <a:pt x="36" y="51"/>
                    </a:cubicBezTo>
                    <a:cubicBezTo>
                      <a:pt x="51" y="51"/>
                      <a:pt x="51" y="51"/>
                      <a:pt x="51" y="51"/>
                    </a:cubicBezTo>
                    <a:cubicBezTo>
                      <a:pt x="51" y="36"/>
                      <a:pt x="51" y="36"/>
                      <a:pt x="51" y="36"/>
                    </a:cubicBezTo>
                    <a:cubicBezTo>
                      <a:pt x="51" y="35"/>
                      <a:pt x="52" y="34"/>
                      <a:pt x="53" y="34"/>
                    </a:cubicBezTo>
                    <a:cubicBezTo>
                      <a:pt x="74" y="34"/>
                      <a:pt x="74" y="34"/>
                      <a:pt x="74" y="34"/>
                    </a:cubicBezTo>
                    <a:cubicBezTo>
                      <a:pt x="75" y="34"/>
                      <a:pt x="76" y="35"/>
                      <a:pt x="76" y="36"/>
                    </a:cubicBezTo>
                    <a:cubicBezTo>
                      <a:pt x="76" y="51"/>
                      <a:pt x="76" y="51"/>
                      <a:pt x="76" y="51"/>
                    </a:cubicBezTo>
                    <a:cubicBezTo>
                      <a:pt x="91" y="51"/>
                      <a:pt x="91" y="51"/>
                      <a:pt x="91" y="51"/>
                    </a:cubicBezTo>
                    <a:cubicBezTo>
                      <a:pt x="93" y="51"/>
                      <a:pt x="93" y="52"/>
                      <a:pt x="93" y="53"/>
                    </a:cubicBezTo>
                    <a:lnTo>
                      <a:pt x="93"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93671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32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25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25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r>
              <a:rPr lang="en-US" dirty="0"/>
              <a:t>Strain on worker productivity </a:t>
            </a:r>
          </a:p>
        </p:txBody>
      </p:sp>
      <p:sp>
        <p:nvSpPr>
          <p:cNvPr id="109" name="Title 1"/>
          <p:cNvSpPr txBox="1">
            <a:spLocks/>
          </p:cNvSpPr>
          <p:nvPr/>
        </p:nvSpPr>
        <p:spPr bwMode="auto">
          <a:xfrm>
            <a:off x="3983448" y="2923405"/>
            <a:ext cx="3379451" cy="844474"/>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600" kern="1200">
                <a:solidFill>
                  <a:srgbClr val="3B3B3B"/>
                </a:solidFill>
                <a:latin typeface="+mj-lt"/>
                <a:ea typeface="+mj-ea"/>
                <a:cs typeface="+mj-cs"/>
              </a:defRPr>
            </a:lvl1pPr>
          </a:lstStyle>
          <a:p>
            <a:pPr>
              <a:lnSpc>
                <a:spcPct val="100000"/>
              </a:lnSpc>
            </a:pPr>
            <a:r>
              <a:rPr lang="en-US" sz="1400" dirty="0">
                <a:latin typeface="+mn-lt"/>
              </a:rPr>
              <a:t>of HR professionals surveyed say financial problems impact employee performance.</a:t>
            </a:r>
            <a:r>
              <a:rPr lang="en-US" sz="1400" baseline="30000" dirty="0">
                <a:latin typeface="+mn-lt"/>
              </a:rPr>
              <a:t>1</a:t>
            </a:r>
          </a:p>
        </p:txBody>
      </p:sp>
      <p:sp>
        <p:nvSpPr>
          <p:cNvPr id="110" name="Rectangle 109"/>
          <p:cNvSpPr/>
          <p:nvPr/>
        </p:nvSpPr>
        <p:spPr>
          <a:xfrm>
            <a:off x="3904791" y="1678287"/>
            <a:ext cx="2444363" cy="1375657"/>
          </a:xfrm>
          <a:prstGeom prst="rect">
            <a:avLst/>
          </a:prstGeom>
        </p:spPr>
        <p:txBody>
          <a:bodyPr wrap="none" lIns="0" tIns="0" rIns="0" bIns="0" anchor="ctr">
            <a:noAutofit/>
          </a:bodyPr>
          <a:lstStyle/>
          <a:p>
            <a:r>
              <a:rPr lang="en-US" sz="8800" spc="-350" dirty="0">
                <a:solidFill>
                  <a:srgbClr val="05C3DE"/>
                </a:solidFill>
              </a:rPr>
              <a:t>70</a:t>
            </a:r>
            <a:r>
              <a:rPr lang="en-US" sz="6600" spc="-350" dirty="0">
                <a:solidFill>
                  <a:srgbClr val="05C3DE"/>
                </a:solidFill>
              </a:rPr>
              <a:t>%</a:t>
            </a:r>
            <a:endParaRPr lang="en-US" sz="8800" spc="-350" dirty="0">
              <a:solidFill>
                <a:srgbClr val="05C3DE"/>
              </a:solidFill>
            </a:endParaRPr>
          </a:p>
        </p:txBody>
      </p:sp>
      <p:grpSp>
        <p:nvGrpSpPr>
          <p:cNvPr id="2" name="Group 1"/>
          <p:cNvGrpSpPr/>
          <p:nvPr/>
        </p:nvGrpSpPr>
        <p:grpSpPr>
          <a:xfrm>
            <a:off x="1954311" y="1599857"/>
            <a:ext cx="1737800" cy="1734071"/>
            <a:chOff x="957593" y="2595779"/>
            <a:chExt cx="2149918" cy="2145305"/>
          </a:xfrm>
        </p:grpSpPr>
        <p:sp>
          <p:nvSpPr>
            <p:cNvPr id="9" name="Rectangle 8"/>
            <p:cNvSpPr>
              <a:spLocks noChangeAspect="1"/>
            </p:cNvSpPr>
            <p:nvPr/>
          </p:nvSpPr>
          <p:spPr>
            <a:xfrm>
              <a:off x="957593" y="259577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 name="Rectangle 9"/>
            <p:cNvSpPr>
              <a:spLocks noChangeAspect="1"/>
            </p:cNvSpPr>
            <p:nvPr/>
          </p:nvSpPr>
          <p:spPr>
            <a:xfrm>
              <a:off x="1174621" y="259577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 name="Rectangle 10"/>
            <p:cNvSpPr>
              <a:spLocks noChangeAspect="1"/>
            </p:cNvSpPr>
            <p:nvPr/>
          </p:nvSpPr>
          <p:spPr>
            <a:xfrm>
              <a:off x="1391649" y="259577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 name="Rectangle 11"/>
            <p:cNvSpPr>
              <a:spLocks noChangeAspect="1"/>
            </p:cNvSpPr>
            <p:nvPr/>
          </p:nvSpPr>
          <p:spPr>
            <a:xfrm>
              <a:off x="1608677" y="259577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 name="Rectangle 12"/>
            <p:cNvSpPr>
              <a:spLocks noChangeAspect="1"/>
            </p:cNvSpPr>
            <p:nvPr/>
          </p:nvSpPr>
          <p:spPr>
            <a:xfrm>
              <a:off x="1825705" y="259577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 name="Rectangle 13"/>
            <p:cNvSpPr>
              <a:spLocks noChangeAspect="1"/>
            </p:cNvSpPr>
            <p:nvPr/>
          </p:nvSpPr>
          <p:spPr>
            <a:xfrm>
              <a:off x="957593" y="281258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 name="Rectangle 14"/>
            <p:cNvSpPr>
              <a:spLocks noChangeAspect="1"/>
            </p:cNvSpPr>
            <p:nvPr/>
          </p:nvSpPr>
          <p:spPr>
            <a:xfrm>
              <a:off x="1174621" y="281258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 name="Rectangle 15"/>
            <p:cNvSpPr>
              <a:spLocks noChangeAspect="1"/>
            </p:cNvSpPr>
            <p:nvPr/>
          </p:nvSpPr>
          <p:spPr>
            <a:xfrm>
              <a:off x="1391649" y="281258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 name="Rectangle 16"/>
            <p:cNvSpPr>
              <a:spLocks noChangeAspect="1"/>
            </p:cNvSpPr>
            <p:nvPr/>
          </p:nvSpPr>
          <p:spPr>
            <a:xfrm>
              <a:off x="1608677" y="281258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 name="Rectangle 17"/>
            <p:cNvSpPr>
              <a:spLocks noChangeAspect="1"/>
            </p:cNvSpPr>
            <p:nvPr/>
          </p:nvSpPr>
          <p:spPr>
            <a:xfrm>
              <a:off x="1825705" y="281258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 name="Rectangle 18"/>
            <p:cNvSpPr>
              <a:spLocks noChangeAspect="1"/>
            </p:cNvSpPr>
            <p:nvPr/>
          </p:nvSpPr>
          <p:spPr>
            <a:xfrm>
              <a:off x="957593" y="302938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 name="Rectangle 19"/>
            <p:cNvSpPr>
              <a:spLocks noChangeAspect="1"/>
            </p:cNvSpPr>
            <p:nvPr/>
          </p:nvSpPr>
          <p:spPr>
            <a:xfrm>
              <a:off x="1174621" y="302938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 name="Rectangle 20"/>
            <p:cNvSpPr>
              <a:spLocks noChangeAspect="1"/>
            </p:cNvSpPr>
            <p:nvPr/>
          </p:nvSpPr>
          <p:spPr>
            <a:xfrm>
              <a:off x="1391649" y="302938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 name="Rectangle 21"/>
            <p:cNvSpPr>
              <a:spLocks noChangeAspect="1"/>
            </p:cNvSpPr>
            <p:nvPr/>
          </p:nvSpPr>
          <p:spPr>
            <a:xfrm>
              <a:off x="1608677" y="302938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 name="Rectangle 22"/>
            <p:cNvSpPr>
              <a:spLocks noChangeAspect="1"/>
            </p:cNvSpPr>
            <p:nvPr/>
          </p:nvSpPr>
          <p:spPr>
            <a:xfrm>
              <a:off x="1825705" y="302938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 name="Rectangle 23"/>
            <p:cNvSpPr>
              <a:spLocks noChangeAspect="1"/>
            </p:cNvSpPr>
            <p:nvPr/>
          </p:nvSpPr>
          <p:spPr>
            <a:xfrm>
              <a:off x="957593" y="324619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 name="Rectangle 24"/>
            <p:cNvSpPr>
              <a:spLocks noChangeAspect="1"/>
            </p:cNvSpPr>
            <p:nvPr/>
          </p:nvSpPr>
          <p:spPr>
            <a:xfrm>
              <a:off x="1174621" y="324619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 name="Rectangle 25"/>
            <p:cNvSpPr>
              <a:spLocks noChangeAspect="1"/>
            </p:cNvSpPr>
            <p:nvPr/>
          </p:nvSpPr>
          <p:spPr>
            <a:xfrm>
              <a:off x="1391649" y="324619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 name="Rectangle 26"/>
            <p:cNvSpPr>
              <a:spLocks noChangeAspect="1"/>
            </p:cNvSpPr>
            <p:nvPr/>
          </p:nvSpPr>
          <p:spPr>
            <a:xfrm>
              <a:off x="1608677" y="324619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 name="Rectangle 27"/>
            <p:cNvSpPr>
              <a:spLocks noChangeAspect="1"/>
            </p:cNvSpPr>
            <p:nvPr/>
          </p:nvSpPr>
          <p:spPr>
            <a:xfrm>
              <a:off x="1825705" y="324619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 name="Rectangle 28"/>
            <p:cNvSpPr>
              <a:spLocks noChangeAspect="1"/>
            </p:cNvSpPr>
            <p:nvPr/>
          </p:nvSpPr>
          <p:spPr>
            <a:xfrm>
              <a:off x="957593" y="346299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 name="Rectangle 29"/>
            <p:cNvSpPr>
              <a:spLocks noChangeAspect="1"/>
            </p:cNvSpPr>
            <p:nvPr/>
          </p:nvSpPr>
          <p:spPr>
            <a:xfrm>
              <a:off x="1174621" y="346299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 name="Rectangle 30"/>
            <p:cNvSpPr>
              <a:spLocks noChangeAspect="1"/>
            </p:cNvSpPr>
            <p:nvPr/>
          </p:nvSpPr>
          <p:spPr>
            <a:xfrm>
              <a:off x="1391649" y="346299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2" name="Rectangle 31"/>
            <p:cNvSpPr>
              <a:spLocks noChangeAspect="1"/>
            </p:cNvSpPr>
            <p:nvPr/>
          </p:nvSpPr>
          <p:spPr>
            <a:xfrm>
              <a:off x="1608677" y="346299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3" name="Rectangle 32"/>
            <p:cNvSpPr>
              <a:spLocks noChangeAspect="1"/>
            </p:cNvSpPr>
            <p:nvPr/>
          </p:nvSpPr>
          <p:spPr>
            <a:xfrm>
              <a:off x="1825705" y="346299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 name="Rectangle 33"/>
            <p:cNvSpPr>
              <a:spLocks noChangeAspect="1"/>
            </p:cNvSpPr>
            <p:nvPr/>
          </p:nvSpPr>
          <p:spPr>
            <a:xfrm>
              <a:off x="957593" y="367980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 name="Rectangle 34"/>
            <p:cNvSpPr>
              <a:spLocks noChangeAspect="1"/>
            </p:cNvSpPr>
            <p:nvPr/>
          </p:nvSpPr>
          <p:spPr>
            <a:xfrm>
              <a:off x="1174621" y="367980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 name="Rectangle 35"/>
            <p:cNvSpPr>
              <a:spLocks noChangeAspect="1"/>
            </p:cNvSpPr>
            <p:nvPr/>
          </p:nvSpPr>
          <p:spPr>
            <a:xfrm>
              <a:off x="1391649" y="367980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 name="Rectangle 36"/>
            <p:cNvSpPr>
              <a:spLocks noChangeAspect="1"/>
            </p:cNvSpPr>
            <p:nvPr/>
          </p:nvSpPr>
          <p:spPr>
            <a:xfrm>
              <a:off x="1608677" y="367980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 name="Rectangle 37"/>
            <p:cNvSpPr>
              <a:spLocks noChangeAspect="1"/>
            </p:cNvSpPr>
            <p:nvPr/>
          </p:nvSpPr>
          <p:spPr>
            <a:xfrm>
              <a:off x="1825705" y="367980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 name="Rectangle 38"/>
            <p:cNvSpPr>
              <a:spLocks noChangeAspect="1"/>
            </p:cNvSpPr>
            <p:nvPr/>
          </p:nvSpPr>
          <p:spPr>
            <a:xfrm>
              <a:off x="957593" y="389660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 name="Rectangle 39"/>
            <p:cNvSpPr>
              <a:spLocks noChangeAspect="1"/>
            </p:cNvSpPr>
            <p:nvPr/>
          </p:nvSpPr>
          <p:spPr>
            <a:xfrm>
              <a:off x="1174621" y="389660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 name="Rectangle 40"/>
            <p:cNvSpPr>
              <a:spLocks noChangeAspect="1"/>
            </p:cNvSpPr>
            <p:nvPr/>
          </p:nvSpPr>
          <p:spPr>
            <a:xfrm>
              <a:off x="1391649" y="389660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 name="Rectangle 41"/>
            <p:cNvSpPr>
              <a:spLocks noChangeAspect="1"/>
            </p:cNvSpPr>
            <p:nvPr/>
          </p:nvSpPr>
          <p:spPr>
            <a:xfrm>
              <a:off x="1608677" y="389660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3" name="Rectangle 42"/>
            <p:cNvSpPr>
              <a:spLocks noChangeAspect="1"/>
            </p:cNvSpPr>
            <p:nvPr/>
          </p:nvSpPr>
          <p:spPr>
            <a:xfrm>
              <a:off x="1825705" y="389660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4" name="Rectangle 43"/>
            <p:cNvSpPr>
              <a:spLocks noChangeAspect="1"/>
            </p:cNvSpPr>
            <p:nvPr/>
          </p:nvSpPr>
          <p:spPr>
            <a:xfrm>
              <a:off x="957593" y="411341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5" name="Rectangle 44"/>
            <p:cNvSpPr>
              <a:spLocks noChangeAspect="1"/>
            </p:cNvSpPr>
            <p:nvPr/>
          </p:nvSpPr>
          <p:spPr>
            <a:xfrm>
              <a:off x="1174621" y="411341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6" name="Rectangle 45"/>
            <p:cNvSpPr>
              <a:spLocks noChangeAspect="1"/>
            </p:cNvSpPr>
            <p:nvPr/>
          </p:nvSpPr>
          <p:spPr>
            <a:xfrm>
              <a:off x="1391649" y="411341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7" name="Rectangle 46"/>
            <p:cNvSpPr>
              <a:spLocks noChangeAspect="1"/>
            </p:cNvSpPr>
            <p:nvPr/>
          </p:nvSpPr>
          <p:spPr>
            <a:xfrm>
              <a:off x="1608677" y="411341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8" name="Rectangle 47"/>
            <p:cNvSpPr>
              <a:spLocks noChangeAspect="1"/>
            </p:cNvSpPr>
            <p:nvPr/>
          </p:nvSpPr>
          <p:spPr>
            <a:xfrm>
              <a:off x="1825705" y="411341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9" name="Rectangle 48"/>
            <p:cNvSpPr>
              <a:spLocks noChangeAspect="1"/>
            </p:cNvSpPr>
            <p:nvPr/>
          </p:nvSpPr>
          <p:spPr>
            <a:xfrm>
              <a:off x="957593" y="433021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0" name="Rectangle 49"/>
            <p:cNvSpPr>
              <a:spLocks noChangeAspect="1"/>
            </p:cNvSpPr>
            <p:nvPr/>
          </p:nvSpPr>
          <p:spPr>
            <a:xfrm>
              <a:off x="1174621" y="433021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1" name="Rectangle 50"/>
            <p:cNvSpPr>
              <a:spLocks noChangeAspect="1"/>
            </p:cNvSpPr>
            <p:nvPr/>
          </p:nvSpPr>
          <p:spPr>
            <a:xfrm>
              <a:off x="1391649" y="433021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2" name="Rectangle 51"/>
            <p:cNvSpPr>
              <a:spLocks noChangeAspect="1"/>
            </p:cNvSpPr>
            <p:nvPr/>
          </p:nvSpPr>
          <p:spPr>
            <a:xfrm>
              <a:off x="1608677" y="433021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3" name="Rectangle 52"/>
            <p:cNvSpPr>
              <a:spLocks noChangeAspect="1"/>
            </p:cNvSpPr>
            <p:nvPr/>
          </p:nvSpPr>
          <p:spPr>
            <a:xfrm>
              <a:off x="1825705" y="433021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4" name="Rectangle 53"/>
            <p:cNvSpPr>
              <a:spLocks noChangeAspect="1"/>
            </p:cNvSpPr>
            <p:nvPr/>
          </p:nvSpPr>
          <p:spPr>
            <a:xfrm>
              <a:off x="957593" y="454702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5" name="Rectangle 54"/>
            <p:cNvSpPr>
              <a:spLocks noChangeAspect="1"/>
            </p:cNvSpPr>
            <p:nvPr/>
          </p:nvSpPr>
          <p:spPr>
            <a:xfrm>
              <a:off x="1174621" y="454702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6" name="Rectangle 55"/>
            <p:cNvSpPr>
              <a:spLocks noChangeAspect="1"/>
            </p:cNvSpPr>
            <p:nvPr/>
          </p:nvSpPr>
          <p:spPr>
            <a:xfrm>
              <a:off x="1391649" y="454702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7" name="Rectangle 56"/>
            <p:cNvSpPr>
              <a:spLocks noChangeAspect="1"/>
            </p:cNvSpPr>
            <p:nvPr/>
          </p:nvSpPr>
          <p:spPr>
            <a:xfrm>
              <a:off x="1608677" y="454702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8" name="Rectangle 57"/>
            <p:cNvSpPr>
              <a:spLocks noChangeAspect="1"/>
            </p:cNvSpPr>
            <p:nvPr/>
          </p:nvSpPr>
          <p:spPr>
            <a:xfrm>
              <a:off x="1825705" y="454702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9" name="Rectangle 58"/>
            <p:cNvSpPr>
              <a:spLocks noChangeAspect="1"/>
            </p:cNvSpPr>
            <p:nvPr/>
          </p:nvSpPr>
          <p:spPr>
            <a:xfrm>
              <a:off x="2042732" y="259577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0" name="Rectangle 59"/>
            <p:cNvSpPr>
              <a:spLocks noChangeAspect="1"/>
            </p:cNvSpPr>
            <p:nvPr/>
          </p:nvSpPr>
          <p:spPr>
            <a:xfrm>
              <a:off x="2259760" y="259577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1" name="Rectangle 60"/>
            <p:cNvSpPr>
              <a:spLocks noChangeAspect="1"/>
            </p:cNvSpPr>
            <p:nvPr/>
          </p:nvSpPr>
          <p:spPr>
            <a:xfrm>
              <a:off x="2476788" y="259577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2" name="Rectangle 61"/>
            <p:cNvSpPr>
              <a:spLocks noChangeAspect="1"/>
            </p:cNvSpPr>
            <p:nvPr/>
          </p:nvSpPr>
          <p:spPr>
            <a:xfrm>
              <a:off x="2693816" y="259577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3" name="Rectangle 62"/>
            <p:cNvSpPr>
              <a:spLocks noChangeAspect="1"/>
            </p:cNvSpPr>
            <p:nvPr/>
          </p:nvSpPr>
          <p:spPr>
            <a:xfrm>
              <a:off x="2910843" y="259577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4" name="Rectangle 63"/>
            <p:cNvSpPr>
              <a:spLocks noChangeAspect="1"/>
            </p:cNvSpPr>
            <p:nvPr/>
          </p:nvSpPr>
          <p:spPr>
            <a:xfrm>
              <a:off x="2042732" y="281258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5" name="Rectangle 64"/>
            <p:cNvSpPr>
              <a:spLocks noChangeAspect="1"/>
            </p:cNvSpPr>
            <p:nvPr/>
          </p:nvSpPr>
          <p:spPr>
            <a:xfrm>
              <a:off x="2259760" y="281258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6" name="Rectangle 65"/>
            <p:cNvSpPr>
              <a:spLocks noChangeAspect="1"/>
            </p:cNvSpPr>
            <p:nvPr/>
          </p:nvSpPr>
          <p:spPr>
            <a:xfrm>
              <a:off x="2476788" y="281258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7" name="Rectangle 66"/>
            <p:cNvSpPr>
              <a:spLocks noChangeAspect="1"/>
            </p:cNvSpPr>
            <p:nvPr/>
          </p:nvSpPr>
          <p:spPr>
            <a:xfrm>
              <a:off x="2693816" y="281258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8" name="Rectangle 67"/>
            <p:cNvSpPr>
              <a:spLocks noChangeAspect="1"/>
            </p:cNvSpPr>
            <p:nvPr/>
          </p:nvSpPr>
          <p:spPr>
            <a:xfrm>
              <a:off x="2910843" y="281258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9" name="Rectangle 68"/>
            <p:cNvSpPr>
              <a:spLocks noChangeAspect="1"/>
            </p:cNvSpPr>
            <p:nvPr/>
          </p:nvSpPr>
          <p:spPr>
            <a:xfrm>
              <a:off x="2042732" y="302938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0" name="Rectangle 69"/>
            <p:cNvSpPr>
              <a:spLocks noChangeAspect="1"/>
            </p:cNvSpPr>
            <p:nvPr/>
          </p:nvSpPr>
          <p:spPr>
            <a:xfrm>
              <a:off x="2259760" y="302938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1" name="Rectangle 70"/>
            <p:cNvSpPr>
              <a:spLocks noChangeAspect="1"/>
            </p:cNvSpPr>
            <p:nvPr/>
          </p:nvSpPr>
          <p:spPr>
            <a:xfrm>
              <a:off x="2476788" y="302938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2" name="Rectangle 71"/>
            <p:cNvSpPr>
              <a:spLocks noChangeAspect="1"/>
            </p:cNvSpPr>
            <p:nvPr/>
          </p:nvSpPr>
          <p:spPr>
            <a:xfrm>
              <a:off x="2693816" y="302938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3" name="Rectangle 72"/>
            <p:cNvSpPr>
              <a:spLocks noChangeAspect="1"/>
            </p:cNvSpPr>
            <p:nvPr/>
          </p:nvSpPr>
          <p:spPr>
            <a:xfrm>
              <a:off x="2910843" y="302938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4" name="Rectangle 73"/>
            <p:cNvSpPr>
              <a:spLocks noChangeAspect="1"/>
            </p:cNvSpPr>
            <p:nvPr/>
          </p:nvSpPr>
          <p:spPr>
            <a:xfrm>
              <a:off x="2042732" y="324619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5" name="Rectangle 74"/>
            <p:cNvSpPr>
              <a:spLocks noChangeAspect="1"/>
            </p:cNvSpPr>
            <p:nvPr/>
          </p:nvSpPr>
          <p:spPr>
            <a:xfrm>
              <a:off x="2259760" y="324619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6" name="Rectangle 75"/>
            <p:cNvSpPr>
              <a:spLocks noChangeAspect="1"/>
            </p:cNvSpPr>
            <p:nvPr/>
          </p:nvSpPr>
          <p:spPr>
            <a:xfrm>
              <a:off x="2476788" y="324619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7" name="Rectangle 76"/>
            <p:cNvSpPr>
              <a:spLocks noChangeAspect="1"/>
            </p:cNvSpPr>
            <p:nvPr/>
          </p:nvSpPr>
          <p:spPr>
            <a:xfrm>
              <a:off x="2693816" y="324619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8" name="Rectangle 77"/>
            <p:cNvSpPr>
              <a:spLocks noChangeAspect="1"/>
            </p:cNvSpPr>
            <p:nvPr/>
          </p:nvSpPr>
          <p:spPr>
            <a:xfrm>
              <a:off x="2910843" y="324619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9" name="Rectangle 78"/>
            <p:cNvSpPr>
              <a:spLocks noChangeAspect="1"/>
            </p:cNvSpPr>
            <p:nvPr/>
          </p:nvSpPr>
          <p:spPr>
            <a:xfrm>
              <a:off x="2042732" y="346299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0" name="Rectangle 79"/>
            <p:cNvSpPr>
              <a:spLocks noChangeAspect="1"/>
            </p:cNvSpPr>
            <p:nvPr/>
          </p:nvSpPr>
          <p:spPr>
            <a:xfrm>
              <a:off x="2259760" y="346299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1" name="Rectangle 80"/>
            <p:cNvSpPr>
              <a:spLocks noChangeAspect="1"/>
            </p:cNvSpPr>
            <p:nvPr/>
          </p:nvSpPr>
          <p:spPr>
            <a:xfrm>
              <a:off x="2476788" y="346299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2" name="Rectangle 81"/>
            <p:cNvSpPr>
              <a:spLocks noChangeAspect="1"/>
            </p:cNvSpPr>
            <p:nvPr/>
          </p:nvSpPr>
          <p:spPr>
            <a:xfrm>
              <a:off x="2693816" y="346299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3" name="Rectangle 82"/>
            <p:cNvSpPr>
              <a:spLocks noChangeAspect="1"/>
            </p:cNvSpPr>
            <p:nvPr/>
          </p:nvSpPr>
          <p:spPr>
            <a:xfrm>
              <a:off x="2910843" y="346299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4" name="Rectangle 83"/>
            <p:cNvSpPr>
              <a:spLocks noChangeAspect="1"/>
            </p:cNvSpPr>
            <p:nvPr/>
          </p:nvSpPr>
          <p:spPr>
            <a:xfrm>
              <a:off x="2042732" y="367980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5" name="Rectangle 84"/>
            <p:cNvSpPr>
              <a:spLocks noChangeAspect="1"/>
            </p:cNvSpPr>
            <p:nvPr/>
          </p:nvSpPr>
          <p:spPr>
            <a:xfrm>
              <a:off x="2259760" y="367980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6" name="Rectangle 85"/>
            <p:cNvSpPr>
              <a:spLocks noChangeAspect="1"/>
            </p:cNvSpPr>
            <p:nvPr/>
          </p:nvSpPr>
          <p:spPr>
            <a:xfrm>
              <a:off x="2476788" y="367980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7" name="Rectangle 86"/>
            <p:cNvSpPr>
              <a:spLocks noChangeAspect="1"/>
            </p:cNvSpPr>
            <p:nvPr/>
          </p:nvSpPr>
          <p:spPr>
            <a:xfrm>
              <a:off x="2693816" y="367980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8" name="Rectangle 87"/>
            <p:cNvSpPr>
              <a:spLocks noChangeAspect="1"/>
            </p:cNvSpPr>
            <p:nvPr/>
          </p:nvSpPr>
          <p:spPr>
            <a:xfrm>
              <a:off x="2910843" y="367980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9" name="Rectangle 88"/>
            <p:cNvSpPr>
              <a:spLocks noChangeAspect="1"/>
            </p:cNvSpPr>
            <p:nvPr/>
          </p:nvSpPr>
          <p:spPr>
            <a:xfrm>
              <a:off x="2042732" y="389660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0" name="Rectangle 89"/>
            <p:cNvSpPr>
              <a:spLocks noChangeAspect="1"/>
            </p:cNvSpPr>
            <p:nvPr/>
          </p:nvSpPr>
          <p:spPr>
            <a:xfrm>
              <a:off x="2259760" y="389660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1" name="Rectangle 90"/>
            <p:cNvSpPr>
              <a:spLocks noChangeAspect="1"/>
            </p:cNvSpPr>
            <p:nvPr/>
          </p:nvSpPr>
          <p:spPr>
            <a:xfrm>
              <a:off x="2476788" y="389660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2" name="Rectangle 91"/>
            <p:cNvSpPr>
              <a:spLocks noChangeAspect="1"/>
            </p:cNvSpPr>
            <p:nvPr/>
          </p:nvSpPr>
          <p:spPr>
            <a:xfrm>
              <a:off x="2693816" y="389660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3" name="Rectangle 92"/>
            <p:cNvSpPr>
              <a:spLocks noChangeAspect="1"/>
            </p:cNvSpPr>
            <p:nvPr/>
          </p:nvSpPr>
          <p:spPr>
            <a:xfrm>
              <a:off x="2910843" y="389660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4" name="Rectangle 93"/>
            <p:cNvSpPr>
              <a:spLocks noChangeAspect="1"/>
            </p:cNvSpPr>
            <p:nvPr/>
          </p:nvSpPr>
          <p:spPr>
            <a:xfrm>
              <a:off x="2042732" y="411341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5" name="Rectangle 94"/>
            <p:cNvSpPr>
              <a:spLocks noChangeAspect="1"/>
            </p:cNvSpPr>
            <p:nvPr/>
          </p:nvSpPr>
          <p:spPr>
            <a:xfrm>
              <a:off x="2259760" y="411341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6" name="Rectangle 95"/>
            <p:cNvSpPr>
              <a:spLocks noChangeAspect="1"/>
            </p:cNvSpPr>
            <p:nvPr/>
          </p:nvSpPr>
          <p:spPr>
            <a:xfrm>
              <a:off x="2476788" y="411341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7" name="Rectangle 96"/>
            <p:cNvSpPr>
              <a:spLocks noChangeAspect="1"/>
            </p:cNvSpPr>
            <p:nvPr/>
          </p:nvSpPr>
          <p:spPr>
            <a:xfrm>
              <a:off x="2693816" y="411341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8" name="Rectangle 97"/>
            <p:cNvSpPr>
              <a:spLocks noChangeAspect="1"/>
            </p:cNvSpPr>
            <p:nvPr/>
          </p:nvSpPr>
          <p:spPr>
            <a:xfrm>
              <a:off x="2910843" y="411341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9" name="Rectangle 98"/>
            <p:cNvSpPr>
              <a:spLocks noChangeAspect="1"/>
            </p:cNvSpPr>
            <p:nvPr/>
          </p:nvSpPr>
          <p:spPr>
            <a:xfrm>
              <a:off x="2042732" y="433021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0" name="Rectangle 99"/>
            <p:cNvSpPr>
              <a:spLocks noChangeAspect="1"/>
            </p:cNvSpPr>
            <p:nvPr/>
          </p:nvSpPr>
          <p:spPr>
            <a:xfrm>
              <a:off x="2259760" y="433021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1" name="Rectangle 100"/>
            <p:cNvSpPr>
              <a:spLocks noChangeAspect="1"/>
            </p:cNvSpPr>
            <p:nvPr/>
          </p:nvSpPr>
          <p:spPr>
            <a:xfrm>
              <a:off x="2476788" y="433021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2" name="Rectangle 101"/>
            <p:cNvSpPr>
              <a:spLocks noChangeAspect="1"/>
            </p:cNvSpPr>
            <p:nvPr/>
          </p:nvSpPr>
          <p:spPr>
            <a:xfrm>
              <a:off x="2693816" y="433021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3" name="Rectangle 102"/>
            <p:cNvSpPr>
              <a:spLocks noChangeAspect="1"/>
            </p:cNvSpPr>
            <p:nvPr/>
          </p:nvSpPr>
          <p:spPr>
            <a:xfrm>
              <a:off x="2910843" y="433021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4" name="Rectangle 103"/>
            <p:cNvSpPr>
              <a:spLocks noChangeAspect="1"/>
            </p:cNvSpPr>
            <p:nvPr/>
          </p:nvSpPr>
          <p:spPr>
            <a:xfrm>
              <a:off x="2042732" y="454702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5" name="Rectangle 104"/>
            <p:cNvSpPr>
              <a:spLocks noChangeAspect="1"/>
            </p:cNvSpPr>
            <p:nvPr/>
          </p:nvSpPr>
          <p:spPr>
            <a:xfrm>
              <a:off x="2259760" y="454702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6" name="Rectangle 105"/>
            <p:cNvSpPr>
              <a:spLocks noChangeAspect="1"/>
            </p:cNvSpPr>
            <p:nvPr/>
          </p:nvSpPr>
          <p:spPr>
            <a:xfrm>
              <a:off x="2476788" y="454702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7" name="Rectangle 106"/>
            <p:cNvSpPr>
              <a:spLocks noChangeAspect="1"/>
            </p:cNvSpPr>
            <p:nvPr/>
          </p:nvSpPr>
          <p:spPr>
            <a:xfrm>
              <a:off x="2693816" y="454702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8" name="Rectangle 107"/>
            <p:cNvSpPr>
              <a:spLocks noChangeAspect="1"/>
            </p:cNvSpPr>
            <p:nvPr/>
          </p:nvSpPr>
          <p:spPr>
            <a:xfrm>
              <a:off x="2910843" y="454702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212" name="Group 211"/>
            <p:cNvGrpSpPr/>
            <p:nvPr/>
          </p:nvGrpSpPr>
          <p:grpSpPr>
            <a:xfrm>
              <a:off x="957593" y="3246193"/>
              <a:ext cx="2149918" cy="1494891"/>
              <a:chOff x="6645913" y="3571399"/>
              <a:chExt cx="2149918" cy="1494891"/>
            </a:xfrm>
            <a:solidFill>
              <a:srgbClr val="05C3DE"/>
            </a:solidFill>
          </p:grpSpPr>
          <p:sp>
            <p:nvSpPr>
              <p:cNvPr id="127" name="Rectangle 126"/>
              <p:cNvSpPr>
                <a:spLocks noChangeAspect="1"/>
              </p:cNvSpPr>
              <p:nvPr/>
            </p:nvSpPr>
            <p:spPr>
              <a:xfrm>
                <a:off x="6645913"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8" name="Rectangle 127"/>
              <p:cNvSpPr>
                <a:spLocks noChangeAspect="1"/>
              </p:cNvSpPr>
              <p:nvPr/>
            </p:nvSpPr>
            <p:spPr>
              <a:xfrm>
                <a:off x="6862941"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9" name="Rectangle 128"/>
              <p:cNvSpPr>
                <a:spLocks noChangeAspect="1"/>
              </p:cNvSpPr>
              <p:nvPr/>
            </p:nvSpPr>
            <p:spPr>
              <a:xfrm>
                <a:off x="7079969"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0" name="Rectangle 129"/>
              <p:cNvSpPr>
                <a:spLocks noChangeAspect="1"/>
              </p:cNvSpPr>
              <p:nvPr/>
            </p:nvSpPr>
            <p:spPr>
              <a:xfrm>
                <a:off x="7296997"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1" name="Rectangle 130"/>
              <p:cNvSpPr>
                <a:spLocks noChangeAspect="1"/>
              </p:cNvSpPr>
              <p:nvPr/>
            </p:nvSpPr>
            <p:spPr>
              <a:xfrm>
                <a:off x="7514025"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2" name="Rectangle 131"/>
              <p:cNvSpPr>
                <a:spLocks noChangeAspect="1"/>
              </p:cNvSpPr>
              <p:nvPr/>
            </p:nvSpPr>
            <p:spPr>
              <a:xfrm>
                <a:off x="6645913"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3" name="Rectangle 132"/>
              <p:cNvSpPr>
                <a:spLocks noChangeAspect="1"/>
              </p:cNvSpPr>
              <p:nvPr/>
            </p:nvSpPr>
            <p:spPr>
              <a:xfrm>
                <a:off x="6862941"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4" name="Rectangle 133"/>
              <p:cNvSpPr>
                <a:spLocks noChangeAspect="1"/>
              </p:cNvSpPr>
              <p:nvPr/>
            </p:nvSpPr>
            <p:spPr>
              <a:xfrm>
                <a:off x="7079969"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5" name="Rectangle 134"/>
              <p:cNvSpPr>
                <a:spLocks noChangeAspect="1"/>
              </p:cNvSpPr>
              <p:nvPr/>
            </p:nvSpPr>
            <p:spPr>
              <a:xfrm>
                <a:off x="7296997"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6" name="Rectangle 135"/>
              <p:cNvSpPr>
                <a:spLocks noChangeAspect="1"/>
              </p:cNvSpPr>
              <p:nvPr/>
            </p:nvSpPr>
            <p:spPr>
              <a:xfrm>
                <a:off x="7514025"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7" name="Rectangle 136"/>
              <p:cNvSpPr>
                <a:spLocks noChangeAspect="1"/>
              </p:cNvSpPr>
              <p:nvPr/>
            </p:nvSpPr>
            <p:spPr>
              <a:xfrm>
                <a:off x="6645913"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8" name="Rectangle 137"/>
              <p:cNvSpPr>
                <a:spLocks noChangeAspect="1"/>
              </p:cNvSpPr>
              <p:nvPr/>
            </p:nvSpPr>
            <p:spPr>
              <a:xfrm>
                <a:off x="6862941"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9" name="Rectangle 138"/>
              <p:cNvSpPr>
                <a:spLocks noChangeAspect="1"/>
              </p:cNvSpPr>
              <p:nvPr/>
            </p:nvSpPr>
            <p:spPr>
              <a:xfrm>
                <a:off x="7079969"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0" name="Rectangle 139"/>
              <p:cNvSpPr>
                <a:spLocks noChangeAspect="1"/>
              </p:cNvSpPr>
              <p:nvPr/>
            </p:nvSpPr>
            <p:spPr>
              <a:xfrm>
                <a:off x="7296997"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1" name="Rectangle 140"/>
              <p:cNvSpPr>
                <a:spLocks noChangeAspect="1"/>
              </p:cNvSpPr>
              <p:nvPr/>
            </p:nvSpPr>
            <p:spPr>
              <a:xfrm>
                <a:off x="7514025"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2" name="Rectangle 141"/>
              <p:cNvSpPr>
                <a:spLocks noChangeAspect="1"/>
              </p:cNvSpPr>
              <p:nvPr/>
            </p:nvSpPr>
            <p:spPr>
              <a:xfrm>
                <a:off x="6645913"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3" name="Rectangle 142"/>
              <p:cNvSpPr>
                <a:spLocks noChangeAspect="1"/>
              </p:cNvSpPr>
              <p:nvPr/>
            </p:nvSpPr>
            <p:spPr>
              <a:xfrm>
                <a:off x="6862941"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4" name="Rectangle 143"/>
              <p:cNvSpPr>
                <a:spLocks noChangeAspect="1"/>
              </p:cNvSpPr>
              <p:nvPr/>
            </p:nvSpPr>
            <p:spPr>
              <a:xfrm>
                <a:off x="7079969"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5" name="Rectangle 144"/>
              <p:cNvSpPr>
                <a:spLocks noChangeAspect="1"/>
              </p:cNvSpPr>
              <p:nvPr/>
            </p:nvSpPr>
            <p:spPr>
              <a:xfrm>
                <a:off x="7296997"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6" name="Rectangle 145"/>
              <p:cNvSpPr>
                <a:spLocks noChangeAspect="1"/>
              </p:cNvSpPr>
              <p:nvPr/>
            </p:nvSpPr>
            <p:spPr>
              <a:xfrm>
                <a:off x="7514025"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7" name="Rectangle 146"/>
              <p:cNvSpPr>
                <a:spLocks noChangeAspect="1"/>
              </p:cNvSpPr>
              <p:nvPr/>
            </p:nvSpPr>
            <p:spPr>
              <a:xfrm>
                <a:off x="6645913"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8" name="Rectangle 147"/>
              <p:cNvSpPr>
                <a:spLocks noChangeAspect="1"/>
              </p:cNvSpPr>
              <p:nvPr/>
            </p:nvSpPr>
            <p:spPr>
              <a:xfrm>
                <a:off x="6862941"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9" name="Rectangle 148"/>
              <p:cNvSpPr>
                <a:spLocks noChangeAspect="1"/>
              </p:cNvSpPr>
              <p:nvPr/>
            </p:nvSpPr>
            <p:spPr>
              <a:xfrm>
                <a:off x="7079969"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0" name="Rectangle 149"/>
              <p:cNvSpPr>
                <a:spLocks noChangeAspect="1"/>
              </p:cNvSpPr>
              <p:nvPr/>
            </p:nvSpPr>
            <p:spPr>
              <a:xfrm>
                <a:off x="7296997"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1" name="Rectangle 150"/>
              <p:cNvSpPr>
                <a:spLocks noChangeAspect="1"/>
              </p:cNvSpPr>
              <p:nvPr/>
            </p:nvSpPr>
            <p:spPr>
              <a:xfrm>
                <a:off x="7514025"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2" name="Rectangle 151"/>
              <p:cNvSpPr>
                <a:spLocks noChangeAspect="1"/>
              </p:cNvSpPr>
              <p:nvPr/>
            </p:nvSpPr>
            <p:spPr>
              <a:xfrm>
                <a:off x="6645913"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3" name="Rectangle 152"/>
              <p:cNvSpPr>
                <a:spLocks noChangeAspect="1"/>
              </p:cNvSpPr>
              <p:nvPr/>
            </p:nvSpPr>
            <p:spPr>
              <a:xfrm>
                <a:off x="6862941"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4" name="Rectangle 153"/>
              <p:cNvSpPr>
                <a:spLocks noChangeAspect="1"/>
              </p:cNvSpPr>
              <p:nvPr/>
            </p:nvSpPr>
            <p:spPr>
              <a:xfrm>
                <a:off x="7079969"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5" name="Rectangle 154"/>
              <p:cNvSpPr>
                <a:spLocks noChangeAspect="1"/>
              </p:cNvSpPr>
              <p:nvPr/>
            </p:nvSpPr>
            <p:spPr>
              <a:xfrm>
                <a:off x="7296997"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6" name="Rectangle 155"/>
              <p:cNvSpPr>
                <a:spLocks noChangeAspect="1"/>
              </p:cNvSpPr>
              <p:nvPr/>
            </p:nvSpPr>
            <p:spPr>
              <a:xfrm>
                <a:off x="7514025"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7" name="Rectangle 156"/>
              <p:cNvSpPr>
                <a:spLocks noChangeAspect="1"/>
              </p:cNvSpPr>
              <p:nvPr/>
            </p:nvSpPr>
            <p:spPr>
              <a:xfrm>
                <a:off x="6645913"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8" name="Rectangle 157"/>
              <p:cNvSpPr>
                <a:spLocks noChangeAspect="1"/>
              </p:cNvSpPr>
              <p:nvPr/>
            </p:nvSpPr>
            <p:spPr>
              <a:xfrm>
                <a:off x="6862941"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9" name="Rectangle 158"/>
              <p:cNvSpPr>
                <a:spLocks noChangeAspect="1"/>
              </p:cNvSpPr>
              <p:nvPr/>
            </p:nvSpPr>
            <p:spPr>
              <a:xfrm>
                <a:off x="7079969"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0" name="Rectangle 159"/>
              <p:cNvSpPr>
                <a:spLocks noChangeAspect="1"/>
              </p:cNvSpPr>
              <p:nvPr/>
            </p:nvSpPr>
            <p:spPr>
              <a:xfrm>
                <a:off x="7296997"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1" name="Rectangle 160"/>
              <p:cNvSpPr>
                <a:spLocks noChangeAspect="1"/>
              </p:cNvSpPr>
              <p:nvPr/>
            </p:nvSpPr>
            <p:spPr>
              <a:xfrm>
                <a:off x="7514025"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7" name="Rectangle 176"/>
              <p:cNvSpPr>
                <a:spLocks noChangeAspect="1"/>
              </p:cNvSpPr>
              <p:nvPr/>
            </p:nvSpPr>
            <p:spPr>
              <a:xfrm>
                <a:off x="7731052"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8" name="Rectangle 177"/>
              <p:cNvSpPr>
                <a:spLocks noChangeAspect="1"/>
              </p:cNvSpPr>
              <p:nvPr/>
            </p:nvSpPr>
            <p:spPr>
              <a:xfrm>
                <a:off x="7948080"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9" name="Rectangle 178"/>
              <p:cNvSpPr>
                <a:spLocks noChangeAspect="1"/>
              </p:cNvSpPr>
              <p:nvPr/>
            </p:nvSpPr>
            <p:spPr>
              <a:xfrm>
                <a:off x="8165108"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0" name="Rectangle 179"/>
              <p:cNvSpPr>
                <a:spLocks noChangeAspect="1"/>
              </p:cNvSpPr>
              <p:nvPr/>
            </p:nvSpPr>
            <p:spPr>
              <a:xfrm>
                <a:off x="8382136"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1" name="Rectangle 180"/>
              <p:cNvSpPr>
                <a:spLocks noChangeAspect="1"/>
              </p:cNvSpPr>
              <p:nvPr/>
            </p:nvSpPr>
            <p:spPr>
              <a:xfrm>
                <a:off x="8599163"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2" name="Rectangle 181"/>
              <p:cNvSpPr>
                <a:spLocks noChangeAspect="1"/>
              </p:cNvSpPr>
              <p:nvPr/>
            </p:nvSpPr>
            <p:spPr>
              <a:xfrm>
                <a:off x="7731052"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3" name="Rectangle 182"/>
              <p:cNvSpPr>
                <a:spLocks noChangeAspect="1"/>
              </p:cNvSpPr>
              <p:nvPr/>
            </p:nvSpPr>
            <p:spPr>
              <a:xfrm>
                <a:off x="7948080"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4" name="Rectangle 183"/>
              <p:cNvSpPr>
                <a:spLocks noChangeAspect="1"/>
              </p:cNvSpPr>
              <p:nvPr/>
            </p:nvSpPr>
            <p:spPr>
              <a:xfrm>
                <a:off x="8165108"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5" name="Rectangle 184"/>
              <p:cNvSpPr>
                <a:spLocks noChangeAspect="1"/>
              </p:cNvSpPr>
              <p:nvPr/>
            </p:nvSpPr>
            <p:spPr>
              <a:xfrm>
                <a:off x="8382136"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6" name="Rectangle 185"/>
              <p:cNvSpPr>
                <a:spLocks noChangeAspect="1"/>
              </p:cNvSpPr>
              <p:nvPr/>
            </p:nvSpPr>
            <p:spPr>
              <a:xfrm>
                <a:off x="8599163"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7" name="Rectangle 186"/>
              <p:cNvSpPr>
                <a:spLocks noChangeAspect="1"/>
              </p:cNvSpPr>
              <p:nvPr/>
            </p:nvSpPr>
            <p:spPr>
              <a:xfrm>
                <a:off x="7731052"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8" name="Rectangle 187"/>
              <p:cNvSpPr>
                <a:spLocks noChangeAspect="1"/>
              </p:cNvSpPr>
              <p:nvPr/>
            </p:nvSpPr>
            <p:spPr>
              <a:xfrm>
                <a:off x="7948080"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9" name="Rectangle 188"/>
              <p:cNvSpPr>
                <a:spLocks noChangeAspect="1"/>
              </p:cNvSpPr>
              <p:nvPr/>
            </p:nvSpPr>
            <p:spPr>
              <a:xfrm>
                <a:off x="8165108"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0" name="Rectangle 189"/>
              <p:cNvSpPr>
                <a:spLocks noChangeAspect="1"/>
              </p:cNvSpPr>
              <p:nvPr/>
            </p:nvSpPr>
            <p:spPr>
              <a:xfrm>
                <a:off x="8382136"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1" name="Rectangle 190"/>
              <p:cNvSpPr>
                <a:spLocks noChangeAspect="1"/>
              </p:cNvSpPr>
              <p:nvPr/>
            </p:nvSpPr>
            <p:spPr>
              <a:xfrm>
                <a:off x="8599163"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2" name="Rectangle 191"/>
              <p:cNvSpPr>
                <a:spLocks noChangeAspect="1"/>
              </p:cNvSpPr>
              <p:nvPr/>
            </p:nvSpPr>
            <p:spPr>
              <a:xfrm>
                <a:off x="7731052"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3" name="Rectangle 192"/>
              <p:cNvSpPr>
                <a:spLocks noChangeAspect="1"/>
              </p:cNvSpPr>
              <p:nvPr/>
            </p:nvSpPr>
            <p:spPr>
              <a:xfrm>
                <a:off x="7948080"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4" name="Rectangle 193"/>
              <p:cNvSpPr>
                <a:spLocks noChangeAspect="1"/>
              </p:cNvSpPr>
              <p:nvPr/>
            </p:nvSpPr>
            <p:spPr>
              <a:xfrm>
                <a:off x="8165108"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5" name="Rectangle 194"/>
              <p:cNvSpPr>
                <a:spLocks noChangeAspect="1"/>
              </p:cNvSpPr>
              <p:nvPr/>
            </p:nvSpPr>
            <p:spPr>
              <a:xfrm>
                <a:off x="8382136"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6" name="Rectangle 195"/>
              <p:cNvSpPr>
                <a:spLocks noChangeAspect="1"/>
              </p:cNvSpPr>
              <p:nvPr/>
            </p:nvSpPr>
            <p:spPr>
              <a:xfrm>
                <a:off x="8599163"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7" name="Rectangle 196"/>
              <p:cNvSpPr>
                <a:spLocks noChangeAspect="1"/>
              </p:cNvSpPr>
              <p:nvPr/>
            </p:nvSpPr>
            <p:spPr>
              <a:xfrm>
                <a:off x="7731052"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8" name="Rectangle 197"/>
              <p:cNvSpPr>
                <a:spLocks noChangeAspect="1"/>
              </p:cNvSpPr>
              <p:nvPr/>
            </p:nvSpPr>
            <p:spPr>
              <a:xfrm>
                <a:off x="7948080"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9" name="Rectangle 198"/>
              <p:cNvSpPr>
                <a:spLocks noChangeAspect="1"/>
              </p:cNvSpPr>
              <p:nvPr/>
            </p:nvSpPr>
            <p:spPr>
              <a:xfrm>
                <a:off x="8165108"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0" name="Rectangle 199"/>
              <p:cNvSpPr>
                <a:spLocks noChangeAspect="1"/>
              </p:cNvSpPr>
              <p:nvPr/>
            </p:nvSpPr>
            <p:spPr>
              <a:xfrm>
                <a:off x="8382136"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1" name="Rectangle 200"/>
              <p:cNvSpPr>
                <a:spLocks noChangeAspect="1"/>
              </p:cNvSpPr>
              <p:nvPr/>
            </p:nvSpPr>
            <p:spPr>
              <a:xfrm>
                <a:off x="8599163"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2" name="Rectangle 201"/>
              <p:cNvSpPr>
                <a:spLocks noChangeAspect="1"/>
              </p:cNvSpPr>
              <p:nvPr/>
            </p:nvSpPr>
            <p:spPr>
              <a:xfrm>
                <a:off x="7731052"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3" name="Rectangle 202"/>
              <p:cNvSpPr>
                <a:spLocks noChangeAspect="1"/>
              </p:cNvSpPr>
              <p:nvPr/>
            </p:nvSpPr>
            <p:spPr>
              <a:xfrm>
                <a:off x="7948080"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4" name="Rectangle 203"/>
              <p:cNvSpPr>
                <a:spLocks noChangeAspect="1"/>
              </p:cNvSpPr>
              <p:nvPr/>
            </p:nvSpPr>
            <p:spPr>
              <a:xfrm>
                <a:off x="8165108"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5" name="Rectangle 204"/>
              <p:cNvSpPr>
                <a:spLocks noChangeAspect="1"/>
              </p:cNvSpPr>
              <p:nvPr/>
            </p:nvSpPr>
            <p:spPr>
              <a:xfrm>
                <a:off x="8382136"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6" name="Rectangle 205"/>
              <p:cNvSpPr>
                <a:spLocks noChangeAspect="1"/>
              </p:cNvSpPr>
              <p:nvPr/>
            </p:nvSpPr>
            <p:spPr>
              <a:xfrm>
                <a:off x="8599163"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7" name="Rectangle 206"/>
              <p:cNvSpPr>
                <a:spLocks noChangeAspect="1"/>
              </p:cNvSpPr>
              <p:nvPr/>
            </p:nvSpPr>
            <p:spPr>
              <a:xfrm>
                <a:off x="7731052"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8" name="Rectangle 207"/>
              <p:cNvSpPr>
                <a:spLocks noChangeAspect="1"/>
              </p:cNvSpPr>
              <p:nvPr/>
            </p:nvSpPr>
            <p:spPr>
              <a:xfrm>
                <a:off x="7948080"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9" name="Rectangle 208"/>
              <p:cNvSpPr>
                <a:spLocks noChangeAspect="1"/>
              </p:cNvSpPr>
              <p:nvPr/>
            </p:nvSpPr>
            <p:spPr>
              <a:xfrm>
                <a:off x="8165108"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0" name="Rectangle 209"/>
              <p:cNvSpPr>
                <a:spLocks noChangeAspect="1"/>
              </p:cNvSpPr>
              <p:nvPr/>
            </p:nvSpPr>
            <p:spPr>
              <a:xfrm>
                <a:off x="8382136"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1" name="Rectangle 210"/>
              <p:cNvSpPr>
                <a:spLocks noChangeAspect="1"/>
              </p:cNvSpPr>
              <p:nvPr/>
            </p:nvSpPr>
            <p:spPr>
              <a:xfrm>
                <a:off x="8599163"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grpSp>
      <p:sp>
        <p:nvSpPr>
          <p:cNvPr id="213" name="Text Placeholder 5"/>
          <p:cNvSpPr>
            <a:spLocks noGrp="1"/>
          </p:cNvSpPr>
          <p:nvPr>
            <p:ph type="body" sz="quarter" idx="13"/>
          </p:nvPr>
        </p:nvSpPr>
        <p:spPr>
          <a:xfrm>
            <a:off x="990600" y="6053328"/>
            <a:ext cx="7467600" cy="457200"/>
          </a:xfrm>
        </p:spPr>
        <p:txBody>
          <a:bodyPr/>
          <a:lstStyle/>
          <a:p>
            <a:r>
              <a:rPr lang="en-US" baseline="30000" dirty="0"/>
              <a:t>1</a:t>
            </a:r>
            <a:r>
              <a:rPr lang="en-US" dirty="0"/>
              <a:t>Aon Hewitt</a:t>
            </a:r>
          </a:p>
          <a:p>
            <a:r>
              <a:rPr lang="en-US" baseline="30000" dirty="0"/>
              <a:t>2</a:t>
            </a:r>
            <a:r>
              <a:rPr lang="en-US" dirty="0"/>
              <a:t>SHRM, 2014 “Financial Wellness in the Workplace Survey”</a:t>
            </a:r>
          </a:p>
        </p:txBody>
      </p:sp>
      <p:sp>
        <p:nvSpPr>
          <p:cNvPr id="214" name="Title 1"/>
          <p:cNvSpPr txBox="1">
            <a:spLocks/>
          </p:cNvSpPr>
          <p:nvPr/>
        </p:nvSpPr>
        <p:spPr bwMode="auto">
          <a:xfrm>
            <a:off x="3983448" y="5100320"/>
            <a:ext cx="4354102" cy="844474"/>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600" kern="1200">
                <a:solidFill>
                  <a:srgbClr val="3B3B3B"/>
                </a:solidFill>
                <a:latin typeface="+mj-lt"/>
                <a:ea typeface="+mj-ea"/>
                <a:cs typeface="+mj-cs"/>
              </a:defRPr>
            </a:lvl1pPr>
          </a:lstStyle>
          <a:p>
            <a:pPr>
              <a:lnSpc>
                <a:spcPct val="100000"/>
              </a:lnSpc>
            </a:pPr>
            <a:r>
              <a:rPr lang="en-US" sz="1400" dirty="0">
                <a:latin typeface="+mn-lt"/>
              </a:rPr>
              <a:t>of employers believe that offering additional guidance on handling finances will decrease the time employees spend at work tending to financial issues.</a:t>
            </a:r>
            <a:r>
              <a:rPr lang="en-US" sz="1400" baseline="30000" dirty="0">
                <a:latin typeface="+mn-lt"/>
              </a:rPr>
              <a:t>2</a:t>
            </a:r>
          </a:p>
        </p:txBody>
      </p:sp>
      <p:sp>
        <p:nvSpPr>
          <p:cNvPr id="215" name="Rectangle 214"/>
          <p:cNvSpPr/>
          <p:nvPr/>
        </p:nvSpPr>
        <p:spPr>
          <a:xfrm>
            <a:off x="3904791" y="3855202"/>
            <a:ext cx="2444363" cy="1375657"/>
          </a:xfrm>
          <a:prstGeom prst="rect">
            <a:avLst/>
          </a:prstGeom>
        </p:spPr>
        <p:txBody>
          <a:bodyPr wrap="none" lIns="0" tIns="0" rIns="0" bIns="0" anchor="ctr">
            <a:noAutofit/>
          </a:bodyPr>
          <a:lstStyle/>
          <a:p>
            <a:r>
              <a:rPr lang="en-US" sz="8800" spc="-350" dirty="0">
                <a:solidFill>
                  <a:srgbClr val="05C3DE"/>
                </a:solidFill>
              </a:rPr>
              <a:t>44</a:t>
            </a:r>
            <a:r>
              <a:rPr lang="en-US" sz="6600" spc="-350" dirty="0">
                <a:solidFill>
                  <a:srgbClr val="05C3DE"/>
                </a:solidFill>
              </a:rPr>
              <a:t>%</a:t>
            </a:r>
            <a:endParaRPr lang="en-US" sz="8800" spc="-350" dirty="0">
              <a:solidFill>
                <a:srgbClr val="05C3DE"/>
              </a:solidFill>
            </a:endParaRPr>
          </a:p>
        </p:txBody>
      </p:sp>
      <p:grpSp>
        <p:nvGrpSpPr>
          <p:cNvPr id="3" name="Group 2"/>
          <p:cNvGrpSpPr/>
          <p:nvPr/>
        </p:nvGrpSpPr>
        <p:grpSpPr>
          <a:xfrm>
            <a:off x="1954311" y="3992935"/>
            <a:ext cx="1737800" cy="1734077"/>
            <a:chOff x="1954311" y="3992935"/>
            <a:chExt cx="1737800" cy="1734077"/>
          </a:xfrm>
        </p:grpSpPr>
        <p:sp>
          <p:nvSpPr>
            <p:cNvPr id="217" name="Rectangle 216"/>
            <p:cNvSpPr>
              <a:spLocks noChangeAspect="1"/>
            </p:cNvSpPr>
            <p:nvPr/>
          </p:nvSpPr>
          <p:spPr>
            <a:xfrm>
              <a:off x="1954311" y="3992935"/>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8" name="Rectangle 217"/>
            <p:cNvSpPr>
              <a:spLocks noChangeAspect="1"/>
            </p:cNvSpPr>
            <p:nvPr/>
          </p:nvSpPr>
          <p:spPr>
            <a:xfrm>
              <a:off x="2129737" y="3992935"/>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9" name="Rectangle 218"/>
            <p:cNvSpPr>
              <a:spLocks noChangeAspect="1"/>
            </p:cNvSpPr>
            <p:nvPr/>
          </p:nvSpPr>
          <p:spPr>
            <a:xfrm>
              <a:off x="2305163" y="3992935"/>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0" name="Rectangle 219"/>
            <p:cNvSpPr>
              <a:spLocks noChangeAspect="1"/>
            </p:cNvSpPr>
            <p:nvPr/>
          </p:nvSpPr>
          <p:spPr>
            <a:xfrm>
              <a:off x="2480589" y="3992935"/>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1" name="Rectangle 220"/>
            <p:cNvSpPr>
              <a:spLocks noChangeAspect="1"/>
            </p:cNvSpPr>
            <p:nvPr/>
          </p:nvSpPr>
          <p:spPr>
            <a:xfrm>
              <a:off x="2656015" y="3992935"/>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2" name="Rectangle 221"/>
            <p:cNvSpPr>
              <a:spLocks noChangeAspect="1"/>
            </p:cNvSpPr>
            <p:nvPr/>
          </p:nvSpPr>
          <p:spPr>
            <a:xfrm>
              <a:off x="1954311" y="416818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3" name="Rectangle 222"/>
            <p:cNvSpPr>
              <a:spLocks noChangeAspect="1"/>
            </p:cNvSpPr>
            <p:nvPr/>
          </p:nvSpPr>
          <p:spPr>
            <a:xfrm>
              <a:off x="2129737" y="416818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4" name="Rectangle 223"/>
            <p:cNvSpPr>
              <a:spLocks noChangeAspect="1"/>
            </p:cNvSpPr>
            <p:nvPr/>
          </p:nvSpPr>
          <p:spPr>
            <a:xfrm>
              <a:off x="2305163" y="416818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5" name="Rectangle 224"/>
            <p:cNvSpPr>
              <a:spLocks noChangeAspect="1"/>
            </p:cNvSpPr>
            <p:nvPr/>
          </p:nvSpPr>
          <p:spPr>
            <a:xfrm>
              <a:off x="2480589" y="416818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6" name="Rectangle 225"/>
            <p:cNvSpPr>
              <a:spLocks noChangeAspect="1"/>
            </p:cNvSpPr>
            <p:nvPr/>
          </p:nvSpPr>
          <p:spPr>
            <a:xfrm>
              <a:off x="2656015" y="416818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7" name="Rectangle 226"/>
            <p:cNvSpPr>
              <a:spLocks noChangeAspect="1"/>
            </p:cNvSpPr>
            <p:nvPr/>
          </p:nvSpPr>
          <p:spPr>
            <a:xfrm>
              <a:off x="1954311" y="4343426"/>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8" name="Rectangle 227"/>
            <p:cNvSpPr>
              <a:spLocks noChangeAspect="1"/>
            </p:cNvSpPr>
            <p:nvPr/>
          </p:nvSpPr>
          <p:spPr>
            <a:xfrm>
              <a:off x="2129737" y="4343426"/>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9" name="Rectangle 228"/>
            <p:cNvSpPr>
              <a:spLocks noChangeAspect="1"/>
            </p:cNvSpPr>
            <p:nvPr/>
          </p:nvSpPr>
          <p:spPr>
            <a:xfrm>
              <a:off x="2305163" y="4343426"/>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0" name="Rectangle 229"/>
            <p:cNvSpPr>
              <a:spLocks noChangeAspect="1"/>
            </p:cNvSpPr>
            <p:nvPr/>
          </p:nvSpPr>
          <p:spPr>
            <a:xfrm>
              <a:off x="2480589" y="4343426"/>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1" name="Rectangle 230"/>
            <p:cNvSpPr>
              <a:spLocks noChangeAspect="1"/>
            </p:cNvSpPr>
            <p:nvPr/>
          </p:nvSpPr>
          <p:spPr>
            <a:xfrm>
              <a:off x="2656015" y="4343426"/>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2" name="Rectangle 231"/>
            <p:cNvSpPr>
              <a:spLocks noChangeAspect="1"/>
            </p:cNvSpPr>
            <p:nvPr/>
          </p:nvSpPr>
          <p:spPr>
            <a:xfrm>
              <a:off x="1954311" y="451867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3" name="Rectangle 232"/>
            <p:cNvSpPr>
              <a:spLocks noChangeAspect="1"/>
            </p:cNvSpPr>
            <p:nvPr/>
          </p:nvSpPr>
          <p:spPr>
            <a:xfrm>
              <a:off x="2129737" y="451867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4" name="Rectangle 233"/>
            <p:cNvSpPr>
              <a:spLocks noChangeAspect="1"/>
            </p:cNvSpPr>
            <p:nvPr/>
          </p:nvSpPr>
          <p:spPr>
            <a:xfrm>
              <a:off x="2305163" y="451867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5" name="Rectangle 234"/>
            <p:cNvSpPr>
              <a:spLocks noChangeAspect="1"/>
            </p:cNvSpPr>
            <p:nvPr/>
          </p:nvSpPr>
          <p:spPr>
            <a:xfrm>
              <a:off x="2480589" y="451867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6" name="Rectangle 235"/>
            <p:cNvSpPr>
              <a:spLocks noChangeAspect="1"/>
            </p:cNvSpPr>
            <p:nvPr/>
          </p:nvSpPr>
          <p:spPr>
            <a:xfrm>
              <a:off x="2656015" y="451867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7" name="Rectangle 236"/>
            <p:cNvSpPr>
              <a:spLocks noChangeAspect="1"/>
            </p:cNvSpPr>
            <p:nvPr/>
          </p:nvSpPr>
          <p:spPr>
            <a:xfrm>
              <a:off x="1954311" y="4693917"/>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8" name="Rectangle 237"/>
            <p:cNvSpPr>
              <a:spLocks noChangeAspect="1"/>
            </p:cNvSpPr>
            <p:nvPr/>
          </p:nvSpPr>
          <p:spPr>
            <a:xfrm>
              <a:off x="2129737" y="4693917"/>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9" name="Rectangle 238"/>
            <p:cNvSpPr>
              <a:spLocks noChangeAspect="1"/>
            </p:cNvSpPr>
            <p:nvPr/>
          </p:nvSpPr>
          <p:spPr>
            <a:xfrm>
              <a:off x="2305163" y="4693917"/>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0" name="Rectangle 239"/>
            <p:cNvSpPr>
              <a:spLocks noChangeAspect="1"/>
            </p:cNvSpPr>
            <p:nvPr/>
          </p:nvSpPr>
          <p:spPr>
            <a:xfrm>
              <a:off x="2480589" y="4693917"/>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1" name="Rectangle 240"/>
            <p:cNvSpPr>
              <a:spLocks noChangeAspect="1"/>
            </p:cNvSpPr>
            <p:nvPr/>
          </p:nvSpPr>
          <p:spPr>
            <a:xfrm>
              <a:off x="2656015" y="4693917"/>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2" name="Rectangle 241"/>
            <p:cNvSpPr>
              <a:spLocks noChangeAspect="1"/>
            </p:cNvSpPr>
            <p:nvPr/>
          </p:nvSpPr>
          <p:spPr>
            <a:xfrm>
              <a:off x="1954311" y="4869163"/>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3" name="Rectangle 242"/>
            <p:cNvSpPr>
              <a:spLocks noChangeAspect="1"/>
            </p:cNvSpPr>
            <p:nvPr/>
          </p:nvSpPr>
          <p:spPr>
            <a:xfrm>
              <a:off x="2129737" y="4869163"/>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4" name="Rectangle 243"/>
            <p:cNvSpPr>
              <a:spLocks noChangeAspect="1"/>
            </p:cNvSpPr>
            <p:nvPr/>
          </p:nvSpPr>
          <p:spPr>
            <a:xfrm>
              <a:off x="2305163" y="4869163"/>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5" name="Rectangle 244"/>
            <p:cNvSpPr>
              <a:spLocks noChangeAspect="1"/>
            </p:cNvSpPr>
            <p:nvPr/>
          </p:nvSpPr>
          <p:spPr>
            <a:xfrm>
              <a:off x="2480589" y="4869163"/>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6" name="Rectangle 245"/>
            <p:cNvSpPr>
              <a:spLocks noChangeAspect="1"/>
            </p:cNvSpPr>
            <p:nvPr/>
          </p:nvSpPr>
          <p:spPr>
            <a:xfrm>
              <a:off x="2656015" y="4869163"/>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7" name="Rectangle 246"/>
            <p:cNvSpPr>
              <a:spLocks noChangeAspect="1"/>
            </p:cNvSpPr>
            <p:nvPr/>
          </p:nvSpPr>
          <p:spPr>
            <a:xfrm>
              <a:off x="1954311" y="5044408"/>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8" name="Rectangle 247"/>
            <p:cNvSpPr>
              <a:spLocks noChangeAspect="1"/>
            </p:cNvSpPr>
            <p:nvPr/>
          </p:nvSpPr>
          <p:spPr>
            <a:xfrm>
              <a:off x="2129737" y="5044408"/>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9" name="Rectangle 248"/>
            <p:cNvSpPr>
              <a:spLocks noChangeAspect="1"/>
            </p:cNvSpPr>
            <p:nvPr/>
          </p:nvSpPr>
          <p:spPr>
            <a:xfrm>
              <a:off x="2305163" y="5044408"/>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0" name="Rectangle 249"/>
            <p:cNvSpPr>
              <a:spLocks noChangeAspect="1"/>
            </p:cNvSpPr>
            <p:nvPr/>
          </p:nvSpPr>
          <p:spPr>
            <a:xfrm>
              <a:off x="2480589" y="5044408"/>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1" name="Rectangle 250"/>
            <p:cNvSpPr>
              <a:spLocks noChangeAspect="1"/>
            </p:cNvSpPr>
            <p:nvPr/>
          </p:nvSpPr>
          <p:spPr>
            <a:xfrm>
              <a:off x="2656015" y="5044408"/>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2" name="Rectangle 251"/>
            <p:cNvSpPr>
              <a:spLocks noChangeAspect="1"/>
            </p:cNvSpPr>
            <p:nvPr/>
          </p:nvSpPr>
          <p:spPr>
            <a:xfrm>
              <a:off x="1954311" y="5219653"/>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3" name="Rectangle 252"/>
            <p:cNvSpPr>
              <a:spLocks noChangeAspect="1"/>
            </p:cNvSpPr>
            <p:nvPr/>
          </p:nvSpPr>
          <p:spPr>
            <a:xfrm>
              <a:off x="2129737" y="5219653"/>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4" name="Rectangle 253"/>
            <p:cNvSpPr>
              <a:spLocks noChangeAspect="1"/>
            </p:cNvSpPr>
            <p:nvPr/>
          </p:nvSpPr>
          <p:spPr>
            <a:xfrm>
              <a:off x="2305163" y="5219653"/>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5" name="Rectangle 254"/>
            <p:cNvSpPr>
              <a:spLocks noChangeAspect="1"/>
            </p:cNvSpPr>
            <p:nvPr/>
          </p:nvSpPr>
          <p:spPr>
            <a:xfrm>
              <a:off x="2480589" y="5219653"/>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6" name="Rectangle 255"/>
            <p:cNvSpPr>
              <a:spLocks noChangeAspect="1"/>
            </p:cNvSpPr>
            <p:nvPr/>
          </p:nvSpPr>
          <p:spPr>
            <a:xfrm>
              <a:off x="2656015" y="5219653"/>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7" name="Rectangle 256"/>
            <p:cNvSpPr>
              <a:spLocks noChangeAspect="1"/>
            </p:cNvSpPr>
            <p:nvPr/>
          </p:nvSpPr>
          <p:spPr>
            <a:xfrm>
              <a:off x="1954311" y="5394899"/>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8" name="Rectangle 257"/>
            <p:cNvSpPr>
              <a:spLocks noChangeAspect="1"/>
            </p:cNvSpPr>
            <p:nvPr/>
          </p:nvSpPr>
          <p:spPr>
            <a:xfrm>
              <a:off x="2129737" y="5394899"/>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9" name="Rectangle 258"/>
            <p:cNvSpPr>
              <a:spLocks noChangeAspect="1"/>
            </p:cNvSpPr>
            <p:nvPr/>
          </p:nvSpPr>
          <p:spPr>
            <a:xfrm>
              <a:off x="2305163" y="5394899"/>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0" name="Rectangle 259"/>
            <p:cNvSpPr>
              <a:spLocks noChangeAspect="1"/>
            </p:cNvSpPr>
            <p:nvPr/>
          </p:nvSpPr>
          <p:spPr>
            <a:xfrm>
              <a:off x="2480589" y="5394899"/>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1" name="Rectangle 260"/>
            <p:cNvSpPr>
              <a:spLocks noChangeAspect="1"/>
            </p:cNvSpPr>
            <p:nvPr/>
          </p:nvSpPr>
          <p:spPr>
            <a:xfrm>
              <a:off x="2656015" y="5394899"/>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2" name="Rectangle 261"/>
            <p:cNvSpPr>
              <a:spLocks noChangeAspect="1"/>
            </p:cNvSpPr>
            <p:nvPr/>
          </p:nvSpPr>
          <p:spPr>
            <a:xfrm>
              <a:off x="1954311" y="5570145"/>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3" name="Rectangle 262"/>
            <p:cNvSpPr>
              <a:spLocks noChangeAspect="1"/>
            </p:cNvSpPr>
            <p:nvPr/>
          </p:nvSpPr>
          <p:spPr>
            <a:xfrm>
              <a:off x="2129737" y="5570145"/>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4" name="Rectangle 263"/>
            <p:cNvSpPr>
              <a:spLocks noChangeAspect="1"/>
            </p:cNvSpPr>
            <p:nvPr/>
          </p:nvSpPr>
          <p:spPr>
            <a:xfrm>
              <a:off x="2305163" y="5570145"/>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5" name="Rectangle 264"/>
            <p:cNvSpPr>
              <a:spLocks noChangeAspect="1"/>
            </p:cNvSpPr>
            <p:nvPr/>
          </p:nvSpPr>
          <p:spPr>
            <a:xfrm>
              <a:off x="2480589" y="5570145"/>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6" name="Rectangle 265"/>
            <p:cNvSpPr>
              <a:spLocks noChangeAspect="1"/>
            </p:cNvSpPr>
            <p:nvPr/>
          </p:nvSpPr>
          <p:spPr>
            <a:xfrm>
              <a:off x="2656015" y="5570145"/>
              <a:ext cx="158969" cy="15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7" name="Rectangle 266"/>
            <p:cNvSpPr>
              <a:spLocks noChangeAspect="1"/>
            </p:cNvSpPr>
            <p:nvPr/>
          </p:nvSpPr>
          <p:spPr>
            <a:xfrm>
              <a:off x="2831440" y="3992935"/>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8" name="Rectangle 267"/>
            <p:cNvSpPr>
              <a:spLocks noChangeAspect="1"/>
            </p:cNvSpPr>
            <p:nvPr/>
          </p:nvSpPr>
          <p:spPr>
            <a:xfrm>
              <a:off x="3006865" y="3992935"/>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9" name="Rectangle 268"/>
            <p:cNvSpPr>
              <a:spLocks noChangeAspect="1"/>
            </p:cNvSpPr>
            <p:nvPr/>
          </p:nvSpPr>
          <p:spPr>
            <a:xfrm>
              <a:off x="3182291" y="3992935"/>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0" name="Rectangle 269"/>
            <p:cNvSpPr>
              <a:spLocks noChangeAspect="1"/>
            </p:cNvSpPr>
            <p:nvPr/>
          </p:nvSpPr>
          <p:spPr>
            <a:xfrm>
              <a:off x="3357717" y="3992935"/>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1" name="Rectangle 270"/>
            <p:cNvSpPr>
              <a:spLocks noChangeAspect="1"/>
            </p:cNvSpPr>
            <p:nvPr/>
          </p:nvSpPr>
          <p:spPr>
            <a:xfrm>
              <a:off x="3533142" y="3992935"/>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2" name="Rectangle 271"/>
            <p:cNvSpPr>
              <a:spLocks noChangeAspect="1"/>
            </p:cNvSpPr>
            <p:nvPr/>
          </p:nvSpPr>
          <p:spPr>
            <a:xfrm>
              <a:off x="2831440" y="416818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3" name="Rectangle 272"/>
            <p:cNvSpPr>
              <a:spLocks noChangeAspect="1"/>
            </p:cNvSpPr>
            <p:nvPr/>
          </p:nvSpPr>
          <p:spPr>
            <a:xfrm>
              <a:off x="3006865" y="416818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4" name="Rectangle 273"/>
            <p:cNvSpPr>
              <a:spLocks noChangeAspect="1"/>
            </p:cNvSpPr>
            <p:nvPr/>
          </p:nvSpPr>
          <p:spPr>
            <a:xfrm>
              <a:off x="3182291" y="416818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5" name="Rectangle 274"/>
            <p:cNvSpPr>
              <a:spLocks noChangeAspect="1"/>
            </p:cNvSpPr>
            <p:nvPr/>
          </p:nvSpPr>
          <p:spPr>
            <a:xfrm>
              <a:off x="3357717" y="4168181"/>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6" name="Rectangle 275"/>
            <p:cNvSpPr>
              <a:spLocks noChangeAspect="1"/>
            </p:cNvSpPr>
            <p:nvPr/>
          </p:nvSpPr>
          <p:spPr>
            <a:xfrm>
              <a:off x="3533142" y="4168182"/>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7" name="Rectangle 276"/>
            <p:cNvSpPr>
              <a:spLocks noChangeAspect="1"/>
            </p:cNvSpPr>
            <p:nvPr/>
          </p:nvSpPr>
          <p:spPr>
            <a:xfrm>
              <a:off x="2831440" y="4343427"/>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8" name="Rectangle 277"/>
            <p:cNvSpPr>
              <a:spLocks noChangeAspect="1"/>
            </p:cNvSpPr>
            <p:nvPr/>
          </p:nvSpPr>
          <p:spPr>
            <a:xfrm>
              <a:off x="3006865" y="4343428"/>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9" name="Rectangle 278"/>
            <p:cNvSpPr>
              <a:spLocks noChangeAspect="1"/>
            </p:cNvSpPr>
            <p:nvPr/>
          </p:nvSpPr>
          <p:spPr>
            <a:xfrm>
              <a:off x="3182291" y="4343429"/>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0" name="Rectangle 279"/>
            <p:cNvSpPr>
              <a:spLocks noChangeAspect="1"/>
            </p:cNvSpPr>
            <p:nvPr/>
          </p:nvSpPr>
          <p:spPr>
            <a:xfrm>
              <a:off x="3357717" y="4343430"/>
              <a:ext cx="158969" cy="156861"/>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1" name="Rectangle 280"/>
            <p:cNvSpPr>
              <a:spLocks noChangeAspect="1"/>
            </p:cNvSpPr>
            <p:nvPr/>
          </p:nvSpPr>
          <p:spPr>
            <a:xfrm>
              <a:off x="3533142" y="4343431"/>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2" name="Rectangle 281"/>
            <p:cNvSpPr>
              <a:spLocks noChangeAspect="1"/>
            </p:cNvSpPr>
            <p:nvPr/>
          </p:nvSpPr>
          <p:spPr>
            <a:xfrm>
              <a:off x="2831440" y="4518676"/>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3" name="Rectangle 282"/>
            <p:cNvSpPr>
              <a:spLocks noChangeAspect="1"/>
            </p:cNvSpPr>
            <p:nvPr/>
          </p:nvSpPr>
          <p:spPr>
            <a:xfrm>
              <a:off x="3006865" y="4518676"/>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4" name="Rectangle 283"/>
            <p:cNvSpPr>
              <a:spLocks noChangeAspect="1"/>
            </p:cNvSpPr>
            <p:nvPr/>
          </p:nvSpPr>
          <p:spPr>
            <a:xfrm>
              <a:off x="3182291" y="4518676"/>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5" name="Rectangle 284"/>
            <p:cNvSpPr>
              <a:spLocks noChangeAspect="1"/>
            </p:cNvSpPr>
            <p:nvPr/>
          </p:nvSpPr>
          <p:spPr>
            <a:xfrm>
              <a:off x="3357717" y="4518676"/>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6" name="Rectangle 285"/>
            <p:cNvSpPr>
              <a:spLocks noChangeAspect="1"/>
            </p:cNvSpPr>
            <p:nvPr/>
          </p:nvSpPr>
          <p:spPr>
            <a:xfrm>
              <a:off x="3533142" y="4518676"/>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7" name="Rectangle 286"/>
            <p:cNvSpPr>
              <a:spLocks noChangeAspect="1"/>
            </p:cNvSpPr>
            <p:nvPr/>
          </p:nvSpPr>
          <p:spPr>
            <a:xfrm>
              <a:off x="2831440" y="4693921"/>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8" name="Rectangle 287"/>
            <p:cNvSpPr>
              <a:spLocks noChangeAspect="1"/>
            </p:cNvSpPr>
            <p:nvPr/>
          </p:nvSpPr>
          <p:spPr>
            <a:xfrm>
              <a:off x="3006865" y="4693921"/>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9" name="Rectangle 288"/>
            <p:cNvSpPr>
              <a:spLocks noChangeAspect="1"/>
            </p:cNvSpPr>
            <p:nvPr/>
          </p:nvSpPr>
          <p:spPr>
            <a:xfrm>
              <a:off x="3182291" y="4693921"/>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0" name="Rectangle 289"/>
            <p:cNvSpPr>
              <a:spLocks noChangeAspect="1"/>
            </p:cNvSpPr>
            <p:nvPr/>
          </p:nvSpPr>
          <p:spPr>
            <a:xfrm>
              <a:off x="3357717" y="4693921"/>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1" name="Rectangle 290"/>
            <p:cNvSpPr>
              <a:spLocks noChangeAspect="1"/>
            </p:cNvSpPr>
            <p:nvPr/>
          </p:nvSpPr>
          <p:spPr>
            <a:xfrm>
              <a:off x="3533142" y="4693921"/>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2" name="Rectangle 291"/>
            <p:cNvSpPr>
              <a:spLocks noChangeAspect="1"/>
            </p:cNvSpPr>
            <p:nvPr/>
          </p:nvSpPr>
          <p:spPr>
            <a:xfrm>
              <a:off x="2831440" y="4869168"/>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3" name="Rectangle 292"/>
            <p:cNvSpPr>
              <a:spLocks noChangeAspect="1"/>
            </p:cNvSpPr>
            <p:nvPr/>
          </p:nvSpPr>
          <p:spPr>
            <a:xfrm>
              <a:off x="3006865" y="4869168"/>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4" name="Rectangle 293"/>
            <p:cNvSpPr>
              <a:spLocks noChangeAspect="1"/>
            </p:cNvSpPr>
            <p:nvPr/>
          </p:nvSpPr>
          <p:spPr>
            <a:xfrm>
              <a:off x="3182291" y="4869168"/>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5" name="Rectangle 294"/>
            <p:cNvSpPr>
              <a:spLocks noChangeAspect="1"/>
            </p:cNvSpPr>
            <p:nvPr/>
          </p:nvSpPr>
          <p:spPr>
            <a:xfrm>
              <a:off x="3357717" y="4869168"/>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6" name="Rectangle 295"/>
            <p:cNvSpPr>
              <a:spLocks noChangeAspect="1"/>
            </p:cNvSpPr>
            <p:nvPr/>
          </p:nvSpPr>
          <p:spPr>
            <a:xfrm>
              <a:off x="3533142" y="4869168"/>
              <a:ext cx="158969" cy="156862"/>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7" name="Rectangle 296"/>
            <p:cNvSpPr>
              <a:spLocks noChangeAspect="1"/>
            </p:cNvSpPr>
            <p:nvPr/>
          </p:nvSpPr>
          <p:spPr>
            <a:xfrm>
              <a:off x="2831440" y="5044413"/>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8" name="Rectangle 297"/>
            <p:cNvSpPr>
              <a:spLocks noChangeAspect="1"/>
            </p:cNvSpPr>
            <p:nvPr/>
          </p:nvSpPr>
          <p:spPr>
            <a:xfrm>
              <a:off x="3006865" y="5044413"/>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9" name="Rectangle 298"/>
            <p:cNvSpPr>
              <a:spLocks noChangeAspect="1"/>
            </p:cNvSpPr>
            <p:nvPr/>
          </p:nvSpPr>
          <p:spPr>
            <a:xfrm>
              <a:off x="3182291" y="5044413"/>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0" name="Rectangle 299"/>
            <p:cNvSpPr>
              <a:spLocks noChangeAspect="1"/>
            </p:cNvSpPr>
            <p:nvPr/>
          </p:nvSpPr>
          <p:spPr>
            <a:xfrm>
              <a:off x="3357717" y="5044413"/>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1" name="Rectangle 300"/>
            <p:cNvSpPr>
              <a:spLocks noChangeAspect="1"/>
            </p:cNvSpPr>
            <p:nvPr/>
          </p:nvSpPr>
          <p:spPr>
            <a:xfrm>
              <a:off x="3533142" y="5044413"/>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2" name="Rectangle 301"/>
            <p:cNvSpPr>
              <a:spLocks noChangeAspect="1"/>
            </p:cNvSpPr>
            <p:nvPr/>
          </p:nvSpPr>
          <p:spPr>
            <a:xfrm>
              <a:off x="2831440" y="5219659"/>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3" name="Rectangle 302"/>
            <p:cNvSpPr>
              <a:spLocks noChangeAspect="1"/>
            </p:cNvSpPr>
            <p:nvPr/>
          </p:nvSpPr>
          <p:spPr>
            <a:xfrm>
              <a:off x="3006865" y="5219659"/>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4" name="Rectangle 303"/>
            <p:cNvSpPr>
              <a:spLocks noChangeAspect="1"/>
            </p:cNvSpPr>
            <p:nvPr/>
          </p:nvSpPr>
          <p:spPr>
            <a:xfrm>
              <a:off x="3182291" y="5219659"/>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5" name="Rectangle 304"/>
            <p:cNvSpPr>
              <a:spLocks noChangeAspect="1"/>
            </p:cNvSpPr>
            <p:nvPr/>
          </p:nvSpPr>
          <p:spPr>
            <a:xfrm>
              <a:off x="3357717" y="5219659"/>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6" name="Rectangle 305"/>
            <p:cNvSpPr>
              <a:spLocks noChangeAspect="1"/>
            </p:cNvSpPr>
            <p:nvPr/>
          </p:nvSpPr>
          <p:spPr>
            <a:xfrm>
              <a:off x="3533142" y="5219659"/>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7" name="Rectangle 306"/>
            <p:cNvSpPr>
              <a:spLocks noChangeAspect="1"/>
            </p:cNvSpPr>
            <p:nvPr/>
          </p:nvSpPr>
          <p:spPr>
            <a:xfrm>
              <a:off x="2831440" y="5394905"/>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8" name="Rectangle 307"/>
            <p:cNvSpPr>
              <a:spLocks noChangeAspect="1"/>
            </p:cNvSpPr>
            <p:nvPr/>
          </p:nvSpPr>
          <p:spPr>
            <a:xfrm>
              <a:off x="3006865" y="5394905"/>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9" name="Rectangle 308"/>
            <p:cNvSpPr>
              <a:spLocks noChangeAspect="1"/>
            </p:cNvSpPr>
            <p:nvPr/>
          </p:nvSpPr>
          <p:spPr>
            <a:xfrm>
              <a:off x="3182291" y="5394905"/>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0" name="Rectangle 309"/>
            <p:cNvSpPr>
              <a:spLocks noChangeAspect="1"/>
            </p:cNvSpPr>
            <p:nvPr/>
          </p:nvSpPr>
          <p:spPr>
            <a:xfrm>
              <a:off x="3357717" y="5394905"/>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1" name="Rectangle 310"/>
            <p:cNvSpPr>
              <a:spLocks noChangeAspect="1"/>
            </p:cNvSpPr>
            <p:nvPr/>
          </p:nvSpPr>
          <p:spPr>
            <a:xfrm>
              <a:off x="3533142" y="5394905"/>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2" name="Rectangle 311"/>
            <p:cNvSpPr>
              <a:spLocks noChangeAspect="1"/>
            </p:cNvSpPr>
            <p:nvPr/>
          </p:nvSpPr>
          <p:spPr>
            <a:xfrm>
              <a:off x="2831440" y="5570150"/>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3" name="Rectangle 312"/>
            <p:cNvSpPr>
              <a:spLocks noChangeAspect="1"/>
            </p:cNvSpPr>
            <p:nvPr/>
          </p:nvSpPr>
          <p:spPr>
            <a:xfrm>
              <a:off x="3006865" y="5570150"/>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4" name="Rectangle 313"/>
            <p:cNvSpPr>
              <a:spLocks noChangeAspect="1"/>
            </p:cNvSpPr>
            <p:nvPr/>
          </p:nvSpPr>
          <p:spPr>
            <a:xfrm>
              <a:off x="3182291" y="5570150"/>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5" name="Rectangle 314"/>
            <p:cNvSpPr>
              <a:spLocks noChangeAspect="1"/>
            </p:cNvSpPr>
            <p:nvPr/>
          </p:nvSpPr>
          <p:spPr>
            <a:xfrm>
              <a:off x="3357717" y="5570150"/>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6" name="Rectangle 315"/>
            <p:cNvSpPr>
              <a:spLocks noChangeAspect="1"/>
            </p:cNvSpPr>
            <p:nvPr/>
          </p:nvSpPr>
          <p:spPr>
            <a:xfrm>
              <a:off x="3533142" y="5570150"/>
              <a:ext cx="158969" cy="15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spTree>
    <p:extLst>
      <p:ext uri="{BB962C8B-B14F-4D97-AF65-F5344CB8AC3E}">
        <p14:creationId xmlns:p14="http://schemas.microsoft.com/office/powerpoint/2010/main" val="165215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r>
              <a:rPr lang="en-US" baseline="30000" dirty="0"/>
              <a:t>1</a:t>
            </a:r>
            <a:r>
              <a:rPr lang="en-US" dirty="0"/>
              <a:t>American Psychological Association, 2015</a:t>
            </a:r>
          </a:p>
          <a:p>
            <a:r>
              <a:rPr lang="en-US" baseline="30000" dirty="0"/>
              <a:t>2</a:t>
            </a:r>
            <a:r>
              <a:rPr lang="en-US" dirty="0"/>
              <a:t>San Diego State University, 2012</a:t>
            </a:r>
          </a:p>
        </p:txBody>
      </p:sp>
      <p:sp>
        <p:nvSpPr>
          <p:cNvPr id="5" name="Text Placeholder 4"/>
          <p:cNvSpPr>
            <a:spLocks noGrp="1"/>
          </p:cNvSpPr>
          <p:nvPr>
            <p:ph type="body" sz="quarter" idx="15"/>
          </p:nvPr>
        </p:nvSpPr>
        <p:spPr/>
        <p:txBody>
          <a:bodyPr/>
          <a:lstStyle/>
          <a:p>
            <a:r>
              <a:rPr lang="en-US" dirty="0"/>
              <a:t>Strain on employees—PHYSICALLY</a:t>
            </a:r>
          </a:p>
        </p:txBody>
      </p:sp>
      <p:sp>
        <p:nvSpPr>
          <p:cNvPr id="7" name="Rectangle 1"/>
          <p:cNvSpPr/>
          <p:nvPr/>
        </p:nvSpPr>
        <p:spPr>
          <a:xfrm>
            <a:off x="990600" y="1323806"/>
            <a:ext cx="7467600" cy="401684"/>
          </a:xfrm>
          <a:prstGeom prst="rect">
            <a:avLst/>
          </a:prstGeom>
        </p:spPr>
        <p:txBody>
          <a:bodyPr lIns="0" tIns="0" rIns="0" bIns="0">
            <a:noAutofit/>
          </a:bodyPr>
          <a:lstStyle/>
          <a:p>
            <a:r>
              <a:rPr lang="en-US" sz="2000" dirty="0">
                <a:solidFill>
                  <a:srgbClr val="4F4F4F"/>
                </a:solidFill>
              </a:rPr>
              <a:t>Finances are the </a:t>
            </a:r>
            <a:r>
              <a:rPr lang="en-US" sz="2000" b="1" dirty="0">
                <a:solidFill>
                  <a:srgbClr val="05C3DE"/>
                </a:solidFill>
              </a:rPr>
              <a:t>#1 source of stress </a:t>
            </a:r>
            <a:r>
              <a:rPr lang="en-US" sz="2000" dirty="0">
                <a:solidFill>
                  <a:srgbClr val="4F4F4F"/>
                </a:solidFill>
              </a:rPr>
              <a:t>for Americans.</a:t>
            </a:r>
            <a:r>
              <a:rPr lang="en-US" baseline="30000" dirty="0">
                <a:solidFill>
                  <a:srgbClr val="4F4F4F"/>
                </a:solidFill>
              </a:rPr>
              <a:t>1</a:t>
            </a:r>
            <a:r>
              <a:rPr lang="en-US" sz="2000" dirty="0">
                <a:solidFill>
                  <a:srgbClr val="4F4F4F"/>
                </a:solidFill>
              </a:rPr>
              <a:t>  </a:t>
            </a:r>
          </a:p>
        </p:txBody>
      </p:sp>
      <p:sp>
        <p:nvSpPr>
          <p:cNvPr id="2" name="TextBox 1"/>
          <p:cNvSpPr txBox="1"/>
          <p:nvPr/>
        </p:nvSpPr>
        <p:spPr>
          <a:xfrm>
            <a:off x="3849584" y="2330556"/>
            <a:ext cx="3519054" cy="1200329"/>
          </a:xfrm>
          <a:prstGeom prst="rect">
            <a:avLst/>
          </a:prstGeom>
          <a:noFill/>
        </p:spPr>
        <p:txBody>
          <a:bodyPr wrap="square" lIns="0" tIns="0" rIns="0" bIns="0" rtlCol="0">
            <a:spAutoFit/>
          </a:bodyPr>
          <a:lstStyle/>
          <a:p>
            <a:pPr algn="ctr">
              <a:spcAft>
                <a:spcPts val="1000"/>
              </a:spcAft>
              <a:buClr>
                <a:schemeClr val="accent2"/>
              </a:buClr>
            </a:pPr>
            <a:r>
              <a:rPr lang="en-US" sz="2600" dirty="0">
                <a:solidFill>
                  <a:schemeClr val="accent1"/>
                </a:solidFill>
              </a:rPr>
              <a:t>Google searches for STOMACH ULCERS increased</a:t>
            </a:r>
          </a:p>
        </p:txBody>
      </p:sp>
      <p:sp>
        <p:nvSpPr>
          <p:cNvPr id="8" name="TextBox 7"/>
          <p:cNvSpPr txBox="1"/>
          <p:nvPr/>
        </p:nvSpPr>
        <p:spPr>
          <a:xfrm>
            <a:off x="4063340" y="5141500"/>
            <a:ext cx="3519054" cy="800219"/>
          </a:xfrm>
          <a:prstGeom prst="rect">
            <a:avLst/>
          </a:prstGeom>
          <a:noFill/>
        </p:spPr>
        <p:txBody>
          <a:bodyPr wrap="square" lIns="0" tIns="0" rIns="0" bIns="0" rtlCol="0">
            <a:spAutoFit/>
          </a:bodyPr>
          <a:lstStyle/>
          <a:p>
            <a:pPr algn="ctr">
              <a:spcAft>
                <a:spcPts val="1000"/>
              </a:spcAft>
              <a:buClr>
                <a:schemeClr val="accent2"/>
              </a:buClr>
            </a:pPr>
            <a:r>
              <a:rPr lang="en-US" sz="2600" dirty="0">
                <a:solidFill>
                  <a:schemeClr val="accent1"/>
                </a:solidFill>
              </a:rPr>
              <a:t>during the</a:t>
            </a:r>
            <a:br>
              <a:rPr lang="en-US" sz="2600" dirty="0">
                <a:solidFill>
                  <a:schemeClr val="accent1"/>
                </a:solidFill>
              </a:rPr>
            </a:br>
            <a:r>
              <a:rPr lang="en-US" sz="2600" dirty="0">
                <a:solidFill>
                  <a:schemeClr val="accent1"/>
                </a:solidFill>
              </a:rPr>
              <a:t>Great Recession</a:t>
            </a:r>
            <a:r>
              <a:rPr lang="en-US" sz="2400" baseline="30000" dirty="0">
                <a:solidFill>
                  <a:schemeClr val="accent1"/>
                </a:solidFill>
              </a:rPr>
              <a:t>2</a:t>
            </a:r>
          </a:p>
        </p:txBody>
      </p:sp>
      <p:sp>
        <p:nvSpPr>
          <p:cNvPr id="6" name="TextBox 5"/>
          <p:cNvSpPr txBox="1"/>
          <p:nvPr/>
        </p:nvSpPr>
        <p:spPr>
          <a:xfrm>
            <a:off x="4455225" y="3535278"/>
            <a:ext cx="3532914" cy="1538883"/>
          </a:xfrm>
          <a:prstGeom prst="rect">
            <a:avLst/>
          </a:prstGeom>
          <a:noFill/>
        </p:spPr>
        <p:txBody>
          <a:bodyPr wrap="square" lIns="0" tIns="0" rIns="0" bIns="0" rtlCol="0">
            <a:spAutoFit/>
          </a:bodyPr>
          <a:lstStyle/>
          <a:p>
            <a:pPr>
              <a:spcAft>
                <a:spcPts val="1000"/>
              </a:spcAft>
              <a:buClr>
                <a:schemeClr val="accent2"/>
              </a:buClr>
            </a:pPr>
            <a:r>
              <a:rPr lang="en-US" sz="10000" b="1" dirty="0">
                <a:solidFill>
                  <a:schemeClr val="accent2"/>
                </a:solidFill>
              </a:rPr>
              <a:t>228</a:t>
            </a:r>
            <a:r>
              <a:rPr lang="en-US" sz="7000" b="1" spc="-350" dirty="0">
                <a:solidFill>
                  <a:srgbClr val="05C3DE"/>
                </a:solidFill>
              </a:rPr>
              <a:t>%</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3161" t="-2961" r="-10483" b="-2832"/>
          <a:stretch/>
        </p:blipFill>
        <p:spPr>
          <a:xfrm>
            <a:off x="1895960" y="2120814"/>
            <a:ext cx="1493418" cy="3661949"/>
          </a:xfrm>
          <a:prstGeom prst="rect">
            <a:avLst/>
          </a:prstGeom>
        </p:spPr>
      </p:pic>
    </p:spTree>
    <p:extLst>
      <p:ext uri="{BB962C8B-B14F-4D97-AF65-F5344CB8AC3E}">
        <p14:creationId xmlns:p14="http://schemas.microsoft.com/office/powerpoint/2010/main" val="116686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7745" y="3179763"/>
            <a:ext cx="3851565" cy="3054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 name="Rectangle 1"/>
          <p:cNvSpPr/>
          <p:nvPr/>
        </p:nvSpPr>
        <p:spPr>
          <a:xfrm>
            <a:off x="990600" y="1323806"/>
            <a:ext cx="7467600" cy="401684"/>
          </a:xfrm>
          <a:prstGeom prst="rect">
            <a:avLst/>
          </a:prstGeom>
        </p:spPr>
        <p:txBody>
          <a:bodyPr lIns="0" tIns="0" rIns="0" bIns="0">
            <a:noAutofit/>
          </a:bodyPr>
          <a:lstStyle/>
          <a:p>
            <a:r>
              <a:rPr lang="en-US" sz="2000" dirty="0">
                <a:solidFill>
                  <a:srgbClr val="4F4F4F"/>
                </a:solidFill>
              </a:rPr>
              <a:t>Finances are the </a:t>
            </a:r>
            <a:r>
              <a:rPr lang="en-US" sz="2000" b="1" dirty="0">
                <a:solidFill>
                  <a:srgbClr val="05C3DE"/>
                </a:solidFill>
              </a:rPr>
              <a:t>#1 source of stress </a:t>
            </a:r>
            <a:r>
              <a:rPr lang="en-US" sz="2000" dirty="0">
                <a:solidFill>
                  <a:srgbClr val="4F4F4F"/>
                </a:solidFill>
              </a:rPr>
              <a:t>for Americans.  </a:t>
            </a:r>
          </a:p>
        </p:txBody>
      </p:sp>
      <p:sp>
        <p:nvSpPr>
          <p:cNvPr id="3" name="Text Placeholder 2"/>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r>
              <a:rPr lang="en-US" dirty="0"/>
              <a:t>Strain on employees</a:t>
            </a:r>
          </a:p>
        </p:txBody>
      </p:sp>
      <p:sp>
        <p:nvSpPr>
          <p:cNvPr id="8" name="TextBox 7"/>
          <p:cNvSpPr txBox="1"/>
          <p:nvPr/>
        </p:nvSpPr>
        <p:spPr>
          <a:xfrm>
            <a:off x="4134591" y="2247428"/>
            <a:ext cx="3519054" cy="1200329"/>
          </a:xfrm>
          <a:prstGeom prst="rect">
            <a:avLst/>
          </a:prstGeom>
          <a:noFill/>
        </p:spPr>
        <p:txBody>
          <a:bodyPr wrap="square" lIns="0" tIns="0" rIns="0" bIns="0" rtlCol="0">
            <a:spAutoFit/>
          </a:bodyPr>
          <a:lstStyle/>
          <a:p>
            <a:pPr algn="ctr">
              <a:spcAft>
                <a:spcPts val="1000"/>
              </a:spcAft>
              <a:buClr>
                <a:schemeClr val="accent2"/>
              </a:buClr>
            </a:pPr>
            <a:r>
              <a:rPr lang="en-US" sz="2600" dirty="0">
                <a:solidFill>
                  <a:schemeClr val="accent1"/>
                </a:solidFill>
              </a:rPr>
              <a:t>Searches for </a:t>
            </a:r>
            <a:r>
              <a:rPr lang="en-US" sz="2600" cap="all" dirty="0">
                <a:solidFill>
                  <a:schemeClr val="accent1"/>
                </a:solidFill>
              </a:rPr>
              <a:t>Headaches</a:t>
            </a:r>
            <a:br>
              <a:rPr lang="en-US" sz="2600" dirty="0">
                <a:solidFill>
                  <a:schemeClr val="accent1"/>
                </a:solidFill>
              </a:rPr>
            </a:br>
            <a:r>
              <a:rPr lang="en-US" sz="2600" dirty="0">
                <a:solidFill>
                  <a:schemeClr val="accent1"/>
                </a:solidFill>
              </a:rPr>
              <a:t>increased</a:t>
            </a:r>
          </a:p>
        </p:txBody>
      </p:sp>
      <p:sp>
        <p:nvSpPr>
          <p:cNvPr id="10" name="TextBox 9"/>
          <p:cNvSpPr txBox="1"/>
          <p:nvPr/>
        </p:nvSpPr>
        <p:spPr>
          <a:xfrm>
            <a:off x="4657105" y="3447755"/>
            <a:ext cx="3532914" cy="1538883"/>
          </a:xfrm>
          <a:prstGeom prst="rect">
            <a:avLst/>
          </a:prstGeom>
          <a:noFill/>
        </p:spPr>
        <p:txBody>
          <a:bodyPr wrap="square" lIns="0" tIns="0" rIns="0" bIns="0" rtlCol="0">
            <a:spAutoFit/>
          </a:bodyPr>
          <a:lstStyle/>
          <a:p>
            <a:pPr>
              <a:spcAft>
                <a:spcPts val="1000"/>
              </a:spcAft>
              <a:buClr>
                <a:schemeClr val="accent2"/>
              </a:buClr>
            </a:pPr>
            <a:r>
              <a:rPr lang="en-US" sz="10000" b="1" dirty="0">
                <a:solidFill>
                  <a:schemeClr val="accent2"/>
                </a:solidFill>
              </a:rPr>
              <a:t>193</a:t>
            </a:r>
            <a:r>
              <a:rPr lang="en-US" sz="7000" b="1" spc="-350" dirty="0">
                <a:solidFill>
                  <a:srgbClr val="05C3DE"/>
                </a:solidFill>
              </a:rPr>
              <a:t>%</a:t>
            </a:r>
          </a:p>
        </p:txBody>
      </p:sp>
      <p:sp>
        <p:nvSpPr>
          <p:cNvPr id="6" name="Text Placeholder 5"/>
          <p:cNvSpPr>
            <a:spLocks noGrp="1"/>
          </p:cNvSpPr>
          <p:nvPr>
            <p:ph type="body" sz="quarter" idx="13"/>
          </p:nvPr>
        </p:nvSpPr>
        <p:spPr/>
        <p:txBody>
          <a:bodyPr/>
          <a:lstStyle/>
          <a:p>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4742" t="-1901" r="-10847" b="-3756"/>
          <a:stretch/>
        </p:blipFill>
        <p:spPr>
          <a:xfrm>
            <a:off x="1758662" y="1837058"/>
            <a:ext cx="1637681" cy="3821253"/>
          </a:xfrm>
          <a:prstGeom prst="rect">
            <a:avLst/>
          </a:prstGeom>
        </p:spPr>
      </p:pic>
    </p:spTree>
    <p:extLst>
      <p:ext uri="{BB962C8B-B14F-4D97-AF65-F5344CB8AC3E}">
        <p14:creationId xmlns:p14="http://schemas.microsoft.com/office/powerpoint/2010/main" val="235201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r>
              <a:rPr lang="en-US" dirty="0"/>
              <a:t>Strain on employees</a:t>
            </a:r>
          </a:p>
        </p:txBody>
      </p:sp>
      <p:sp>
        <p:nvSpPr>
          <p:cNvPr id="8" name="Rectangle 1"/>
          <p:cNvSpPr/>
          <p:nvPr/>
        </p:nvSpPr>
        <p:spPr>
          <a:xfrm>
            <a:off x="990600" y="1323806"/>
            <a:ext cx="7467600" cy="401684"/>
          </a:xfrm>
          <a:prstGeom prst="rect">
            <a:avLst/>
          </a:prstGeom>
        </p:spPr>
        <p:txBody>
          <a:bodyPr lIns="0" tIns="0" rIns="0" bIns="0">
            <a:noAutofit/>
          </a:bodyPr>
          <a:lstStyle/>
          <a:p>
            <a:r>
              <a:rPr lang="en-US" sz="2000" dirty="0">
                <a:solidFill>
                  <a:srgbClr val="4F4F4F"/>
                </a:solidFill>
              </a:rPr>
              <a:t>Finances are the </a:t>
            </a:r>
            <a:r>
              <a:rPr lang="en-US" sz="2000" b="1" dirty="0">
                <a:solidFill>
                  <a:srgbClr val="05C3DE"/>
                </a:solidFill>
              </a:rPr>
              <a:t>#1 source of stress </a:t>
            </a:r>
            <a:r>
              <a:rPr lang="en-US" sz="2000" dirty="0">
                <a:solidFill>
                  <a:srgbClr val="4F4F4F"/>
                </a:solidFill>
              </a:rPr>
              <a:t>for Americans.  </a:t>
            </a:r>
          </a:p>
        </p:txBody>
      </p:sp>
      <p:sp>
        <p:nvSpPr>
          <p:cNvPr id="9" name="TextBox 8"/>
          <p:cNvSpPr txBox="1"/>
          <p:nvPr/>
        </p:nvSpPr>
        <p:spPr>
          <a:xfrm>
            <a:off x="4724400" y="2535012"/>
            <a:ext cx="2408712" cy="1200329"/>
          </a:xfrm>
          <a:prstGeom prst="rect">
            <a:avLst/>
          </a:prstGeom>
          <a:noFill/>
        </p:spPr>
        <p:txBody>
          <a:bodyPr wrap="square" lIns="0" tIns="0" rIns="0" bIns="0" rtlCol="0">
            <a:spAutoFit/>
          </a:bodyPr>
          <a:lstStyle/>
          <a:p>
            <a:pPr algn="ctr">
              <a:spcAft>
                <a:spcPts val="1000"/>
              </a:spcAft>
              <a:buClr>
                <a:schemeClr val="accent2"/>
              </a:buClr>
            </a:pPr>
            <a:r>
              <a:rPr lang="en-US" sz="2600" dirty="0">
                <a:solidFill>
                  <a:schemeClr val="accent1"/>
                </a:solidFill>
              </a:rPr>
              <a:t>Searches for </a:t>
            </a:r>
            <a:r>
              <a:rPr lang="en-US" sz="2600" cap="all" dirty="0">
                <a:solidFill>
                  <a:schemeClr val="accent1"/>
                </a:solidFill>
              </a:rPr>
              <a:t>CHEST PAINS</a:t>
            </a:r>
            <a:br>
              <a:rPr lang="en-US" sz="2600" dirty="0">
                <a:solidFill>
                  <a:schemeClr val="accent1"/>
                </a:solidFill>
              </a:rPr>
            </a:br>
            <a:r>
              <a:rPr lang="en-US" sz="2600" dirty="0">
                <a:solidFill>
                  <a:schemeClr val="accent1"/>
                </a:solidFill>
              </a:rPr>
              <a:t>increased</a:t>
            </a:r>
          </a:p>
        </p:txBody>
      </p:sp>
      <p:sp>
        <p:nvSpPr>
          <p:cNvPr id="11" name="TextBox 10"/>
          <p:cNvSpPr txBox="1"/>
          <p:nvPr/>
        </p:nvSpPr>
        <p:spPr>
          <a:xfrm>
            <a:off x="4724400" y="3734343"/>
            <a:ext cx="2971804" cy="1538883"/>
          </a:xfrm>
          <a:prstGeom prst="rect">
            <a:avLst/>
          </a:prstGeom>
          <a:noFill/>
        </p:spPr>
        <p:txBody>
          <a:bodyPr wrap="square" lIns="0" tIns="0" rIns="0" bIns="0" rtlCol="0">
            <a:spAutoFit/>
          </a:bodyPr>
          <a:lstStyle/>
          <a:p>
            <a:pPr algn="ctr">
              <a:spcAft>
                <a:spcPts val="1000"/>
              </a:spcAft>
              <a:buClr>
                <a:schemeClr val="accent2"/>
              </a:buClr>
            </a:pPr>
            <a:r>
              <a:rPr lang="en-US" sz="10000" b="1" dirty="0">
                <a:solidFill>
                  <a:schemeClr val="accent2"/>
                </a:solidFill>
              </a:rPr>
              <a:t>35</a:t>
            </a:r>
            <a:r>
              <a:rPr lang="en-US" sz="7000" b="1" dirty="0">
                <a:solidFill>
                  <a:schemeClr val="accent2"/>
                </a:solidFill>
              </a:rPr>
              <a:t>%</a:t>
            </a:r>
            <a:endParaRPr lang="en-US" sz="7000" b="1" spc="-350" dirty="0">
              <a:solidFill>
                <a:srgbClr val="05C3DE"/>
              </a:solidFill>
            </a:endParaRPr>
          </a:p>
        </p:txBody>
      </p:sp>
      <p:sp>
        <p:nvSpPr>
          <p:cNvPr id="2" name="Text Placeholder 1"/>
          <p:cNvSpPr>
            <a:spLocks noGrp="1"/>
          </p:cNvSpPr>
          <p:nvPr>
            <p:ph type="body" sz="quarter" idx="13"/>
          </p:nvPr>
        </p:nvSpPr>
        <p:spPr/>
        <p:txBody>
          <a:bodyPr/>
          <a:lstStyle/>
          <a:p>
            <a:endParaRPr lang="en-US"/>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9578" t="-6922" r="-8345" b="-4026"/>
          <a:stretch/>
        </p:blipFill>
        <p:spPr>
          <a:xfrm>
            <a:off x="1544475" y="2237429"/>
            <a:ext cx="2291255" cy="3436885"/>
          </a:xfrm>
          <a:prstGeom prst="rect">
            <a:avLst/>
          </a:prstGeom>
        </p:spPr>
      </p:pic>
    </p:spTree>
    <p:extLst>
      <p:ext uri="{BB962C8B-B14F-4D97-AF65-F5344CB8AC3E}">
        <p14:creationId xmlns:p14="http://schemas.microsoft.com/office/powerpoint/2010/main" val="146304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r>
              <a:rPr lang="en-US"/>
              <a:t>#1 reason for incorporating financial wellness</a:t>
            </a:r>
            <a:endParaRPr lang="en-US" dirty="0"/>
          </a:p>
        </p:txBody>
      </p:sp>
      <p:sp>
        <p:nvSpPr>
          <p:cNvPr id="10" name="Title 1"/>
          <p:cNvSpPr txBox="1">
            <a:spLocks/>
          </p:cNvSpPr>
          <p:nvPr/>
        </p:nvSpPr>
        <p:spPr bwMode="auto">
          <a:xfrm>
            <a:off x="3580703" y="3740568"/>
            <a:ext cx="4585397" cy="844474"/>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600" kern="1200">
                <a:solidFill>
                  <a:srgbClr val="3B3B3B"/>
                </a:solidFill>
                <a:latin typeface="+mj-lt"/>
                <a:ea typeface="+mj-ea"/>
                <a:cs typeface="+mj-cs"/>
              </a:defRPr>
            </a:lvl1pPr>
          </a:lstStyle>
          <a:p>
            <a:pPr>
              <a:lnSpc>
                <a:spcPct val="100000"/>
              </a:lnSpc>
            </a:pPr>
            <a:r>
              <a:rPr lang="en-US" sz="1600" dirty="0">
                <a:latin typeface="+mn-lt"/>
              </a:rPr>
              <a:t>of plan sponsors said they want to provide some type of financial wellness offering because…</a:t>
            </a:r>
          </a:p>
        </p:txBody>
      </p:sp>
      <p:sp>
        <p:nvSpPr>
          <p:cNvPr id="11" name="Rectangle 10"/>
          <p:cNvSpPr/>
          <p:nvPr/>
        </p:nvSpPr>
        <p:spPr>
          <a:xfrm>
            <a:off x="3479341" y="2216789"/>
            <a:ext cx="2444363" cy="1375657"/>
          </a:xfrm>
          <a:prstGeom prst="rect">
            <a:avLst/>
          </a:prstGeom>
        </p:spPr>
        <p:txBody>
          <a:bodyPr wrap="none" lIns="0" tIns="0" rIns="0" bIns="0" anchor="ctr">
            <a:noAutofit/>
          </a:bodyPr>
          <a:lstStyle/>
          <a:p>
            <a:r>
              <a:rPr lang="en-US" sz="11500" spc="-350" dirty="0">
                <a:solidFill>
                  <a:srgbClr val="05C3DE"/>
                </a:solidFill>
              </a:rPr>
              <a:t>85</a:t>
            </a:r>
            <a:r>
              <a:rPr lang="en-US" sz="8000" spc="-350" dirty="0">
                <a:solidFill>
                  <a:srgbClr val="05C3DE"/>
                </a:solidFill>
              </a:rPr>
              <a:t>%</a:t>
            </a:r>
            <a:endParaRPr lang="en-US" sz="11500" spc="-350" dirty="0">
              <a:solidFill>
                <a:srgbClr val="05C3DE"/>
              </a:solidFill>
            </a:endParaRPr>
          </a:p>
        </p:txBody>
      </p:sp>
      <p:grpSp>
        <p:nvGrpSpPr>
          <p:cNvPr id="2" name="Group 1"/>
          <p:cNvGrpSpPr/>
          <p:nvPr/>
        </p:nvGrpSpPr>
        <p:grpSpPr>
          <a:xfrm>
            <a:off x="1109761" y="2304529"/>
            <a:ext cx="2149918" cy="2145305"/>
            <a:chOff x="1109761" y="2304529"/>
            <a:chExt cx="2149918" cy="2145305"/>
          </a:xfrm>
        </p:grpSpPr>
        <p:sp>
          <p:nvSpPr>
            <p:cNvPr id="13" name="Rectangle 12"/>
            <p:cNvSpPr>
              <a:spLocks noChangeAspect="1"/>
            </p:cNvSpPr>
            <p:nvPr/>
          </p:nvSpPr>
          <p:spPr>
            <a:xfrm>
              <a:off x="1109761" y="230452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 name="Rectangle 14"/>
            <p:cNvSpPr>
              <a:spLocks noChangeAspect="1"/>
            </p:cNvSpPr>
            <p:nvPr/>
          </p:nvSpPr>
          <p:spPr>
            <a:xfrm>
              <a:off x="1326789" y="230452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 name="Rectangle 15"/>
            <p:cNvSpPr>
              <a:spLocks noChangeAspect="1"/>
            </p:cNvSpPr>
            <p:nvPr/>
          </p:nvSpPr>
          <p:spPr>
            <a:xfrm>
              <a:off x="1543817" y="230452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 name="Rectangle 16"/>
            <p:cNvSpPr>
              <a:spLocks noChangeAspect="1"/>
            </p:cNvSpPr>
            <p:nvPr/>
          </p:nvSpPr>
          <p:spPr>
            <a:xfrm>
              <a:off x="1760845" y="230452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 name="Rectangle 17"/>
            <p:cNvSpPr>
              <a:spLocks noChangeAspect="1"/>
            </p:cNvSpPr>
            <p:nvPr/>
          </p:nvSpPr>
          <p:spPr>
            <a:xfrm>
              <a:off x="1977873" y="230452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 name="Rectangle 18"/>
            <p:cNvSpPr>
              <a:spLocks noChangeAspect="1"/>
            </p:cNvSpPr>
            <p:nvPr/>
          </p:nvSpPr>
          <p:spPr>
            <a:xfrm>
              <a:off x="1109761" y="2521334"/>
              <a:ext cx="196668" cy="194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 name="Rectangle 19"/>
            <p:cNvSpPr>
              <a:spLocks noChangeAspect="1"/>
            </p:cNvSpPr>
            <p:nvPr/>
          </p:nvSpPr>
          <p:spPr>
            <a:xfrm>
              <a:off x="1326789" y="2521334"/>
              <a:ext cx="196668" cy="194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 name="Rectangle 20"/>
            <p:cNvSpPr>
              <a:spLocks noChangeAspect="1"/>
            </p:cNvSpPr>
            <p:nvPr/>
          </p:nvSpPr>
          <p:spPr>
            <a:xfrm>
              <a:off x="1543817" y="2521334"/>
              <a:ext cx="196668" cy="194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 name="Rectangle 21"/>
            <p:cNvSpPr>
              <a:spLocks noChangeAspect="1"/>
            </p:cNvSpPr>
            <p:nvPr/>
          </p:nvSpPr>
          <p:spPr>
            <a:xfrm>
              <a:off x="1760845" y="2521334"/>
              <a:ext cx="196668" cy="194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 name="Rectangle 22"/>
            <p:cNvSpPr>
              <a:spLocks noChangeAspect="1"/>
            </p:cNvSpPr>
            <p:nvPr/>
          </p:nvSpPr>
          <p:spPr>
            <a:xfrm>
              <a:off x="1977873" y="2521334"/>
              <a:ext cx="196668" cy="194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 name="Rectangle 23"/>
            <p:cNvSpPr>
              <a:spLocks noChangeAspect="1"/>
            </p:cNvSpPr>
            <p:nvPr/>
          </p:nvSpPr>
          <p:spPr>
            <a:xfrm>
              <a:off x="1109761" y="2738139"/>
              <a:ext cx="196668" cy="19406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 name="Rectangle 24"/>
            <p:cNvSpPr>
              <a:spLocks noChangeAspect="1"/>
            </p:cNvSpPr>
            <p:nvPr/>
          </p:nvSpPr>
          <p:spPr>
            <a:xfrm>
              <a:off x="1326789" y="2738139"/>
              <a:ext cx="196668" cy="19406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6" name="Rectangle 25"/>
            <p:cNvSpPr>
              <a:spLocks noChangeAspect="1"/>
            </p:cNvSpPr>
            <p:nvPr/>
          </p:nvSpPr>
          <p:spPr>
            <a:xfrm>
              <a:off x="1543817" y="2738139"/>
              <a:ext cx="196668" cy="19406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7" name="Rectangle 26"/>
            <p:cNvSpPr>
              <a:spLocks noChangeAspect="1"/>
            </p:cNvSpPr>
            <p:nvPr/>
          </p:nvSpPr>
          <p:spPr>
            <a:xfrm>
              <a:off x="1760845" y="2738139"/>
              <a:ext cx="196668" cy="19406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8" name="Rectangle 27"/>
            <p:cNvSpPr>
              <a:spLocks noChangeAspect="1"/>
            </p:cNvSpPr>
            <p:nvPr/>
          </p:nvSpPr>
          <p:spPr>
            <a:xfrm>
              <a:off x="1977873" y="2738139"/>
              <a:ext cx="196668" cy="19406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9" name="Rectangle 28"/>
            <p:cNvSpPr>
              <a:spLocks noChangeAspect="1"/>
            </p:cNvSpPr>
            <p:nvPr/>
          </p:nvSpPr>
          <p:spPr>
            <a:xfrm>
              <a:off x="1109761" y="295494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0" name="Rectangle 29"/>
            <p:cNvSpPr>
              <a:spLocks noChangeAspect="1"/>
            </p:cNvSpPr>
            <p:nvPr/>
          </p:nvSpPr>
          <p:spPr>
            <a:xfrm>
              <a:off x="1326789" y="295494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1" name="Rectangle 30"/>
            <p:cNvSpPr>
              <a:spLocks noChangeAspect="1"/>
            </p:cNvSpPr>
            <p:nvPr/>
          </p:nvSpPr>
          <p:spPr>
            <a:xfrm>
              <a:off x="1543817" y="295494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2" name="Rectangle 31"/>
            <p:cNvSpPr>
              <a:spLocks noChangeAspect="1"/>
            </p:cNvSpPr>
            <p:nvPr/>
          </p:nvSpPr>
          <p:spPr>
            <a:xfrm>
              <a:off x="1760845" y="295494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3" name="Rectangle 32"/>
            <p:cNvSpPr>
              <a:spLocks noChangeAspect="1"/>
            </p:cNvSpPr>
            <p:nvPr/>
          </p:nvSpPr>
          <p:spPr>
            <a:xfrm>
              <a:off x="1977873" y="295494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 name="Rectangle 33"/>
            <p:cNvSpPr>
              <a:spLocks noChangeAspect="1"/>
            </p:cNvSpPr>
            <p:nvPr/>
          </p:nvSpPr>
          <p:spPr>
            <a:xfrm>
              <a:off x="1109761" y="317174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 name="Rectangle 34"/>
            <p:cNvSpPr>
              <a:spLocks noChangeAspect="1"/>
            </p:cNvSpPr>
            <p:nvPr/>
          </p:nvSpPr>
          <p:spPr>
            <a:xfrm>
              <a:off x="1326789" y="317174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 name="Rectangle 35"/>
            <p:cNvSpPr>
              <a:spLocks noChangeAspect="1"/>
            </p:cNvSpPr>
            <p:nvPr/>
          </p:nvSpPr>
          <p:spPr>
            <a:xfrm>
              <a:off x="1543817" y="317174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 name="Rectangle 36"/>
            <p:cNvSpPr>
              <a:spLocks noChangeAspect="1"/>
            </p:cNvSpPr>
            <p:nvPr/>
          </p:nvSpPr>
          <p:spPr>
            <a:xfrm>
              <a:off x="1760845" y="317174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 name="Rectangle 37"/>
            <p:cNvSpPr>
              <a:spLocks noChangeAspect="1"/>
            </p:cNvSpPr>
            <p:nvPr/>
          </p:nvSpPr>
          <p:spPr>
            <a:xfrm>
              <a:off x="1977873" y="317174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 name="Rectangle 38"/>
            <p:cNvSpPr>
              <a:spLocks noChangeAspect="1"/>
            </p:cNvSpPr>
            <p:nvPr/>
          </p:nvSpPr>
          <p:spPr>
            <a:xfrm>
              <a:off x="1109761" y="338855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 name="Rectangle 39"/>
            <p:cNvSpPr>
              <a:spLocks noChangeAspect="1"/>
            </p:cNvSpPr>
            <p:nvPr/>
          </p:nvSpPr>
          <p:spPr>
            <a:xfrm>
              <a:off x="1326789" y="338855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 name="Rectangle 40"/>
            <p:cNvSpPr>
              <a:spLocks noChangeAspect="1"/>
            </p:cNvSpPr>
            <p:nvPr/>
          </p:nvSpPr>
          <p:spPr>
            <a:xfrm>
              <a:off x="1543817" y="338855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 name="Rectangle 41"/>
            <p:cNvSpPr>
              <a:spLocks noChangeAspect="1"/>
            </p:cNvSpPr>
            <p:nvPr/>
          </p:nvSpPr>
          <p:spPr>
            <a:xfrm>
              <a:off x="1760845" y="338855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3" name="Rectangle 42"/>
            <p:cNvSpPr>
              <a:spLocks noChangeAspect="1"/>
            </p:cNvSpPr>
            <p:nvPr/>
          </p:nvSpPr>
          <p:spPr>
            <a:xfrm>
              <a:off x="1977873" y="338855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4" name="Rectangle 43"/>
            <p:cNvSpPr>
              <a:spLocks noChangeAspect="1"/>
            </p:cNvSpPr>
            <p:nvPr/>
          </p:nvSpPr>
          <p:spPr>
            <a:xfrm>
              <a:off x="1109761" y="360535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5" name="Rectangle 44"/>
            <p:cNvSpPr>
              <a:spLocks noChangeAspect="1"/>
            </p:cNvSpPr>
            <p:nvPr/>
          </p:nvSpPr>
          <p:spPr>
            <a:xfrm>
              <a:off x="1326789" y="360535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6" name="Rectangle 45"/>
            <p:cNvSpPr>
              <a:spLocks noChangeAspect="1"/>
            </p:cNvSpPr>
            <p:nvPr/>
          </p:nvSpPr>
          <p:spPr>
            <a:xfrm>
              <a:off x="1543817" y="360535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7" name="Rectangle 46"/>
            <p:cNvSpPr>
              <a:spLocks noChangeAspect="1"/>
            </p:cNvSpPr>
            <p:nvPr/>
          </p:nvSpPr>
          <p:spPr>
            <a:xfrm>
              <a:off x="1760845" y="360535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8" name="Rectangle 47"/>
            <p:cNvSpPr>
              <a:spLocks noChangeAspect="1"/>
            </p:cNvSpPr>
            <p:nvPr/>
          </p:nvSpPr>
          <p:spPr>
            <a:xfrm>
              <a:off x="1977873" y="360535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9" name="Rectangle 48"/>
            <p:cNvSpPr>
              <a:spLocks noChangeAspect="1"/>
            </p:cNvSpPr>
            <p:nvPr/>
          </p:nvSpPr>
          <p:spPr>
            <a:xfrm>
              <a:off x="1109761" y="382216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0" name="Rectangle 49"/>
            <p:cNvSpPr>
              <a:spLocks noChangeAspect="1"/>
            </p:cNvSpPr>
            <p:nvPr/>
          </p:nvSpPr>
          <p:spPr>
            <a:xfrm>
              <a:off x="1326789" y="382216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1" name="Rectangle 50"/>
            <p:cNvSpPr>
              <a:spLocks noChangeAspect="1"/>
            </p:cNvSpPr>
            <p:nvPr/>
          </p:nvSpPr>
          <p:spPr>
            <a:xfrm>
              <a:off x="1543817" y="382216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2" name="Rectangle 51"/>
            <p:cNvSpPr>
              <a:spLocks noChangeAspect="1"/>
            </p:cNvSpPr>
            <p:nvPr/>
          </p:nvSpPr>
          <p:spPr>
            <a:xfrm>
              <a:off x="1760845" y="382216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3" name="Rectangle 52"/>
            <p:cNvSpPr>
              <a:spLocks noChangeAspect="1"/>
            </p:cNvSpPr>
            <p:nvPr/>
          </p:nvSpPr>
          <p:spPr>
            <a:xfrm>
              <a:off x="1977873" y="382216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4" name="Rectangle 53"/>
            <p:cNvSpPr>
              <a:spLocks noChangeAspect="1"/>
            </p:cNvSpPr>
            <p:nvPr/>
          </p:nvSpPr>
          <p:spPr>
            <a:xfrm>
              <a:off x="1109761" y="403896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5" name="Rectangle 54"/>
            <p:cNvSpPr>
              <a:spLocks noChangeAspect="1"/>
            </p:cNvSpPr>
            <p:nvPr/>
          </p:nvSpPr>
          <p:spPr>
            <a:xfrm>
              <a:off x="1326789" y="403896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6" name="Rectangle 55"/>
            <p:cNvSpPr>
              <a:spLocks noChangeAspect="1"/>
            </p:cNvSpPr>
            <p:nvPr/>
          </p:nvSpPr>
          <p:spPr>
            <a:xfrm>
              <a:off x="1543817" y="403896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7" name="Rectangle 56"/>
            <p:cNvSpPr>
              <a:spLocks noChangeAspect="1"/>
            </p:cNvSpPr>
            <p:nvPr/>
          </p:nvSpPr>
          <p:spPr>
            <a:xfrm>
              <a:off x="1760845" y="403896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8" name="Rectangle 57"/>
            <p:cNvSpPr>
              <a:spLocks noChangeAspect="1"/>
            </p:cNvSpPr>
            <p:nvPr/>
          </p:nvSpPr>
          <p:spPr>
            <a:xfrm>
              <a:off x="1977873" y="403896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9" name="Rectangle 58"/>
            <p:cNvSpPr>
              <a:spLocks noChangeAspect="1"/>
            </p:cNvSpPr>
            <p:nvPr/>
          </p:nvSpPr>
          <p:spPr>
            <a:xfrm>
              <a:off x="1109761" y="425577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0" name="Rectangle 59"/>
            <p:cNvSpPr>
              <a:spLocks noChangeAspect="1"/>
            </p:cNvSpPr>
            <p:nvPr/>
          </p:nvSpPr>
          <p:spPr>
            <a:xfrm>
              <a:off x="1326789" y="425577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1" name="Rectangle 60"/>
            <p:cNvSpPr>
              <a:spLocks noChangeAspect="1"/>
            </p:cNvSpPr>
            <p:nvPr/>
          </p:nvSpPr>
          <p:spPr>
            <a:xfrm>
              <a:off x="1543817" y="425577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2" name="Rectangle 61"/>
            <p:cNvSpPr>
              <a:spLocks noChangeAspect="1"/>
            </p:cNvSpPr>
            <p:nvPr/>
          </p:nvSpPr>
          <p:spPr>
            <a:xfrm>
              <a:off x="1760845" y="425577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3" name="Rectangle 62"/>
            <p:cNvSpPr>
              <a:spLocks noChangeAspect="1"/>
            </p:cNvSpPr>
            <p:nvPr/>
          </p:nvSpPr>
          <p:spPr>
            <a:xfrm>
              <a:off x="1977873" y="425577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4" name="Rectangle 63"/>
            <p:cNvSpPr>
              <a:spLocks noChangeAspect="1"/>
            </p:cNvSpPr>
            <p:nvPr/>
          </p:nvSpPr>
          <p:spPr>
            <a:xfrm>
              <a:off x="2194900" y="230452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5" name="Rectangle 64"/>
            <p:cNvSpPr>
              <a:spLocks noChangeAspect="1"/>
            </p:cNvSpPr>
            <p:nvPr/>
          </p:nvSpPr>
          <p:spPr>
            <a:xfrm>
              <a:off x="2411928" y="230452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6" name="Rectangle 65"/>
            <p:cNvSpPr>
              <a:spLocks noChangeAspect="1"/>
            </p:cNvSpPr>
            <p:nvPr/>
          </p:nvSpPr>
          <p:spPr>
            <a:xfrm>
              <a:off x="2628956" y="230452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7" name="Rectangle 66"/>
            <p:cNvSpPr>
              <a:spLocks noChangeAspect="1"/>
            </p:cNvSpPr>
            <p:nvPr/>
          </p:nvSpPr>
          <p:spPr>
            <a:xfrm>
              <a:off x="2845984" y="230452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8" name="Rectangle 67"/>
            <p:cNvSpPr>
              <a:spLocks noChangeAspect="1"/>
            </p:cNvSpPr>
            <p:nvPr/>
          </p:nvSpPr>
          <p:spPr>
            <a:xfrm>
              <a:off x="3063011" y="2304529"/>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9" name="Rectangle 68"/>
            <p:cNvSpPr>
              <a:spLocks noChangeAspect="1"/>
            </p:cNvSpPr>
            <p:nvPr/>
          </p:nvSpPr>
          <p:spPr>
            <a:xfrm>
              <a:off x="2194900" y="252133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0" name="Rectangle 69"/>
            <p:cNvSpPr>
              <a:spLocks noChangeAspect="1"/>
            </p:cNvSpPr>
            <p:nvPr/>
          </p:nvSpPr>
          <p:spPr>
            <a:xfrm>
              <a:off x="2411928" y="252133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1" name="Rectangle 70"/>
            <p:cNvSpPr>
              <a:spLocks noChangeAspect="1"/>
            </p:cNvSpPr>
            <p:nvPr/>
          </p:nvSpPr>
          <p:spPr>
            <a:xfrm>
              <a:off x="2628956" y="252133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2" name="Rectangle 71"/>
            <p:cNvSpPr>
              <a:spLocks noChangeAspect="1"/>
            </p:cNvSpPr>
            <p:nvPr/>
          </p:nvSpPr>
          <p:spPr>
            <a:xfrm>
              <a:off x="2845984" y="2521334"/>
              <a:ext cx="196668" cy="194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3" name="Rectangle 72"/>
            <p:cNvSpPr>
              <a:spLocks noChangeAspect="1"/>
            </p:cNvSpPr>
            <p:nvPr/>
          </p:nvSpPr>
          <p:spPr>
            <a:xfrm>
              <a:off x="3063011" y="2521334"/>
              <a:ext cx="196668" cy="194060"/>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4" name="Rectangle 73"/>
            <p:cNvSpPr>
              <a:spLocks noChangeAspect="1"/>
            </p:cNvSpPr>
            <p:nvPr/>
          </p:nvSpPr>
          <p:spPr>
            <a:xfrm>
              <a:off x="2194900" y="2738139"/>
              <a:ext cx="196668" cy="19406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5" name="Rectangle 74"/>
            <p:cNvSpPr>
              <a:spLocks noChangeAspect="1"/>
            </p:cNvSpPr>
            <p:nvPr/>
          </p:nvSpPr>
          <p:spPr>
            <a:xfrm>
              <a:off x="2411928" y="2738139"/>
              <a:ext cx="196668" cy="19406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6" name="Rectangle 75"/>
            <p:cNvSpPr>
              <a:spLocks noChangeAspect="1"/>
            </p:cNvSpPr>
            <p:nvPr/>
          </p:nvSpPr>
          <p:spPr>
            <a:xfrm>
              <a:off x="2628956" y="2738139"/>
              <a:ext cx="196668" cy="19406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7" name="Rectangle 76"/>
            <p:cNvSpPr>
              <a:spLocks noChangeAspect="1"/>
            </p:cNvSpPr>
            <p:nvPr/>
          </p:nvSpPr>
          <p:spPr>
            <a:xfrm>
              <a:off x="2845984" y="2738139"/>
              <a:ext cx="196668" cy="19406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8" name="Rectangle 77"/>
            <p:cNvSpPr>
              <a:spLocks noChangeAspect="1"/>
            </p:cNvSpPr>
            <p:nvPr/>
          </p:nvSpPr>
          <p:spPr>
            <a:xfrm>
              <a:off x="3063011" y="2738139"/>
              <a:ext cx="196668" cy="194060"/>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9" name="Rectangle 78"/>
            <p:cNvSpPr>
              <a:spLocks noChangeAspect="1"/>
            </p:cNvSpPr>
            <p:nvPr/>
          </p:nvSpPr>
          <p:spPr>
            <a:xfrm>
              <a:off x="2194900" y="295494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0" name="Rectangle 79"/>
            <p:cNvSpPr>
              <a:spLocks noChangeAspect="1"/>
            </p:cNvSpPr>
            <p:nvPr/>
          </p:nvSpPr>
          <p:spPr>
            <a:xfrm>
              <a:off x="2411928" y="295494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1" name="Rectangle 80"/>
            <p:cNvSpPr>
              <a:spLocks noChangeAspect="1"/>
            </p:cNvSpPr>
            <p:nvPr/>
          </p:nvSpPr>
          <p:spPr>
            <a:xfrm>
              <a:off x="2628956" y="295494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2" name="Rectangle 81"/>
            <p:cNvSpPr>
              <a:spLocks noChangeAspect="1"/>
            </p:cNvSpPr>
            <p:nvPr/>
          </p:nvSpPr>
          <p:spPr>
            <a:xfrm>
              <a:off x="2845984" y="295494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3" name="Rectangle 82"/>
            <p:cNvSpPr>
              <a:spLocks noChangeAspect="1"/>
            </p:cNvSpPr>
            <p:nvPr/>
          </p:nvSpPr>
          <p:spPr>
            <a:xfrm>
              <a:off x="3063011" y="295494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4" name="Rectangle 83"/>
            <p:cNvSpPr>
              <a:spLocks noChangeAspect="1"/>
            </p:cNvSpPr>
            <p:nvPr/>
          </p:nvSpPr>
          <p:spPr>
            <a:xfrm>
              <a:off x="2194900" y="317174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5" name="Rectangle 84"/>
            <p:cNvSpPr>
              <a:spLocks noChangeAspect="1"/>
            </p:cNvSpPr>
            <p:nvPr/>
          </p:nvSpPr>
          <p:spPr>
            <a:xfrm>
              <a:off x="2411928" y="317174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6" name="Rectangle 85"/>
            <p:cNvSpPr>
              <a:spLocks noChangeAspect="1"/>
            </p:cNvSpPr>
            <p:nvPr/>
          </p:nvSpPr>
          <p:spPr>
            <a:xfrm>
              <a:off x="2628956" y="317174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7" name="Rectangle 86"/>
            <p:cNvSpPr>
              <a:spLocks noChangeAspect="1"/>
            </p:cNvSpPr>
            <p:nvPr/>
          </p:nvSpPr>
          <p:spPr>
            <a:xfrm>
              <a:off x="2845984" y="317174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8" name="Rectangle 87"/>
            <p:cNvSpPr>
              <a:spLocks noChangeAspect="1"/>
            </p:cNvSpPr>
            <p:nvPr/>
          </p:nvSpPr>
          <p:spPr>
            <a:xfrm>
              <a:off x="3063011" y="317174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9" name="Rectangle 88"/>
            <p:cNvSpPr>
              <a:spLocks noChangeAspect="1"/>
            </p:cNvSpPr>
            <p:nvPr/>
          </p:nvSpPr>
          <p:spPr>
            <a:xfrm>
              <a:off x="2194900" y="338855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0" name="Rectangle 89"/>
            <p:cNvSpPr>
              <a:spLocks noChangeAspect="1"/>
            </p:cNvSpPr>
            <p:nvPr/>
          </p:nvSpPr>
          <p:spPr>
            <a:xfrm>
              <a:off x="2411928" y="338855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1" name="Rectangle 90"/>
            <p:cNvSpPr>
              <a:spLocks noChangeAspect="1"/>
            </p:cNvSpPr>
            <p:nvPr/>
          </p:nvSpPr>
          <p:spPr>
            <a:xfrm>
              <a:off x="2628956" y="338855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2" name="Rectangle 91"/>
            <p:cNvSpPr>
              <a:spLocks noChangeAspect="1"/>
            </p:cNvSpPr>
            <p:nvPr/>
          </p:nvSpPr>
          <p:spPr>
            <a:xfrm>
              <a:off x="2845984" y="338855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3" name="Rectangle 92"/>
            <p:cNvSpPr>
              <a:spLocks noChangeAspect="1"/>
            </p:cNvSpPr>
            <p:nvPr/>
          </p:nvSpPr>
          <p:spPr>
            <a:xfrm>
              <a:off x="3063011" y="338855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4" name="Rectangle 93"/>
            <p:cNvSpPr>
              <a:spLocks noChangeAspect="1"/>
            </p:cNvSpPr>
            <p:nvPr/>
          </p:nvSpPr>
          <p:spPr>
            <a:xfrm>
              <a:off x="2194900" y="360535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5" name="Rectangle 94"/>
            <p:cNvSpPr>
              <a:spLocks noChangeAspect="1"/>
            </p:cNvSpPr>
            <p:nvPr/>
          </p:nvSpPr>
          <p:spPr>
            <a:xfrm>
              <a:off x="2411928" y="360535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6" name="Rectangle 95"/>
            <p:cNvSpPr>
              <a:spLocks noChangeAspect="1"/>
            </p:cNvSpPr>
            <p:nvPr/>
          </p:nvSpPr>
          <p:spPr>
            <a:xfrm>
              <a:off x="2628956" y="360535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7" name="Rectangle 96"/>
            <p:cNvSpPr>
              <a:spLocks noChangeAspect="1"/>
            </p:cNvSpPr>
            <p:nvPr/>
          </p:nvSpPr>
          <p:spPr>
            <a:xfrm>
              <a:off x="2845984" y="360535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8" name="Rectangle 97"/>
            <p:cNvSpPr>
              <a:spLocks noChangeAspect="1"/>
            </p:cNvSpPr>
            <p:nvPr/>
          </p:nvSpPr>
          <p:spPr>
            <a:xfrm>
              <a:off x="3063011" y="360535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9" name="Rectangle 98"/>
            <p:cNvSpPr>
              <a:spLocks noChangeAspect="1"/>
            </p:cNvSpPr>
            <p:nvPr/>
          </p:nvSpPr>
          <p:spPr>
            <a:xfrm>
              <a:off x="2194900" y="382216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0" name="Rectangle 99"/>
            <p:cNvSpPr>
              <a:spLocks noChangeAspect="1"/>
            </p:cNvSpPr>
            <p:nvPr/>
          </p:nvSpPr>
          <p:spPr>
            <a:xfrm>
              <a:off x="2411928" y="382216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1" name="Rectangle 100"/>
            <p:cNvSpPr>
              <a:spLocks noChangeAspect="1"/>
            </p:cNvSpPr>
            <p:nvPr/>
          </p:nvSpPr>
          <p:spPr>
            <a:xfrm>
              <a:off x="2628956" y="382216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2" name="Rectangle 101"/>
            <p:cNvSpPr>
              <a:spLocks noChangeAspect="1"/>
            </p:cNvSpPr>
            <p:nvPr/>
          </p:nvSpPr>
          <p:spPr>
            <a:xfrm>
              <a:off x="2845984" y="382216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3" name="Rectangle 102"/>
            <p:cNvSpPr>
              <a:spLocks noChangeAspect="1"/>
            </p:cNvSpPr>
            <p:nvPr/>
          </p:nvSpPr>
          <p:spPr>
            <a:xfrm>
              <a:off x="3063011" y="3822163"/>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4" name="Rectangle 103"/>
            <p:cNvSpPr>
              <a:spLocks noChangeAspect="1"/>
            </p:cNvSpPr>
            <p:nvPr/>
          </p:nvSpPr>
          <p:spPr>
            <a:xfrm>
              <a:off x="2194900" y="403896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5" name="Rectangle 104"/>
            <p:cNvSpPr>
              <a:spLocks noChangeAspect="1"/>
            </p:cNvSpPr>
            <p:nvPr/>
          </p:nvSpPr>
          <p:spPr>
            <a:xfrm>
              <a:off x="2411928" y="403896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6" name="Rectangle 105"/>
            <p:cNvSpPr>
              <a:spLocks noChangeAspect="1"/>
            </p:cNvSpPr>
            <p:nvPr/>
          </p:nvSpPr>
          <p:spPr>
            <a:xfrm>
              <a:off x="2628956" y="403896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7" name="Rectangle 106"/>
            <p:cNvSpPr>
              <a:spLocks noChangeAspect="1"/>
            </p:cNvSpPr>
            <p:nvPr/>
          </p:nvSpPr>
          <p:spPr>
            <a:xfrm>
              <a:off x="2845984" y="403896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8" name="Rectangle 107"/>
            <p:cNvSpPr>
              <a:spLocks noChangeAspect="1"/>
            </p:cNvSpPr>
            <p:nvPr/>
          </p:nvSpPr>
          <p:spPr>
            <a:xfrm>
              <a:off x="3063011" y="4038968"/>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9" name="Rectangle 108"/>
            <p:cNvSpPr>
              <a:spLocks noChangeAspect="1"/>
            </p:cNvSpPr>
            <p:nvPr/>
          </p:nvSpPr>
          <p:spPr>
            <a:xfrm>
              <a:off x="2194900" y="425577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0" name="Rectangle 109"/>
            <p:cNvSpPr>
              <a:spLocks noChangeAspect="1"/>
            </p:cNvSpPr>
            <p:nvPr/>
          </p:nvSpPr>
          <p:spPr>
            <a:xfrm>
              <a:off x="2411928" y="425577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1" name="Rectangle 110"/>
            <p:cNvSpPr>
              <a:spLocks noChangeAspect="1"/>
            </p:cNvSpPr>
            <p:nvPr/>
          </p:nvSpPr>
          <p:spPr>
            <a:xfrm>
              <a:off x="2628956" y="425577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2" name="Rectangle 111"/>
            <p:cNvSpPr>
              <a:spLocks noChangeAspect="1"/>
            </p:cNvSpPr>
            <p:nvPr/>
          </p:nvSpPr>
          <p:spPr>
            <a:xfrm>
              <a:off x="2845984" y="425577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3" name="Rectangle 112"/>
            <p:cNvSpPr>
              <a:spLocks noChangeAspect="1"/>
            </p:cNvSpPr>
            <p:nvPr/>
          </p:nvSpPr>
          <p:spPr>
            <a:xfrm>
              <a:off x="3063011" y="4255774"/>
              <a:ext cx="196668" cy="19406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114" name="Group 113"/>
            <p:cNvGrpSpPr/>
            <p:nvPr/>
          </p:nvGrpSpPr>
          <p:grpSpPr>
            <a:xfrm>
              <a:off x="1109761" y="2954943"/>
              <a:ext cx="2149918" cy="1494891"/>
              <a:chOff x="6645913" y="3571399"/>
              <a:chExt cx="2149918" cy="1494891"/>
            </a:xfrm>
            <a:solidFill>
              <a:srgbClr val="05C3DE"/>
            </a:solidFill>
          </p:grpSpPr>
          <p:sp>
            <p:nvSpPr>
              <p:cNvPr id="115" name="Rectangle 114"/>
              <p:cNvSpPr>
                <a:spLocks noChangeAspect="1"/>
              </p:cNvSpPr>
              <p:nvPr/>
            </p:nvSpPr>
            <p:spPr>
              <a:xfrm>
                <a:off x="6645913"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6" name="Rectangle 115"/>
              <p:cNvSpPr>
                <a:spLocks noChangeAspect="1"/>
              </p:cNvSpPr>
              <p:nvPr/>
            </p:nvSpPr>
            <p:spPr>
              <a:xfrm>
                <a:off x="6862941"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7" name="Rectangle 116"/>
              <p:cNvSpPr>
                <a:spLocks noChangeAspect="1"/>
              </p:cNvSpPr>
              <p:nvPr/>
            </p:nvSpPr>
            <p:spPr>
              <a:xfrm>
                <a:off x="7079969"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8" name="Rectangle 117"/>
              <p:cNvSpPr>
                <a:spLocks noChangeAspect="1"/>
              </p:cNvSpPr>
              <p:nvPr/>
            </p:nvSpPr>
            <p:spPr>
              <a:xfrm>
                <a:off x="7296997"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9" name="Rectangle 118"/>
              <p:cNvSpPr>
                <a:spLocks noChangeAspect="1"/>
              </p:cNvSpPr>
              <p:nvPr/>
            </p:nvSpPr>
            <p:spPr>
              <a:xfrm>
                <a:off x="7514025"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0" name="Rectangle 119"/>
              <p:cNvSpPr>
                <a:spLocks noChangeAspect="1"/>
              </p:cNvSpPr>
              <p:nvPr/>
            </p:nvSpPr>
            <p:spPr>
              <a:xfrm>
                <a:off x="6645913"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1" name="Rectangle 120"/>
              <p:cNvSpPr>
                <a:spLocks noChangeAspect="1"/>
              </p:cNvSpPr>
              <p:nvPr/>
            </p:nvSpPr>
            <p:spPr>
              <a:xfrm>
                <a:off x="6862941"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2" name="Rectangle 121"/>
              <p:cNvSpPr>
                <a:spLocks noChangeAspect="1"/>
              </p:cNvSpPr>
              <p:nvPr/>
            </p:nvSpPr>
            <p:spPr>
              <a:xfrm>
                <a:off x="7079969"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3" name="Rectangle 122"/>
              <p:cNvSpPr>
                <a:spLocks noChangeAspect="1"/>
              </p:cNvSpPr>
              <p:nvPr/>
            </p:nvSpPr>
            <p:spPr>
              <a:xfrm>
                <a:off x="7296997"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4" name="Rectangle 123"/>
              <p:cNvSpPr>
                <a:spLocks noChangeAspect="1"/>
              </p:cNvSpPr>
              <p:nvPr/>
            </p:nvSpPr>
            <p:spPr>
              <a:xfrm>
                <a:off x="7514025"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5" name="Rectangle 124"/>
              <p:cNvSpPr>
                <a:spLocks noChangeAspect="1"/>
              </p:cNvSpPr>
              <p:nvPr/>
            </p:nvSpPr>
            <p:spPr>
              <a:xfrm>
                <a:off x="6645913"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6" name="Rectangle 125"/>
              <p:cNvSpPr>
                <a:spLocks noChangeAspect="1"/>
              </p:cNvSpPr>
              <p:nvPr/>
            </p:nvSpPr>
            <p:spPr>
              <a:xfrm>
                <a:off x="6862941"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7" name="Rectangle 126"/>
              <p:cNvSpPr>
                <a:spLocks noChangeAspect="1"/>
              </p:cNvSpPr>
              <p:nvPr/>
            </p:nvSpPr>
            <p:spPr>
              <a:xfrm>
                <a:off x="7079969"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8" name="Rectangle 127"/>
              <p:cNvSpPr>
                <a:spLocks noChangeAspect="1"/>
              </p:cNvSpPr>
              <p:nvPr/>
            </p:nvSpPr>
            <p:spPr>
              <a:xfrm>
                <a:off x="7296997"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9" name="Rectangle 128"/>
              <p:cNvSpPr>
                <a:spLocks noChangeAspect="1"/>
              </p:cNvSpPr>
              <p:nvPr/>
            </p:nvSpPr>
            <p:spPr>
              <a:xfrm>
                <a:off x="7514025"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0" name="Rectangle 129"/>
              <p:cNvSpPr>
                <a:spLocks noChangeAspect="1"/>
              </p:cNvSpPr>
              <p:nvPr/>
            </p:nvSpPr>
            <p:spPr>
              <a:xfrm>
                <a:off x="6645913"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1" name="Rectangle 130"/>
              <p:cNvSpPr>
                <a:spLocks noChangeAspect="1"/>
              </p:cNvSpPr>
              <p:nvPr/>
            </p:nvSpPr>
            <p:spPr>
              <a:xfrm>
                <a:off x="6862941"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2" name="Rectangle 131"/>
              <p:cNvSpPr>
                <a:spLocks noChangeAspect="1"/>
              </p:cNvSpPr>
              <p:nvPr/>
            </p:nvSpPr>
            <p:spPr>
              <a:xfrm>
                <a:off x="7079969"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3" name="Rectangle 132"/>
              <p:cNvSpPr>
                <a:spLocks noChangeAspect="1"/>
              </p:cNvSpPr>
              <p:nvPr/>
            </p:nvSpPr>
            <p:spPr>
              <a:xfrm>
                <a:off x="7296997"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4" name="Rectangle 133"/>
              <p:cNvSpPr>
                <a:spLocks noChangeAspect="1"/>
              </p:cNvSpPr>
              <p:nvPr/>
            </p:nvSpPr>
            <p:spPr>
              <a:xfrm>
                <a:off x="7514025"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5" name="Rectangle 134"/>
              <p:cNvSpPr>
                <a:spLocks noChangeAspect="1"/>
              </p:cNvSpPr>
              <p:nvPr/>
            </p:nvSpPr>
            <p:spPr>
              <a:xfrm>
                <a:off x="6645913"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6" name="Rectangle 135"/>
              <p:cNvSpPr>
                <a:spLocks noChangeAspect="1"/>
              </p:cNvSpPr>
              <p:nvPr/>
            </p:nvSpPr>
            <p:spPr>
              <a:xfrm>
                <a:off x="6862941"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7" name="Rectangle 136"/>
              <p:cNvSpPr>
                <a:spLocks noChangeAspect="1"/>
              </p:cNvSpPr>
              <p:nvPr/>
            </p:nvSpPr>
            <p:spPr>
              <a:xfrm>
                <a:off x="7079969"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8" name="Rectangle 137"/>
              <p:cNvSpPr>
                <a:spLocks noChangeAspect="1"/>
              </p:cNvSpPr>
              <p:nvPr/>
            </p:nvSpPr>
            <p:spPr>
              <a:xfrm>
                <a:off x="7296997"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9" name="Rectangle 138"/>
              <p:cNvSpPr>
                <a:spLocks noChangeAspect="1"/>
              </p:cNvSpPr>
              <p:nvPr/>
            </p:nvSpPr>
            <p:spPr>
              <a:xfrm>
                <a:off x="7514025"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0" name="Rectangle 139"/>
              <p:cNvSpPr>
                <a:spLocks noChangeAspect="1"/>
              </p:cNvSpPr>
              <p:nvPr/>
            </p:nvSpPr>
            <p:spPr>
              <a:xfrm>
                <a:off x="6645913"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1" name="Rectangle 140"/>
              <p:cNvSpPr>
                <a:spLocks noChangeAspect="1"/>
              </p:cNvSpPr>
              <p:nvPr/>
            </p:nvSpPr>
            <p:spPr>
              <a:xfrm>
                <a:off x="6862941"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2" name="Rectangle 141"/>
              <p:cNvSpPr>
                <a:spLocks noChangeAspect="1"/>
              </p:cNvSpPr>
              <p:nvPr/>
            </p:nvSpPr>
            <p:spPr>
              <a:xfrm>
                <a:off x="7079969"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3" name="Rectangle 142"/>
              <p:cNvSpPr>
                <a:spLocks noChangeAspect="1"/>
              </p:cNvSpPr>
              <p:nvPr/>
            </p:nvSpPr>
            <p:spPr>
              <a:xfrm>
                <a:off x="7296997"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4" name="Rectangle 143"/>
              <p:cNvSpPr>
                <a:spLocks noChangeAspect="1"/>
              </p:cNvSpPr>
              <p:nvPr/>
            </p:nvSpPr>
            <p:spPr>
              <a:xfrm>
                <a:off x="7514025"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5" name="Rectangle 144"/>
              <p:cNvSpPr>
                <a:spLocks noChangeAspect="1"/>
              </p:cNvSpPr>
              <p:nvPr/>
            </p:nvSpPr>
            <p:spPr>
              <a:xfrm>
                <a:off x="6645913"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6" name="Rectangle 145"/>
              <p:cNvSpPr>
                <a:spLocks noChangeAspect="1"/>
              </p:cNvSpPr>
              <p:nvPr/>
            </p:nvSpPr>
            <p:spPr>
              <a:xfrm>
                <a:off x="6862941"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7" name="Rectangle 146"/>
              <p:cNvSpPr>
                <a:spLocks noChangeAspect="1"/>
              </p:cNvSpPr>
              <p:nvPr/>
            </p:nvSpPr>
            <p:spPr>
              <a:xfrm>
                <a:off x="7079969"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8" name="Rectangle 147"/>
              <p:cNvSpPr>
                <a:spLocks noChangeAspect="1"/>
              </p:cNvSpPr>
              <p:nvPr/>
            </p:nvSpPr>
            <p:spPr>
              <a:xfrm>
                <a:off x="7296997"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9" name="Rectangle 148"/>
              <p:cNvSpPr>
                <a:spLocks noChangeAspect="1"/>
              </p:cNvSpPr>
              <p:nvPr/>
            </p:nvSpPr>
            <p:spPr>
              <a:xfrm>
                <a:off x="7514025"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0" name="Rectangle 149"/>
              <p:cNvSpPr>
                <a:spLocks noChangeAspect="1"/>
              </p:cNvSpPr>
              <p:nvPr/>
            </p:nvSpPr>
            <p:spPr>
              <a:xfrm>
                <a:off x="7731052"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1" name="Rectangle 150"/>
              <p:cNvSpPr>
                <a:spLocks noChangeAspect="1"/>
              </p:cNvSpPr>
              <p:nvPr/>
            </p:nvSpPr>
            <p:spPr>
              <a:xfrm>
                <a:off x="7948080"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2" name="Rectangle 151"/>
              <p:cNvSpPr>
                <a:spLocks noChangeAspect="1"/>
              </p:cNvSpPr>
              <p:nvPr/>
            </p:nvSpPr>
            <p:spPr>
              <a:xfrm>
                <a:off x="8165108"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3" name="Rectangle 152"/>
              <p:cNvSpPr>
                <a:spLocks noChangeAspect="1"/>
              </p:cNvSpPr>
              <p:nvPr/>
            </p:nvSpPr>
            <p:spPr>
              <a:xfrm>
                <a:off x="8382136"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4" name="Rectangle 153"/>
              <p:cNvSpPr>
                <a:spLocks noChangeAspect="1"/>
              </p:cNvSpPr>
              <p:nvPr/>
            </p:nvSpPr>
            <p:spPr>
              <a:xfrm>
                <a:off x="8599163" y="357139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5" name="Rectangle 154"/>
              <p:cNvSpPr>
                <a:spLocks noChangeAspect="1"/>
              </p:cNvSpPr>
              <p:nvPr/>
            </p:nvSpPr>
            <p:spPr>
              <a:xfrm>
                <a:off x="7731052"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6" name="Rectangle 155"/>
              <p:cNvSpPr>
                <a:spLocks noChangeAspect="1"/>
              </p:cNvSpPr>
              <p:nvPr/>
            </p:nvSpPr>
            <p:spPr>
              <a:xfrm>
                <a:off x="7948080"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7" name="Rectangle 156"/>
              <p:cNvSpPr>
                <a:spLocks noChangeAspect="1"/>
              </p:cNvSpPr>
              <p:nvPr/>
            </p:nvSpPr>
            <p:spPr>
              <a:xfrm>
                <a:off x="8165108"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8" name="Rectangle 157"/>
              <p:cNvSpPr>
                <a:spLocks noChangeAspect="1"/>
              </p:cNvSpPr>
              <p:nvPr/>
            </p:nvSpPr>
            <p:spPr>
              <a:xfrm>
                <a:off x="8382136"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9" name="Rectangle 158"/>
              <p:cNvSpPr>
                <a:spLocks noChangeAspect="1"/>
              </p:cNvSpPr>
              <p:nvPr/>
            </p:nvSpPr>
            <p:spPr>
              <a:xfrm>
                <a:off x="8599163" y="378820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0" name="Rectangle 159"/>
              <p:cNvSpPr>
                <a:spLocks noChangeAspect="1"/>
              </p:cNvSpPr>
              <p:nvPr/>
            </p:nvSpPr>
            <p:spPr>
              <a:xfrm>
                <a:off x="7731052"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1" name="Rectangle 160"/>
              <p:cNvSpPr>
                <a:spLocks noChangeAspect="1"/>
              </p:cNvSpPr>
              <p:nvPr/>
            </p:nvSpPr>
            <p:spPr>
              <a:xfrm>
                <a:off x="7948080"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2" name="Rectangle 161"/>
              <p:cNvSpPr>
                <a:spLocks noChangeAspect="1"/>
              </p:cNvSpPr>
              <p:nvPr/>
            </p:nvSpPr>
            <p:spPr>
              <a:xfrm>
                <a:off x="8165108"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3" name="Rectangle 162"/>
              <p:cNvSpPr>
                <a:spLocks noChangeAspect="1"/>
              </p:cNvSpPr>
              <p:nvPr/>
            </p:nvSpPr>
            <p:spPr>
              <a:xfrm>
                <a:off x="8382136"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4" name="Rectangle 163"/>
              <p:cNvSpPr>
                <a:spLocks noChangeAspect="1"/>
              </p:cNvSpPr>
              <p:nvPr/>
            </p:nvSpPr>
            <p:spPr>
              <a:xfrm>
                <a:off x="8599163" y="400501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5" name="Rectangle 164"/>
              <p:cNvSpPr>
                <a:spLocks noChangeAspect="1"/>
              </p:cNvSpPr>
              <p:nvPr/>
            </p:nvSpPr>
            <p:spPr>
              <a:xfrm>
                <a:off x="7731052"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6" name="Rectangle 165"/>
              <p:cNvSpPr>
                <a:spLocks noChangeAspect="1"/>
              </p:cNvSpPr>
              <p:nvPr/>
            </p:nvSpPr>
            <p:spPr>
              <a:xfrm>
                <a:off x="7948080"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7" name="Rectangle 166"/>
              <p:cNvSpPr>
                <a:spLocks noChangeAspect="1"/>
              </p:cNvSpPr>
              <p:nvPr/>
            </p:nvSpPr>
            <p:spPr>
              <a:xfrm>
                <a:off x="8165108"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8" name="Rectangle 167"/>
              <p:cNvSpPr>
                <a:spLocks noChangeAspect="1"/>
              </p:cNvSpPr>
              <p:nvPr/>
            </p:nvSpPr>
            <p:spPr>
              <a:xfrm>
                <a:off x="8382136"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9" name="Rectangle 168"/>
              <p:cNvSpPr>
                <a:spLocks noChangeAspect="1"/>
              </p:cNvSpPr>
              <p:nvPr/>
            </p:nvSpPr>
            <p:spPr>
              <a:xfrm>
                <a:off x="8599163" y="422181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0" name="Rectangle 169"/>
              <p:cNvSpPr>
                <a:spLocks noChangeAspect="1"/>
              </p:cNvSpPr>
              <p:nvPr/>
            </p:nvSpPr>
            <p:spPr>
              <a:xfrm>
                <a:off x="7731052"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1" name="Rectangle 170"/>
              <p:cNvSpPr>
                <a:spLocks noChangeAspect="1"/>
              </p:cNvSpPr>
              <p:nvPr/>
            </p:nvSpPr>
            <p:spPr>
              <a:xfrm>
                <a:off x="7948080"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2" name="Rectangle 171"/>
              <p:cNvSpPr>
                <a:spLocks noChangeAspect="1"/>
              </p:cNvSpPr>
              <p:nvPr/>
            </p:nvSpPr>
            <p:spPr>
              <a:xfrm>
                <a:off x="8165108"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3" name="Rectangle 172"/>
              <p:cNvSpPr>
                <a:spLocks noChangeAspect="1"/>
              </p:cNvSpPr>
              <p:nvPr/>
            </p:nvSpPr>
            <p:spPr>
              <a:xfrm>
                <a:off x="8382136"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4" name="Rectangle 173"/>
              <p:cNvSpPr>
                <a:spLocks noChangeAspect="1"/>
              </p:cNvSpPr>
              <p:nvPr/>
            </p:nvSpPr>
            <p:spPr>
              <a:xfrm>
                <a:off x="8599163" y="4438619"/>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5" name="Rectangle 174"/>
              <p:cNvSpPr>
                <a:spLocks noChangeAspect="1"/>
              </p:cNvSpPr>
              <p:nvPr/>
            </p:nvSpPr>
            <p:spPr>
              <a:xfrm>
                <a:off x="7731052"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6" name="Rectangle 175"/>
              <p:cNvSpPr>
                <a:spLocks noChangeAspect="1"/>
              </p:cNvSpPr>
              <p:nvPr/>
            </p:nvSpPr>
            <p:spPr>
              <a:xfrm>
                <a:off x="7948080"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7" name="Rectangle 176"/>
              <p:cNvSpPr>
                <a:spLocks noChangeAspect="1"/>
              </p:cNvSpPr>
              <p:nvPr/>
            </p:nvSpPr>
            <p:spPr>
              <a:xfrm>
                <a:off x="8165108"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8" name="Rectangle 177"/>
              <p:cNvSpPr>
                <a:spLocks noChangeAspect="1"/>
              </p:cNvSpPr>
              <p:nvPr/>
            </p:nvSpPr>
            <p:spPr>
              <a:xfrm>
                <a:off x="8382136"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9" name="Rectangle 178"/>
              <p:cNvSpPr>
                <a:spLocks noChangeAspect="1"/>
              </p:cNvSpPr>
              <p:nvPr/>
            </p:nvSpPr>
            <p:spPr>
              <a:xfrm>
                <a:off x="8599163" y="4655424"/>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0" name="Rectangle 179"/>
              <p:cNvSpPr>
                <a:spLocks noChangeAspect="1"/>
              </p:cNvSpPr>
              <p:nvPr/>
            </p:nvSpPr>
            <p:spPr>
              <a:xfrm>
                <a:off x="7731052"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1" name="Rectangle 180"/>
              <p:cNvSpPr>
                <a:spLocks noChangeAspect="1"/>
              </p:cNvSpPr>
              <p:nvPr/>
            </p:nvSpPr>
            <p:spPr>
              <a:xfrm>
                <a:off x="7948080"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2" name="Rectangle 181"/>
              <p:cNvSpPr>
                <a:spLocks noChangeAspect="1"/>
              </p:cNvSpPr>
              <p:nvPr/>
            </p:nvSpPr>
            <p:spPr>
              <a:xfrm>
                <a:off x="8165108"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3" name="Rectangle 182"/>
              <p:cNvSpPr>
                <a:spLocks noChangeAspect="1"/>
              </p:cNvSpPr>
              <p:nvPr/>
            </p:nvSpPr>
            <p:spPr>
              <a:xfrm>
                <a:off x="8382136"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4" name="Rectangle 183"/>
              <p:cNvSpPr>
                <a:spLocks noChangeAspect="1"/>
              </p:cNvSpPr>
              <p:nvPr/>
            </p:nvSpPr>
            <p:spPr>
              <a:xfrm>
                <a:off x="8599163" y="4872230"/>
                <a:ext cx="196668" cy="194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grpSp>
      <p:sp>
        <p:nvSpPr>
          <p:cNvPr id="186" name="Text Placeholder 5"/>
          <p:cNvSpPr>
            <a:spLocks noGrp="1"/>
          </p:cNvSpPr>
          <p:nvPr>
            <p:ph type="body" sz="quarter" idx="13"/>
          </p:nvPr>
        </p:nvSpPr>
        <p:spPr>
          <a:xfrm>
            <a:off x="990600" y="6053328"/>
            <a:ext cx="7467600" cy="457200"/>
          </a:xfrm>
        </p:spPr>
        <p:txBody>
          <a:bodyPr/>
          <a:lstStyle/>
          <a:p>
            <a:endParaRPr lang="en-US" dirty="0"/>
          </a:p>
        </p:txBody>
      </p:sp>
    </p:spTree>
    <p:extLst>
      <p:ext uri="{BB962C8B-B14F-4D97-AF65-F5344CB8AC3E}">
        <p14:creationId xmlns:p14="http://schemas.microsoft.com/office/powerpoint/2010/main" val="114007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6928" y="6062387"/>
            <a:ext cx="7467600" cy="416116"/>
          </a:xfrm>
        </p:spPr>
        <p:txBody>
          <a:bodyPr anchor="b"/>
          <a:lstStyle/>
          <a:p>
            <a:pPr marL="228600" indent="-228600">
              <a:buNone/>
              <a:tabLst>
                <a:tab pos="228600" algn="l"/>
              </a:tabLst>
            </a:pPr>
            <a:r>
              <a:rPr lang="en-US" sz="800" dirty="0"/>
              <a:t>Source: Aon Hewitt 2016 “Hot Topics in Retirement” Study </a:t>
            </a:r>
          </a:p>
        </p:txBody>
      </p:sp>
      <p:sp>
        <p:nvSpPr>
          <p:cNvPr id="8" name="Text Placeholder 7"/>
          <p:cNvSpPr>
            <a:spLocks noGrp="1"/>
          </p:cNvSpPr>
          <p:nvPr>
            <p:ph type="body" sz="quarter" idx="15"/>
          </p:nvPr>
        </p:nvSpPr>
        <p:spPr/>
        <p:txBody>
          <a:bodyPr/>
          <a:lstStyle/>
          <a:p>
            <a:r>
              <a:rPr lang="en-US"/>
              <a:t>#1 reason for incorporating financial wellness</a:t>
            </a:r>
            <a:endParaRPr lang="en-US" dirty="0"/>
          </a:p>
        </p:txBody>
      </p:sp>
      <p:sp>
        <p:nvSpPr>
          <p:cNvPr id="4" name="Rectangle 3"/>
          <p:cNvSpPr/>
          <p:nvPr/>
        </p:nvSpPr>
        <p:spPr>
          <a:xfrm>
            <a:off x="1208095" y="2936762"/>
            <a:ext cx="6693408" cy="837152"/>
          </a:xfrm>
          <a:prstGeom prst="rect">
            <a:avLst/>
          </a:prstGeom>
        </p:spPr>
        <p:txBody>
          <a:bodyPr wrap="square">
            <a:spAutoFit/>
          </a:bodyPr>
          <a:lstStyle/>
          <a:p>
            <a:pPr lvl="0">
              <a:lnSpc>
                <a:spcPct val="110000"/>
              </a:lnSpc>
              <a:spcBef>
                <a:spcPts val="1800"/>
              </a:spcBef>
              <a:buClr>
                <a:srgbClr val="05C3DE"/>
              </a:buClr>
            </a:pPr>
            <a:r>
              <a:rPr lang="en-US" sz="4400" b="1" dirty="0">
                <a:solidFill>
                  <a:srgbClr val="05C3DE"/>
                </a:solidFill>
              </a:rPr>
              <a:t>It’s the right thing to do.</a:t>
            </a:r>
          </a:p>
        </p:txBody>
      </p:sp>
    </p:spTree>
    <p:extLst>
      <p:ext uri="{BB962C8B-B14F-4D97-AF65-F5344CB8AC3E}">
        <p14:creationId xmlns:p14="http://schemas.microsoft.com/office/powerpoint/2010/main" val="380384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r>
              <a:rPr lang="en-US" dirty="0"/>
              <a:t>Financial wellness works for everyone</a:t>
            </a:r>
          </a:p>
        </p:txBody>
      </p:sp>
      <p:sp>
        <p:nvSpPr>
          <p:cNvPr id="3" name="Rectangle 2"/>
          <p:cNvSpPr/>
          <p:nvPr/>
        </p:nvSpPr>
        <p:spPr>
          <a:xfrm>
            <a:off x="5127585" y="4139264"/>
            <a:ext cx="3723337" cy="1231106"/>
          </a:xfrm>
          <a:prstGeom prst="rect">
            <a:avLst/>
          </a:prstGeom>
        </p:spPr>
        <p:txBody>
          <a:bodyPr wrap="square">
            <a:spAutoFit/>
          </a:bodyPr>
          <a:lstStyle/>
          <a:p>
            <a:r>
              <a:rPr lang="en-US" dirty="0">
                <a:solidFill>
                  <a:srgbClr val="767676"/>
                </a:solidFill>
                <a:latin typeface="+mj-lt"/>
              </a:rPr>
              <a:t>Employees</a:t>
            </a:r>
          </a:p>
          <a:p>
            <a:r>
              <a:rPr lang="en-US" sz="1400" dirty="0">
                <a:solidFill>
                  <a:srgbClr val="4F4F4F"/>
                </a:solidFill>
                <a:latin typeface="Arial" panose="020B0604020202020204" pitchFamily="34" charset="0"/>
              </a:rPr>
              <a:t>Financially healthier employees are happier, healthier, and more productive, which can translate to greater business success and increased retirement plan contributions.</a:t>
            </a:r>
            <a:endParaRPr lang="en-US" sz="1400" dirty="0">
              <a:solidFill>
                <a:srgbClr val="4F4F4F"/>
              </a:solidFill>
            </a:endParaRPr>
          </a:p>
        </p:txBody>
      </p:sp>
      <p:sp>
        <p:nvSpPr>
          <p:cNvPr id="4" name="Rectangle 3"/>
          <p:cNvSpPr/>
          <p:nvPr/>
        </p:nvSpPr>
        <p:spPr>
          <a:xfrm>
            <a:off x="5127585" y="1744707"/>
            <a:ext cx="3310359" cy="1231106"/>
          </a:xfrm>
          <a:prstGeom prst="rect">
            <a:avLst/>
          </a:prstGeom>
        </p:spPr>
        <p:txBody>
          <a:bodyPr wrap="square">
            <a:spAutoFit/>
          </a:bodyPr>
          <a:lstStyle/>
          <a:p>
            <a:r>
              <a:rPr lang="en-US" dirty="0">
                <a:solidFill>
                  <a:srgbClr val="054C70"/>
                </a:solidFill>
                <a:latin typeface="+mj-lt"/>
              </a:rPr>
              <a:t>C-suite</a:t>
            </a:r>
          </a:p>
          <a:p>
            <a:r>
              <a:rPr lang="en-US" sz="1400" dirty="0">
                <a:solidFill>
                  <a:srgbClr val="4F4F4F"/>
                </a:solidFill>
                <a:latin typeface="Arial" panose="020B0604020202020204" pitchFamily="34" charset="0"/>
              </a:rPr>
              <a:t>As healthcare concerns continue to mount, providing robust financial wellness solutions could empower employees to retire on time.  </a:t>
            </a:r>
            <a:endParaRPr lang="en-US" sz="1400" dirty="0">
              <a:solidFill>
                <a:srgbClr val="4F4F4F"/>
              </a:solidFill>
            </a:endParaRPr>
          </a:p>
        </p:txBody>
      </p:sp>
      <p:sp>
        <p:nvSpPr>
          <p:cNvPr id="6" name="Rectangle 5"/>
          <p:cNvSpPr/>
          <p:nvPr/>
        </p:nvSpPr>
        <p:spPr>
          <a:xfrm>
            <a:off x="5127585" y="3031048"/>
            <a:ext cx="3310359" cy="1015663"/>
          </a:xfrm>
          <a:prstGeom prst="rect">
            <a:avLst/>
          </a:prstGeom>
        </p:spPr>
        <p:txBody>
          <a:bodyPr wrap="square">
            <a:spAutoFit/>
          </a:bodyPr>
          <a:lstStyle/>
          <a:p>
            <a:r>
              <a:rPr lang="en-US" dirty="0">
                <a:solidFill>
                  <a:srgbClr val="05C3DE"/>
                </a:solidFill>
                <a:latin typeface="+mj-lt"/>
              </a:rPr>
              <a:t>Human Resources</a:t>
            </a:r>
          </a:p>
          <a:p>
            <a:r>
              <a:rPr lang="en-US" sz="1400" dirty="0">
                <a:solidFill>
                  <a:srgbClr val="4F4F4F"/>
                </a:solidFill>
              </a:rPr>
              <a:t>A more robust benefits package can a new “R” to the traditional three: </a:t>
            </a:r>
            <a:br>
              <a:rPr lang="en-US" sz="1400" dirty="0">
                <a:solidFill>
                  <a:srgbClr val="4F4F4F"/>
                </a:solidFill>
              </a:rPr>
            </a:br>
            <a:r>
              <a:rPr lang="en-US" sz="1400" dirty="0">
                <a:solidFill>
                  <a:srgbClr val="4F4F4F"/>
                </a:solidFill>
              </a:rPr>
              <a:t>Recruit, Retain, Reward, </a:t>
            </a:r>
            <a:r>
              <a:rPr lang="en-US" sz="1400" i="1" u="sng" dirty="0">
                <a:solidFill>
                  <a:srgbClr val="4F4F4F"/>
                </a:solidFill>
              </a:rPr>
              <a:t>Retire</a:t>
            </a:r>
            <a:r>
              <a:rPr lang="en-US" sz="1400" dirty="0">
                <a:solidFill>
                  <a:srgbClr val="4F4F4F"/>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81" y="1554707"/>
            <a:ext cx="4704894" cy="446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43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79144" y="1254542"/>
            <a:ext cx="4753838" cy="4760395"/>
            <a:chOff x="3417888" y="2276475"/>
            <a:chExt cx="2301875" cy="2305050"/>
          </a:xfrm>
          <a:solidFill>
            <a:srgbClr val="E5E5E5"/>
          </a:solidFill>
        </p:grpSpPr>
        <p:sp>
          <p:nvSpPr>
            <p:cNvPr id="6" name="Freeform 5"/>
            <p:cNvSpPr>
              <a:spLocks noEditPoints="1"/>
            </p:cNvSpPr>
            <p:nvPr/>
          </p:nvSpPr>
          <p:spPr bwMode="auto">
            <a:xfrm>
              <a:off x="4202113" y="2903538"/>
              <a:ext cx="736600" cy="1101725"/>
            </a:xfrm>
            <a:custGeom>
              <a:avLst/>
              <a:gdLst>
                <a:gd name="T0" fmla="*/ 0 w 256"/>
                <a:gd name="T1" fmla="*/ 129 h 383"/>
                <a:gd name="T2" fmla="*/ 132 w 256"/>
                <a:gd name="T3" fmla="*/ 0 h 383"/>
                <a:gd name="T4" fmla="*/ 256 w 256"/>
                <a:gd name="T5" fmla="*/ 108 h 383"/>
                <a:gd name="T6" fmla="*/ 184 w 256"/>
                <a:gd name="T7" fmla="*/ 210 h 383"/>
                <a:gd name="T8" fmla="*/ 160 w 256"/>
                <a:gd name="T9" fmla="*/ 269 h 383"/>
                <a:gd name="T10" fmla="*/ 90 w 256"/>
                <a:gd name="T11" fmla="*/ 269 h 383"/>
                <a:gd name="T12" fmla="*/ 90 w 256"/>
                <a:gd name="T13" fmla="*/ 265 h 383"/>
                <a:gd name="T14" fmla="*/ 143 w 256"/>
                <a:gd name="T15" fmla="*/ 159 h 383"/>
                <a:gd name="T16" fmla="*/ 175 w 256"/>
                <a:gd name="T17" fmla="*/ 107 h 383"/>
                <a:gd name="T18" fmla="*/ 131 w 256"/>
                <a:gd name="T19" fmla="*/ 65 h 383"/>
                <a:gd name="T20" fmla="*/ 76 w 256"/>
                <a:gd name="T21" fmla="*/ 129 h 383"/>
                <a:gd name="T22" fmla="*/ 0 w 256"/>
                <a:gd name="T23" fmla="*/ 129 h 383"/>
                <a:gd name="T24" fmla="*/ 165 w 256"/>
                <a:gd name="T25" fmla="*/ 383 h 383"/>
                <a:gd name="T26" fmla="*/ 84 w 256"/>
                <a:gd name="T27" fmla="*/ 383 h 383"/>
                <a:gd name="T28" fmla="*/ 84 w 256"/>
                <a:gd name="T29" fmla="*/ 303 h 383"/>
                <a:gd name="T30" fmla="*/ 165 w 256"/>
                <a:gd name="T31" fmla="*/ 303 h 383"/>
                <a:gd name="T32" fmla="*/ 165 w 256"/>
                <a:gd name="T3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383">
                  <a:moveTo>
                    <a:pt x="0" y="129"/>
                  </a:moveTo>
                  <a:cubicBezTo>
                    <a:pt x="3" y="46"/>
                    <a:pt x="51" y="0"/>
                    <a:pt x="132" y="0"/>
                  </a:cubicBezTo>
                  <a:cubicBezTo>
                    <a:pt x="206" y="0"/>
                    <a:pt x="256" y="43"/>
                    <a:pt x="256" y="108"/>
                  </a:cubicBezTo>
                  <a:cubicBezTo>
                    <a:pt x="256" y="149"/>
                    <a:pt x="241" y="171"/>
                    <a:pt x="184" y="210"/>
                  </a:cubicBezTo>
                  <a:cubicBezTo>
                    <a:pt x="166" y="224"/>
                    <a:pt x="160" y="241"/>
                    <a:pt x="160" y="269"/>
                  </a:cubicBezTo>
                  <a:cubicBezTo>
                    <a:pt x="90" y="269"/>
                    <a:pt x="90" y="269"/>
                    <a:pt x="90" y="269"/>
                  </a:cubicBezTo>
                  <a:cubicBezTo>
                    <a:pt x="90" y="265"/>
                    <a:pt x="90" y="265"/>
                    <a:pt x="90" y="265"/>
                  </a:cubicBezTo>
                  <a:cubicBezTo>
                    <a:pt x="91" y="208"/>
                    <a:pt x="97" y="196"/>
                    <a:pt x="143" y="159"/>
                  </a:cubicBezTo>
                  <a:cubicBezTo>
                    <a:pt x="168" y="139"/>
                    <a:pt x="175" y="127"/>
                    <a:pt x="175" y="107"/>
                  </a:cubicBezTo>
                  <a:cubicBezTo>
                    <a:pt x="175" y="82"/>
                    <a:pt x="157" y="65"/>
                    <a:pt x="131" y="65"/>
                  </a:cubicBezTo>
                  <a:cubicBezTo>
                    <a:pt x="95" y="65"/>
                    <a:pt x="77" y="85"/>
                    <a:pt x="76" y="129"/>
                  </a:cubicBezTo>
                  <a:lnTo>
                    <a:pt x="0" y="129"/>
                  </a:lnTo>
                  <a:close/>
                  <a:moveTo>
                    <a:pt x="165" y="383"/>
                  </a:moveTo>
                  <a:cubicBezTo>
                    <a:pt x="84" y="383"/>
                    <a:pt x="84" y="383"/>
                    <a:pt x="84" y="383"/>
                  </a:cubicBezTo>
                  <a:cubicBezTo>
                    <a:pt x="84" y="303"/>
                    <a:pt x="84" y="303"/>
                    <a:pt x="84" y="303"/>
                  </a:cubicBezTo>
                  <a:cubicBezTo>
                    <a:pt x="165" y="303"/>
                    <a:pt x="165" y="303"/>
                    <a:pt x="165" y="303"/>
                  </a:cubicBezTo>
                  <a:lnTo>
                    <a:pt x="165"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noEditPoints="1"/>
            </p:cNvSpPr>
            <p:nvPr/>
          </p:nvSpPr>
          <p:spPr bwMode="auto">
            <a:xfrm>
              <a:off x="3417888" y="2276475"/>
              <a:ext cx="2301875" cy="2305050"/>
            </a:xfrm>
            <a:custGeom>
              <a:avLst/>
              <a:gdLst>
                <a:gd name="T0" fmla="*/ 401 w 801"/>
                <a:gd name="T1" fmla="*/ 801 h 801"/>
                <a:gd name="T2" fmla="*/ 0 w 801"/>
                <a:gd name="T3" fmla="*/ 400 h 801"/>
                <a:gd name="T4" fmla="*/ 401 w 801"/>
                <a:gd name="T5" fmla="*/ 0 h 801"/>
                <a:gd name="T6" fmla="*/ 801 w 801"/>
                <a:gd name="T7" fmla="*/ 400 h 801"/>
                <a:gd name="T8" fmla="*/ 401 w 801"/>
                <a:gd name="T9" fmla="*/ 801 h 801"/>
                <a:gd name="T10" fmla="*/ 401 w 801"/>
                <a:gd name="T11" fmla="*/ 80 h 801"/>
                <a:gd name="T12" fmla="*/ 80 w 801"/>
                <a:gd name="T13" fmla="*/ 400 h 801"/>
                <a:gd name="T14" fmla="*/ 401 w 801"/>
                <a:gd name="T15" fmla="*/ 721 h 801"/>
                <a:gd name="T16" fmla="*/ 721 w 801"/>
                <a:gd name="T17" fmla="*/ 400 h 801"/>
                <a:gd name="T18" fmla="*/ 401 w 801"/>
                <a:gd name="T19" fmla="*/ 8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 h="801">
                  <a:moveTo>
                    <a:pt x="401" y="801"/>
                  </a:moveTo>
                  <a:cubicBezTo>
                    <a:pt x="180" y="801"/>
                    <a:pt x="0" y="621"/>
                    <a:pt x="0" y="400"/>
                  </a:cubicBezTo>
                  <a:cubicBezTo>
                    <a:pt x="0" y="179"/>
                    <a:pt x="180" y="0"/>
                    <a:pt x="401" y="0"/>
                  </a:cubicBezTo>
                  <a:cubicBezTo>
                    <a:pt x="622" y="0"/>
                    <a:pt x="801" y="179"/>
                    <a:pt x="801" y="400"/>
                  </a:cubicBezTo>
                  <a:cubicBezTo>
                    <a:pt x="801" y="621"/>
                    <a:pt x="622" y="801"/>
                    <a:pt x="401" y="801"/>
                  </a:cubicBezTo>
                  <a:close/>
                  <a:moveTo>
                    <a:pt x="401" y="80"/>
                  </a:moveTo>
                  <a:cubicBezTo>
                    <a:pt x="224" y="80"/>
                    <a:pt x="80" y="224"/>
                    <a:pt x="80" y="400"/>
                  </a:cubicBezTo>
                  <a:cubicBezTo>
                    <a:pt x="80" y="577"/>
                    <a:pt x="224" y="721"/>
                    <a:pt x="401" y="721"/>
                  </a:cubicBezTo>
                  <a:cubicBezTo>
                    <a:pt x="577" y="721"/>
                    <a:pt x="721" y="577"/>
                    <a:pt x="721" y="400"/>
                  </a:cubicBezTo>
                  <a:cubicBezTo>
                    <a:pt x="721" y="224"/>
                    <a:pt x="577" y="80"/>
                    <a:pt x="40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Content Placeholder 4"/>
          <p:cNvSpPr>
            <a:spLocks noGrp="1"/>
          </p:cNvSpPr>
          <p:nvPr>
            <p:ph idx="1"/>
          </p:nvPr>
        </p:nvSpPr>
        <p:spPr>
          <a:xfrm>
            <a:off x="3657600" y="1921396"/>
            <a:ext cx="4606725" cy="3849161"/>
          </a:xfrm>
        </p:spPr>
        <p:txBody>
          <a:bodyPr/>
          <a:lstStyle/>
          <a:p>
            <a:r>
              <a:rPr lang="en-US" dirty="0"/>
              <a:t>What is financial wellness?</a:t>
            </a:r>
          </a:p>
          <a:p>
            <a:r>
              <a:rPr lang="en-US" dirty="0"/>
              <a:t>Why should you care about it?</a:t>
            </a:r>
          </a:p>
          <a:p>
            <a:r>
              <a:rPr lang="en-US" dirty="0"/>
              <a:t>Is your company a good candidate for a financial wellness program?</a:t>
            </a:r>
          </a:p>
          <a:p>
            <a:r>
              <a:rPr lang="en-US" dirty="0"/>
              <a:t>Tools and resources that help you </a:t>
            </a:r>
            <a:br>
              <a:rPr lang="en-US" dirty="0"/>
            </a:br>
            <a:r>
              <a:rPr lang="en-US" dirty="0"/>
              <a:t>put financial wellness into action.</a:t>
            </a:r>
          </a:p>
        </p:txBody>
      </p:sp>
      <p:sp>
        <p:nvSpPr>
          <p:cNvPr id="10" name="Text Placeholder 9"/>
          <p:cNvSpPr>
            <a:spLocks noGrp="1"/>
          </p:cNvSpPr>
          <p:nvPr>
            <p:ph type="body" sz="quarter" idx="15"/>
          </p:nvPr>
        </p:nvSpPr>
        <p:spPr/>
        <p:txBody>
          <a:bodyPr/>
          <a:lstStyle/>
          <a:p>
            <a:r>
              <a:rPr lang="en-US" dirty="0"/>
              <a:t>Overview</a:t>
            </a:r>
          </a:p>
        </p:txBody>
      </p:sp>
    </p:spTree>
    <p:extLst>
      <p:ext uri="{BB962C8B-B14F-4D97-AF65-F5344CB8AC3E}">
        <p14:creationId xmlns:p14="http://schemas.microsoft.com/office/powerpoint/2010/main" val="10601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981973" y="6070581"/>
            <a:ext cx="7467600" cy="457200"/>
          </a:xfrm>
        </p:spPr>
        <p:txBody>
          <a:bodyPr/>
          <a:lstStyle/>
          <a:p>
            <a:r>
              <a:rPr lang="en-US" dirty="0"/>
              <a:t>Source: Financial Finesse. Data gathered over a 2-year period ending 2012.</a:t>
            </a:r>
          </a:p>
        </p:txBody>
      </p:sp>
      <p:grpSp>
        <p:nvGrpSpPr>
          <p:cNvPr id="3" name="Group 2"/>
          <p:cNvGrpSpPr/>
          <p:nvPr/>
        </p:nvGrpSpPr>
        <p:grpSpPr>
          <a:xfrm>
            <a:off x="5096622" y="1424883"/>
            <a:ext cx="3086916" cy="2258525"/>
            <a:chOff x="5096622" y="1424883"/>
            <a:chExt cx="3086916" cy="2258525"/>
          </a:xfrm>
        </p:grpSpPr>
        <p:sp>
          <p:nvSpPr>
            <p:cNvPr id="21" name="Title 1"/>
            <p:cNvSpPr txBox="1">
              <a:spLocks/>
            </p:cNvSpPr>
            <p:nvPr/>
          </p:nvSpPr>
          <p:spPr bwMode="auto">
            <a:xfrm>
              <a:off x="5096622" y="2838934"/>
              <a:ext cx="3086916" cy="844474"/>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600" kern="1200">
                  <a:solidFill>
                    <a:srgbClr val="3B3B3B"/>
                  </a:solidFill>
                  <a:latin typeface="+mj-lt"/>
                  <a:ea typeface="+mj-ea"/>
                  <a:cs typeface="+mj-cs"/>
                </a:defRPr>
              </a:lvl1pPr>
            </a:lstStyle>
            <a:p>
              <a:pPr algn="ctr">
                <a:lnSpc>
                  <a:spcPct val="100000"/>
                </a:lnSpc>
              </a:pPr>
              <a:r>
                <a:rPr lang="en-US" sz="2000" dirty="0">
                  <a:latin typeface="+mn-lt"/>
                </a:rPr>
                <a:t>Less spent on healthcare for users</a:t>
              </a:r>
            </a:p>
          </p:txBody>
        </p:sp>
        <p:sp>
          <p:nvSpPr>
            <p:cNvPr id="22" name="Rectangle 21"/>
            <p:cNvSpPr/>
            <p:nvPr/>
          </p:nvSpPr>
          <p:spPr>
            <a:xfrm>
              <a:off x="5353248" y="1424883"/>
              <a:ext cx="2444363" cy="1375657"/>
            </a:xfrm>
            <a:prstGeom prst="rect">
              <a:avLst/>
            </a:prstGeom>
          </p:spPr>
          <p:txBody>
            <a:bodyPr wrap="none" lIns="0" tIns="0" rIns="0" bIns="0" anchor="ctr">
              <a:noAutofit/>
            </a:bodyPr>
            <a:lstStyle/>
            <a:p>
              <a:r>
                <a:rPr lang="en-US" sz="8800" spc="-350" dirty="0">
                  <a:solidFill>
                    <a:srgbClr val="05C3DE"/>
                  </a:solidFill>
                </a:rPr>
                <a:t>$2.5m</a:t>
              </a:r>
              <a:endParaRPr lang="en-US" sz="6000" spc="-350" dirty="0">
                <a:solidFill>
                  <a:srgbClr val="05C3DE"/>
                </a:solidFill>
              </a:endParaRPr>
            </a:p>
          </p:txBody>
        </p:sp>
      </p:grpSp>
      <p:sp>
        <p:nvSpPr>
          <p:cNvPr id="25" name="Freeform 9"/>
          <p:cNvSpPr>
            <a:spLocks noEditPoints="1"/>
          </p:cNvSpPr>
          <p:nvPr/>
        </p:nvSpPr>
        <p:spPr bwMode="auto">
          <a:xfrm>
            <a:off x="6821111" y="3776442"/>
            <a:ext cx="460359" cy="463484"/>
          </a:xfrm>
          <a:custGeom>
            <a:avLst/>
            <a:gdLst>
              <a:gd name="T0" fmla="*/ 24 w 49"/>
              <a:gd name="T1" fmla="*/ 0 h 49"/>
              <a:gd name="T2" fmla="*/ 0 w 49"/>
              <a:gd name="T3" fmla="*/ 25 h 49"/>
              <a:gd name="T4" fmla="*/ 24 w 49"/>
              <a:gd name="T5" fmla="*/ 49 h 49"/>
              <a:gd name="T6" fmla="*/ 49 w 49"/>
              <a:gd name="T7" fmla="*/ 25 h 49"/>
              <a:gd name="T8" fmla="*/ 24 w 49"/>
              <a:gd name="T9" fmla="*/ 0 h 49"/>
              <a:gd name="T10" fmla="*/ 24 w 49"/>
              <a:gd name="T11" fmla="*/ 40 h 49"/>
              <a:gd name="T12" fmla="*/ 22 w 49"/>
              <a:gd name="T13" fmla="*/ 41 h 49"/>
              <a:gd name="T14" fmla="*/ 21 w 49"/>
              <a:gd name="T15" fmla="*/ 40 h 49"/>
              <a:gd name="T16" fmla="*/ 21 w 49"/>
              <a:gd name="T17" fmla="*/ 37 h 49"/>
              <a:gd name="T18" fmla="*/ 22 w 49"/>
              <a:gd name="T19" fmla="*/ 36 h 49"/>
              <a:gd name="T20" fmla="*/ 24 w 49"/>
              <a:gd name="T21" fmla="*/ 37 h 49"/>
              <a:gd name="T22" fmla="*/ 24 w 49"/>
              <a:gd name="T23" fmla="*/ 40 h 49"/>
              <a:gd name="T24" fmla="*/ 24 w 49"/>
              <a:gd name="T25" fmla="*/ 23 h 49"/>
              <a:gd name="T26" fmla="*/ 31 w 49"/>
              <a:gd name="T27" fmla="*/ 30 h 49"/>
              <a:gd name="T28" fmla="*/ 24 w 49"/>
              <a:gd name="T29" fmla="*/ 36 h 49"/>
              <a:gd name="T30" fmla="*/ 18 w 49"/>
              <a:gd name="T31" fmla="*/ 30 h 49"/>
              <a:gd name="T32" fmla="*/ 19 w 49"/>
              <a:gd name="T33" fmla="*/ 28 h 49"/>
              <a:gd name="T34" fmla="*/ 21 w 49"/>
              <a:gd name="T35" fmla="*/ 30 h 49"/>
              <a:gd name="T36" fmla="*/ 24 w 49"/>
              <a:gd name="T37" fmla="*/ 33 h 49"/>
              <a:gd name="T38" fmla="*/ 28 w 49"/>
              <a:gd name="T39" fmla="*/ 30 h 49"/>
              <a:gd name="T40" fmla="*/ 24 w 49"/>
              <a:gd name="T41" fmla="*/ 26 h 49"/>
              <a:gd name="T42" fmla="*/ 18 w 49"/>
              <a:gd name="T43" fmla="*/ 20 h 49"/>
              <a:gd name="T44" fmla="*/ 23 w 49"/>
              <a:gd name="T45" fmla="*/ 14 h 49"/>
              <a:gd name="T46" fmla="*/ 23 w 49"/>
              <a:gd name="T47" fmla="*/ 12 h 49"/>
              <a:gd name="T48" fmla="*/ 24 w 49"/>
              <a:gd name="T49" fmla="*/ 11 h 49"/>
              <a:gd name="T50" fmla="*/ 26 w 49"/>
              <a:gd name="T51" fmla="*/ 12 h 49"/>
              <a:gd name="T52" fmla="*/ 26 w 49"/>
              <a:gd name="T53" fmla="*/ 14 h 49"/>
              <a:gd name="T54" fmla="*/ 31 w 49"/>
              <a:gd name="T55" fmla="*/ 20 h 49"/>
              <a:gd name="T56" fmla="*/ 29 w 49"/>
              <a:gd name="T57" fmla="*/ 21 h 49"/>
              <a:gd name="T58" fmla="*/ 28 w 49"/>
              <a:gd name="T59" fmla="*/ 20 h 49"/>
              <a:gd name="T60" fmla="*/ 24 w 49"/>
              <a:gd name="T61" fmla="*/ 16 h 49"/>
              <a:gd name="T62" fmla="*/ 21 w 49"/>
              <a:gd name="T63" fmla="*/ 20 h 49"/>
              <a:gd name="T64" fmla="*/ 24 w 49"/>
              <a:gd name="T6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4" y="40"/>
                </a:moveTo>
                <a:cubicBezTo>
                  <a:pt x="24" y="41"/>
                  <a:pt x="23" y="41"/>
                  <a:pt x="22" y="41"/>
                </a:cubicBezTo>
                <a:cubicBezTo>
                  <a:pt x="22" y="41"/>
                  <a:pt x="21" y="41"/>
                  <a:pt x="21" y="40"/>
                </a:cubicBezTo>
                <a:cubicBezTo>
                  <a:pt x="21" y="37"/>
                  <a:pt x="21" y="37"/>
                  <a:pt x="21" y="37"/>
                </a:cubicBezTo>
                <a:cubicBezTo>
                  <a:pt x="21" y="37"/>
                  <a:pt x="22" y="36"/>
                  <a:pt x="22" y="36"/>
                </a:cubicBezTo>
                <a:cubicBezTo>
                  <a:pt x="23" y="36"/>
                  <a:pt x="24" y="37"/>
                  <a:pt x="24" y="37"/>
                </a:cubicBezTo>
                <a:lnTo>
                  <a:pt x="24" y="40"/>
                </a:lnTo>
                <a:close/>
                <a:moveTo>
                  <a:pt x="24" y="23"/>
                </a:moveTo>
                <a:cubicBezTo>
                  <a:pt x="28" y="23"/>
                  <a:pt x="31" y="26"/>
                  <a:pt x="31" y="30"/>
                </a:cubicBezTo>
                <a:cubicBezTo>
                  <a:pt x="31" y="33"/>
                  <a:pt x="28" y="36"/>
                  <a:pt x="24" y="36"/>
                </a:cubicBezTo>
                <a:cubicBezTo>
                  <a:pt x="21" y="36"/>
                  <a:pt x="18" y="33"/>
                  <a:pt x="18" y="30"/>
                </a:cubicBezTo>
                <a:cubicBezTo>
                  <a:pt x="18" y="29"/>
                  <a:pt x="19" y="28"/>
                  <a:pt x="19" y="28"/>
                </a:cubicBezTo>
                <a:cubicBezTo>
                  <a:pt x="20" y="28"/>
                  <a:pt x="21" y="29"/>
                  <a:pt x="21" y="30"/>
                </a:cubicBezTo>
                <a:cubicBezTo>
                  <a:pt x="21" y="32"/>
                  <a:pt x="22" y="33"/>
                  <a:pt x="24" y="33"/>
                </a:cubicBezTo>
                <a:cubicBezTo>
                  <a:pt x="26" y="33"/>
                  <a:pt x="28" y="32"/>
                  <a:pt x="28" y="30"/>
                </a:cubicBezTo>
                <a:cubicBezTo>
                  <a:pt x="28" y="28"/>
                  <a:pt x="26" y="26"/>
                  <a:pt x="24" y="26"/>
                </a:cubicBezTo>
                <a:cubicBezTo>
                  <a:pt x="21" y="26"/>
                  <a:pt x="18" y="23"/>
                  <a:pt x="18" y="20"/>
                </a:cubicBezTo>
                <a:cubicBezTo>
                  <a:pt x="18" y="17"/>
                  <a:pt x="20" y="14"/>
                  <a:pt x="23" y="14"/>
                </a:cubicBezTo>
                <a:cubicBezTo>
                  <a:pt x="23" y="12"/>
                  <a:pt x="23" y="12"/>
                  <a:pt x="23" y="12"/>
                </a:cubicBezTo>
                <a:cubicBezTo>
                  <a:pt x="23" y="12"/>
                  <a:pt x="24" y="11"/>
                  <a:pt x="24" y="11"/>
                </a:cubicBezTo>
                <a:cubicBezTo>
                  <a:pt x="25" y="11"/>
                  <a:pt x="26" y="12"/>
                  <a:pt x="26" y="12"/>
                </a:cubicBezTo>
                <a:cubicBezTo>
                  <a:pt x="26" y="14"/>
                  <a:pt x="26" y="14"/>
                  <a:pt x="26" y="14"/>
                </a:cubicBezTo>
                <a:cubicBezTo>
                  <a:pt x="28" y="14"/>
                  <a:pt x="31" y="17"/>
                  <a:pt x="31" y="20"/>
                </a:cubicBezTo>
                <a:cubicBezTo>
                  <a:pt x="31" y="20"/>
                  <a:pt x="30" y="21"/>
                  <a:pt x="29" y="21"/>
                </a:cubicBezTo>
                <a:cubicBezTo>
                  <a:pt x="29" y="21"/>
                  <a:pt x="28" y="20"/>
                  <a:pt x="28" y="20"/>
                </a:cubicBezTo>
                <a:cubicBezTo>
                  <a:pt x="28" y="18"/>
                  <a:pt x="26" y="16"/>
                  <a:pt x="24" y="16"/>
                </a:cubicBezTo>
                <a:cubicBezTo>
                  <a:pt x="22" y="16"/>
                  <a:pt x="21" y="18"/>
                  <a:pt x="21" y="20"/>
                </a:cubicBezTo>
                <a:cubicBezTo>
                  <a:pt x="21" y="22"/>
                  <a:pt x="22" y="23"/>
                  <a:pt x="24"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9"/>
          <p:cNvSpPr>
            <a:spLocks noEditPoints="1"/>
          </p:cNvSpPr>
          <p:nvPr/>
        </p:nvSpPr>
        <p:spPr bwMode="auto">
          <a:xfrm>
            <a:off x="7307958" y="3410605"/>
            <a:ext cx="460359" cy="463484"/>
          </a:xfrm>
          <a:custGeom>
            <a:avLst/>
            <a:gdLst>
              <a:gd name="T0" fmla="*/ 24 w 49"/>
              <a:gd name="T1" fmla="*/ 0 h 49"/>
              <a:gd name="T2" fmla="*/ 0 w 49"/>
              <a:gd name="T3" fmla="*/ 25 h 49"/>
              <a:gd name="T4" fmla="*/ 24 w 49"/>
              <a:gd name="T5" fmla="*/ 49 h 49"/>
              <a:gd name="T6" fmla="*/ 49 w 49"/>
              <a:gd name="T7" fmla="*/ 25 h 49"/>
              <a:gd name="T8" fmla="*/ 24 w 49"/>
              <a:gd name="T9" fmla="*/ 0 h 49"/>
              <a:gd name="T10" fmla="*/ 24 w 49"/>
              <a:gd name="T11" fmla="*/ 40 h 49"/>
              <a:gd name="T12" fmla="*/ 22 w 49"/>
              <a:gd name="T13" fmla="*/ 41 h 49"/>
              <a:gd name="T14" fmla="*/ 21 w 49"/>
              <a:gd name="T15" fmla="*/ 40 h 49"/>
              <a:gd name="T16" fmla="*/ 21 w 49"/>
              <a:gd name="T17" fmla="*/ 37 h 49"/>
              <a:gd name="T18" fmla="*/ 22 w 49"/>
              <a:gd name="T19" fmla="*/ 36 h 49"/>
              <a:gd name="T20" fmla="*/ 24 w 49"/>
              <a:gd name="T21" fmla="*/ 37 h 49"/>
              <a:gd name="T22" fmla="*/ 24 w 49"/>
              <a:gd name="T23" fmla="*/ 40 h 49"/>
              <a:gd name="T24" fmla="*/ 24 w 49"/>
              <a:gd name="T25" fmla="*/ 23 h 49"/>
              <a:gd name="T26" fmla="*/ 31 w 49"/>
              <a:gd name="T27" fmla="*/ 30 h 49"/>
              <a:gd name="T28" fmla="*/ 24 w 49"/>
              <a:gd name="T29" fmla="*/ 36 h 49"/>
              <a:gd name="T30" fmla="*/ 18 w 49"/>
              <a:gd name="T31" fmla="*/ 30 h 49"/>
              <a:gd name="T32" fmla="*/ 19 w 49"/>
              <a:gd name="T33" fmla="*/ 28 h 49"/>
              <a:gd name="T34" fmla="*/ 21 w 49"/>
              <a:gd name="T35" fmla="*/ 30 h 49"/>
              <a:gd name="T36" fmla="*/ 24 w 49"/>
              <a:gd name="T37" fmla="*/ 33 h 49"/>
              <a:gd name="T38" fmla="*/ 28 w 49"/>
              <a:gd name="T39" fmla="*/ 30 h 49"/>
              <a:gd name="T40" fmla="*/ 24 w 49"/>
              <a:gd name="T41" fmla="*/ 26 h 49"/>
              <a:gd name="T42" fmla="*/ 18 w 49"/>
              <a:gd name="T43" fmla="*/ 20 h 49"/>
              <a:gd name="T44" fmla="*/ 23 w 49"/>
              <a:gd name="T45" fmla="*/ 14 h 49"/>
              <a:gd name="T46" fmla="*/ 23 w 49"/>
              <a:gd name="T47" fmla="*/ 12 h 49"/>
              <a:gd name="T48" fmla="*/ 24 w 49"/>
              <a:gd name="T49" fmla="*/ 11 h 49"/>
              <a:gd name="T50" fmla="*/ 26 w 49"/>
              <a:gd name="T51" fmla="*/ 12 h 49"/>
              <a:gd name="T52" fmla="*/ 26 w 49"/>
              <a:gd name="T53" fmla="*/ 14 h 49"/>
              <a:gd name="T54" fmla="*/ 31 w 49"/>
              <a:gd name="T55" fmla="*/ 20 h 49"/>
              <a:gd name="T56" fmla="*/ 29 w 49"/>
              <a:gd name="T57" fmla="*/ 21 h 49"/>
              <a:gd name="T58" fmla="*/ 28 w 49"/>
              <a:gd name="T59" fmla="*/ 20 h 49"/>
              <a:gd name="T60" fmla="*/ 24 w 49"/>
              <a:gd name="T61" fmla="*/ 16 h 49"/>
              <a:gd name="T62" fmla="*/ 21 w 49"/>
              <a:gd name="T63" fmla="*/ 20 h 49"/>
              <a:gd name="T64" fmla="*/ 24 w 49"/>
              <a:gd name="T6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4" y="40"/>
                </a:moveTo>
                <a:cubicBezTo>
                  <a:pt x="24" y="41"/>
                  <a:pt x="23" y="41"/>
                  <a:pt x="22" y="41"/>
                </a:cubicBezTo>
                <a:cubicBezTo>
                  <a:pt x="22" y="41"/>
                  <a:pt x="21" y="41"/>
                  <a:pt x="21" y="40"/>
                </a:cubicBezTo>
                <a:cubicBezTo>
                  <a:pt x="21" y="37"/>
                  <a:pt x="21" y="37"/>
                  <a:pt x="21" y="37"/>
                </a:cubicBezTo>
                <a:cubicBezTo>
                  <a:pt x="21" y="37"/>
                  <a:pt x="22" y="36"/>
                  <a:pt x="22" y="36"/>
                </a:cubicBezTo>
                <a:cubicBezTo>
                  <a:pt x="23" y="36"/>
                  <a:pt x="24" y="37"/>
                  <a:pt x="24" y="37"/>
                </a:cubicBezTo>
                <a:lnTo>
                  <a:pt x="24" y="40"/>
                </a:lnTo>
                <a:close/>
                <a:moveTo>
                  <a:pt x="24" y="23"/>
                </a:moveTo>
                <a:cubicBezTo>
                  <a:pt x="28" y="23"/>
                  <a:pt x="31" y="26"/>
                  <a:pt x="31" y="30"/>
                </a:cubicBezTo>
                <a:cubicBezTo>
                  <a:pt x="31" y="33"/>
                  <a:pt x="28" y="36"/>
                  <a:pt x="24" y="36"/>
                </a:cubicBezTo>
                <a:cubicBezTo>
                  <a:pt x="21" y="36"/>
                  <a:pt x="18" y="33"/>
                  <a:pt x="18" y="30"/>
                </a:cubicBezTo>
                <a:cubicBezTo>
                  <a:pt x="18" y="29"/>
                  <a:pt x="19" y="28"/>
                  <a:pt x="19" y="28"/>
                </a:cubicBezTo>
                <a:cubicBezTo>
                  <a:pt x="20" y="28"/>
                  <a:pt x="21" y="29"/>
                  <a:pt x="21" y="30"/>
                </a:cubicBezTo>
                <a:cubicBezTo>
                  <a:pt x="21" y="32"/>
                  <a:pt x="22" y="33"/>
                  <a:pt x="24" y="33"/>
                </a:cubicBezTo>
                <a:cubicBezTo>
                  <a:pt x="26" y="33"/>
                  <a:pt x="28" y="32"/>
                  <a:pt x="28" y="30"/>
                </a:cubicBezTo>
                <a:cubicBezTo>
                  <a:pt x="28" y="28"/>
                  <a:pt x="26" y="26"/>
                  <a:pt x="24" y="26"/>
                </a:cubicBezTo>
                <a:cubicBezTo>
                  <a:pt x="21" y="26"/>
                  <a:pt x="18" y="23"/>
                  <a:pt x="18" y="20"/>
                </a:cubicBezTo>
                <a:cubicBezTo>
                  <a:pt x="18" y="17"/>
                  <a:pt x="20" y="14"/>
                  <a:pt x="23" y="14"/>
                </a:cubicBezTo>
                <a:cubicBezTo>
                  <a:pt x="23" y="12"/>
                  <a:pt x="23" y="12"/>
                  <a:pt x="23" y="12"/>
                </a:cubicBezTo>
                <a:cubicBezTo>
                  <a:pt x="23" y="12"/>
                  <a:pt x="24" y="11"/>
                  <a:pt x="24" y="11"/>
                </a:cubicBezTo>
                <a:cubicBezTo>
                  <a:pt x="25" y="11"/>
                  <a:pt x="26" y="12"/>
                  <a:pt x="26" y="12"/>
                </a:cubicBezTo>
                <a:cubicBezTo>
                  <a:pt x="26" y="14"/>
                  <a:pt x="26" y="14"/>
                  <a:pt x="26" y="14"/>
                </a:cubicBezTo>
                <a:cubicBezTo>
                  <a:pt x="28" y="14"/>
                  <a:pt x="31" y="17"/>
                  <a:pt x="31" y="20"/>
                </a:cubicBezTo>
                <a:cubicBezTo>
                  <a:pt x="31" y="20"/>
                  <a:pt x="30" y="21"/>
                  <a:pt x="29" y="21"/>
                </a:cubicBezTo>
                <a:cubicBezTo>
                  <a:pt x="29" y="21"/>
                  <a:pt x="28" y="20"/>
                  <a:pt x="28" y="20"/>
                </a:cubicBezTo>
                <a:cubicBezTo>
                  <a:pt x="28" y="18"/>
                  <a:pt x="26" y="16"/>
                  <a:pt x="24" y="16"/>
                </a:cubicBezTo>
                <a:cubicBezTo>
                  <a:pt x="22" y="16"/>
                  <a:pt x="21" y="18"/>
                  <a:pt x="21" y="20"/>
                </a:cubicBezTo>
                <a:cubicBezTo>
                  <a:pt x="21" y="22"/>
                  <a:pt x="22" y="23"/>
                  <a:pt x="24"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EditPoints="1"/>
          </p:cNvSpPr>
          <p:nvPr/>
        </p:nvSpPr>
        <p:spPr bwMode="auto">
          <a:xfrm>
            <a:off x="6233555" y="4152970"/>
            <a:ext cx="460359" cy="463484"/>
          </a:xfrm>
          <a:custGeom>
            <a:avLst/>
            <a:gdLst>
              <a:gd name="T0" fmla="*/ 24 w 49"/>
              <a:gd name="T1" fmla="*/ 0 h 49"/>
              <a:gd name="T2" fmla="*/ 0 w 49"/>
              <a:gd name="T3" fmla="*/ 25 h 49"/>
              <a:gd name="T4" fmla="*/ 24 w 49"/>
              <a:gd name="T5" fmla="*/ 49 h 49"/>
              <a:gd name="T6" fmla="*/ 49 w 49"/>
              <a:gd name="T7" fmla="*/ 25 h 49"/>
              <a:gd name="T8" fmla="*/ 24 w 49"/>
              <a:gd name="T9" fmla="*/ 0 h 49"/>
              <a:gd name="T10" fmla="*/ 24 w 49"/>
              <a:gd name="T11" fmla="*/ 40 h 49"/>
              <a:gd name="T12" fmla="*/ 22 w 49"/>
              <a:gd name="T13" fmla="*/ 41 h 49"/>
              <a:gd name="T14" fmla="*/ 21 w 49"/>
              <a:gd name="T15" fmla="*/ 40 h 49"/>
              <a:gd name="T16" fmla="*/ 21 w 49"/>
              <a:gd name="T17" fmla="*/ 37 h 49"/>
              <a:gd name="T18" fmla="*/ 22 w 49"/>
              <a:gd name="T19" fmla="*/ 36 h 49"/>
              <a:gd name="T20" fmla="*/ 24 w 49"/>
              <a:gd name="T21" fmla="*/ 37 h 49"/>
              <a:gd name="T22" fmla="*/ 24 w 49"/>
              <a:gd name="T23" fmla="*/ 40 h 49"/>
              <a:gd name="T24" fmla="*/ 24 w 49"/>
              <a:gd name="T25" fmla="*/ 23 h 49"/>
              <a:gd name="T26" fmla="*/ 31 w 49"/>
              <a:gd name="T27" fmla="*/ 30 h 49"/>
              <a:gd name="T28" fmla="*/ 24 w 49"/>
              <a:gd name="T29" fmla="*/ 36 h 49"/>
              <a:gd name="T30" fmla="*/ 18 w 49"/>
              <a:gd name="T31" fmla="*/ 30 h 49"/>
              <a:gd name="T32" fmla="*/ 19 w 49"/>
              <a:gd name="T33" fmla="*/ 28 h 49"/>
              <a:gd name="T34" fmla="*/ 21 w 49"/>
              <a:gd name="T35" fmla="*/ 30 h 49"/>
              <a:gd name="T36" fmla="*/ 24 w 49"/>
              <a:gd name="T37" fmla="*/ 33 h 49"/>
              <a:gd name="T38" fmla="*/ 28 w 49"/>
              <a:gd name="T39" fmla="*/ 30 h 49"/>
              <a:gd name="T40" fmla="*/ 24 w 49"/>
              <a:gd name="T41" fmla="*/ 26 h 49"/>
              <a:gd name="T42" fmla="*/ 18 w 49"/>
              <a:gd name="T43" fmla="*/ 20 h 49"/>
              <a:gd name="T44" fmla="*/ 23 w 49"/>
              <a:gd name="T45" fmla="*/ 14 h 49"/>
              <a:gd name="T46" fmla="*/ 23 w 49"/>
              <a:gd name="T47" fmla="*/ 12 h 49"/>
              <a:gd name="T48" fmla="*/ 24 w 49"/>
              <a:gd name="T49" fmla="*/ 11 h 49"/>
              <a:gd name="T50" fmla="*/ 26 w 49"/>
              <a:gd name="T51" fmla="*/ 12 h 49"/>
              <a:gd name="T52" fmla="*/ 26 w 49"/>
              <a:gd name="T53" fmla="*/ 14 h 49"/>
              <a:gd name="T54" fmla="*/ 31 w 49"/>
              <a:gd name="T55" fmla="*/ 20 h 49"/>
              <a:gd name="T56" fmla="*/ 29 w 49"/>
              <a:gd name="T57" fmla="*/ 21 h 49"/>
              <a:gd name="T58" fmla="*/ 28 w 49"/>
              <a:gd name="T59" fmla="*/ 20 h 49"/>
              <a:gd name="T60" fmla="*/ 24 w 49"/>
              <a:gd name="T61" fmla="*/ 16 h 49"/>
              <a:gd name="T62" fmla="*/ 21 w 49"/>
              <a:gd name="T63" fmla="*/ 20 h 49"/>
              <a:gd name="T64" fmla="*/ 24 w 49"/>
              <a:gd name="T6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4" y="40"/>
                </a:moveTo>
                <a:cubicBezTo>
                  <a:pt x="24" y="41"/>
                  <a:pt x="23" y="41"/>
                  <a:pt x="22" y="41"/>
                </a:cubicBezTo>
                <a:cubicBezTo>
                  <a:pt x="22" y="41"/>
                  <a:pt x="21" y="41"/>
                  <a:pt x="21" y="40"/>
                </a:cubicBezTo>
                <a:cubicBezTo>
                  <a:pt x="21" y="37"/>
                  <a:pt x="21" y="37"/>
                  <a:pt x="21" y="37"/>
                </a:cubicBezTo>
                <a:cubicBezTo>
                  <a:pt x="21" y="37"/>
                  <a:pt x="22" y="36"/>
                  <a:pt x="22" y="36"/>
                </a:cubicBezTo>
                <a:cubicBezTo>
                  <a:pt x="23" y="36"/>
                  <a:pt x="24" y="37"/>
                  <a:pt x="24" y="37"/>
                </a:cubicBezTo>
                <a:lnTo>
                  <a:pt x="24" y="40"/>
                </a:lnTo>
                <a:close/>
                <a:moveTo>
                  <a:pt x="24" y="23"/>
                </a:moveTo>
                <a:cubicBezTo>
                  <a:pt x="28" y="23"/>
                  <a:pt x="31" y="26"/>
                  <a:pt x="31" y="30"/>
                </a:cubicBezTo>
                <a:cubicBezTo>
                  <a:pt x="31" y="33"/>
                  <a:pt x="28" y="36"/>
                  <a:pt x="24" y="36"/>
                </a:cubicBezTo>
                <a:cubicBezTo>
                  <a:pt x="21" y="36"/>
                  <a:pt x="18" y="33"/>
                  <a:pt x="18" y="30"/>
                </a:cubicBezTo>
                <a:cubicBezTo>
                  <a:pt x="18" y="29"/>
                  <a:pt x="19" y="28"/>
                  <a:pt x="19" y="28"/>
                </a:cubicBezTo>
                <a:cubicBezTo>
                  <a:pt x="20" y="28"/>
                  <a:pt x="21" y="29"/>
                  <a:pt x="21" y="30"/>
                </a:cubicBezTo>
                <a:cubicBezTo>
                  <a:pt x="21" y="32"/>
                  <a:pt x="22" y="33"/>
                  <a:pt x="24" y="33"/>
                </a:cubicBezTo>
                <a:cubicBezTo>
                  <a:pt x="26" y="33"/>
                  <a:pt x="28" y="32"/>
                  <a:pt x="28" y="30"/>
                </a:cubicBezTo>
                <a:cubicBezTo>
                  <a:pt x="28" y="28"/>
                  <a:pt x="26" y="26"/>
                  <a:pt x="24" y="26"/>
                </a:cubicBezTo>
                <a:cubicBezTo>
                  <a:pt x="21" y="26"/>
                  <a:pt x="18" y="23"/>
                  <a:pt x="18" y="20"/>
                </a:cubicBezTo>
                <a:cubicBezTo>
                  <a:pt x="18" y="17"/>
                  <a:pt x="20" y="14"/>
                  <a:pt x="23" y="14"/>
                </a:cubicBezTo>
                <a:cubicBezTo>
                  <a:pt x="23" y="12"/>
                  <a:pt x="23" y="12"/>
                  <a:pt x="23" y="12"/>
                </a:cubicBezTo>
                <a:cubicBezTo>
                  <a:pt x="23" y="12"/>
                  <a:pt x="24" y="11"/>
                  <a:pt x="24" y="11"/>
                </a:cubicBezTo>
                <a:cubicBezTo>
                  <a:pt x="25" y="11"/>
                  <a:pt x="26" y="12"/>
                  <a:pt x="26" y="12"/>
                </a:cubicBezTo>
                <a:cubicBezTo>
                  <a:pt x="26" y="14"/>
                  <a:pt x="26" y="14"/>
                  <a:pt x="26" y="14"/>
                </a:cubicBezTo>
                <a:cubicBezTo>
                  <a:pt x="28" y="14"/>
                  <a:pt x="31" y="17"/>
                  <a:pt x="31" y="20"/>
                </a:cubicBezTo>
                <a:cubicBezTo>
                  <a:pt x="31" y="20"/>
                  <a:pt x="30" y="21"/>
                  <a:pt x="29" y="21"/>
                </a:cubicBezTo>
                <a:cubicBezTo>
                  <a:pt x="29" y="21"/>
                  <a:pt x="28" y="20"/>
                  <a:pt x="28" y="20"/>
                </a:cubicBezTo>
                <a:cubicBezTo>
                  <a:pt x="28" y="18"/>
                  <a:pt x="26" y="16"/>
                  <a:pt x="24" y="16"/>
                </a:cubicBezTo>
                <a:cubicBezTo>
                  <a:pt x="22" y="16"/>
                  <a:pt x="21" y="18"/>
                  <a:pt x="21" y="20"/>
                </a:cubicBezTo>
                <a:cubicBezTo>
                  <a:pt x="21" y="22"/>
                  <a:pt x="22" y="23"/>
                  <a:pt x="24" y="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9"/>
          <p:cNvSpPr>
            <a:spLocks noEditPoints="1"/>
          </p:cNvSpPr>
          <p:nvPr/>
        </p:nvSpPr>
        <p:spPr bwMode="auto">
          <a:xfrm>
            <a:off x="6430842" y="3467007"/>
            <a:ext cx="354284" cy="356689"/>
          </a:xfrm>
          <a:custGeom>
            <a:avLst/>
            <a:gdLst>
              <a:gd name="T0" fmla="*/ 24 w 49"/>
              <a:gd name="T1" fmla="*/ 0 h 49"/>
              <a:gd name="T2" fmla="*/ 0 w 49"/>
              <a:gd name="T3" fmla="*/ 25 h 49"/>
              <a:gd name="T4" fmla="*/ 24 w 49"/>
              <a:gd name="T5" fmla="*/ 49 h 49"/>
              <a:gd name="T6" fmla="*/ 49 w 49"/>
              <a:gd name="T7" fmla="*/ 25 h 49"/>
              <a:gd name="T8" fmla="*/ 24 w 49"/>
              <a:gd name="T9" fmla="*/ 0 h 49"/>
              <a:gd name="T10" fmla="*/ 24 w 49"/>
              <a:gd name="T11" fmla="*/ 40 h 49"/>
              <a:gd name="T12" fmla="*/ 22 w 49"/>
              <a:gd name="T13" fmla="*/ 41 h 49"/>
              <a:gd name="T14" fmla="*/ 21 w 49"/>
              <a:gd name="T15" fmla="*/ 40 h 49"/>
              <a:gd name="T16" fmla="*/ 21 w 49"/>
              <a:gd name="T17" fmla="*/ 37 h 49"/>
              <a:gd name="T18" fmla="*/ 22 w 49"/>
              <a:gd name="T19" fmla="*/ 36 h 49"/>
              <a:gd name="T20" fmla="*/ 24 w 49"/>
              <a:gd name="T21" fmla="*/ 37 h 49"/>
              <a:gd name="T22" fmla="*/ 24 w 49"/>
              <a:gd name="T23" fmla="*/ 40 h 49"/>
              <a:gd name="T24" fmla="*/ 24 w 49"/>
              <a:gd name="T25" fmla="*/ 23 h 49"/>
              <a:gd name="T26" fmla="*/ 31 w 49"/>
              <a:gd name="T27" fmla="*/ 30 h 49"/>
              <a:gd name="T28" fmla="*/ 24 w 49"/>
              <a:gd name="T29" fmla="*/ 36 h 49"/>
              <a:gd name="T30" fmla="*/ 18 w 49"/>
              <a:gd name="T31" fmla="*/ 30 h 49"/>
              <a:gd name="T32" fmla="*/ 19 w 49"/>
              <a:gd name="T33" fmla="*/ 28 h 49"/>
              <a:gd name="T34" fmla="*/ 21 w 49"/>
              <a:gd name="T35" fmla="*/ 30 h 49"/>
              <a:gd name="T36" fmla="*/ 24 w 49"/>
              <a:gd name="T37" fmla="*/ 33 h 49"/>
              <a:gd name="T38" fmla="*/ 28 w 49"/>
              <a:gd name="T39" fmla="*/ 30 h 49"/>
              <a:gd name="T40" fmla="*/ 24 w 49"/>
              <a:gd name="T41" fmla="*/ 26 h 49"/>
              <a:gd name="T42" fmla="*/ 18 w 49"/>
              <a:gd name="T43" fmla="*/ 20 h 49"/>
              <a:gd name="T44" fmla="*/ 23 w 49"/>
              <a:gd name="T45" fmla="*/ 14 h 49"/>
              <a:gd name="T46" fmla="*/ 23 w 49"/>
              <a:gd name="T47" fmla="*/ 12 h 49"/>
              <a:gd name="T48" fmla="*/ 24 w 49"/>
              <a:gd name="T49" fmla="*/ 11 h 49"/>
              <a:gd name="T50" fmla="*/ 26 w 49"/>
              <a:gd name="T51" fmla="*/ 12 h 49"/>
              <a:gd name="T52" fmla="*/ 26 w 49"/>
              <a:gd name="T53" fmla="*/ 14 h 49"/>
              <a:gd name="T54" fmla="*/ 31 w 49"/>
              <a:gd name="T55" fmla="*/ 20 h 49"/>
              <a:gd name="T56" fmla="*/ 29 w 49"/>
              <a:gd name="T57" fmla="*/ 21 h 49"/>
              <a:gd name="T58" fmla="*/ 28 w 49"/>
              <a:gd name="T59" fmla="*/ 20 h 49"/>
              <a:gd name="T60" fmla="*/ 24 w 49"/>
              <a:gd name="T61" fmla="*/ 16 h 49"/>
              <a:gd name="T62" fmla="*/ 21 w 49"/>
              <a:gd name="T63" fmla="*/ 20 h 49"/>
              <a:gd name="T64" fmla="*/ 24 w 49"/>
              <a:gd name="T6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4" y="40"/>
                </a:moveTo>
                <a:cubicBezTo>
                  <a:pt x="24" y="41"/>
                  <a:pt x="23" y="41"/>
                  <a:pt x="22" y="41"/>
                </a:cubicBezTo>
                <a:cubicBezTo>
                  <a:pt x="22" y="41"/>
                  <a:pt x="21" y="41"/>
                  <a:pt x="21" y="40"/>
                </a:cubicBezTo>
                <a:cubicBezTo>
                  <a:pt x="21" y="37"/>
                  <a:pt x="21" y="37"/>
                  <a:pt x="21" y="37"/>
                </a:cubicBezTo>
                <a:cubicBezTo>
                  <a:pt x="21" y="37"/>
                  <a:pt x="22" y="36"/>
                  <a:pt x="22" y="36"/>
                </a:cubicBezTo>
                <a:cubicBezTo>
                  <a:pt x="23" y="36"/>
                  <a:pt x="24" y="37"/>
                  <a:pt x="24" y="37"/>
                </a:cubicBezTo>
                <a:lnTo>
                  <a:pt x="24" y="40"/>
                </a:lnTo>
                <a:close/>
                <a:moveTo>
                  <a:pt x="24" y="23"/>
                </a:moveTo>
                <a:cubicBezTo>
                  <a:pt x="28" y="23"/>
                  <a:pt x="31" y="26"/>
                  <a:pt x="31" y="30"/>
                </a:cubicBezTo>
                <a:cubicBezTo>
                  <a:pt x="31" y="33"/>
                  <a:pt x="28" y="36"/>
                  <a:pt x="24" y="36"/>
                </a:cubicBezTo>
                <a:cubicBezTo>
                  <a:pt x="21" y="36"/>
                  <a:pt x="18" y="33"/>
                  <a:pt x="18" y="30"/>
                </a:cubicBezTo>
                <a:cubicBezTo>
                  <a:pt x="18" y="29"/>
                  <a:pt x="19" y="28"/>
                  <a:pt x="19" y="28"/>
                </a:cubicBezTo>
                <a:cubicBezTo>
                  <a:pt x="20" y="28"/>
                  <a:pt x="21" y="29"/>
                  <a:pt x="21" y="30"/>
                </a:cubicBezTo>
                <a:cubicBezTo>
                  <a:pt x="21" y="32"/>
                  <a:pt x="22" y="33"/>
                  <a:pt x="24" y="33"/>
                </a:cubicBezTo>
                <a:cubicBezTo>
                  <a:pt x="26" y="33"/>
                  <a:pt x="28" y="32"/>
                  <a:pt x="28" y="30"/>
                </a:cubicBezTo>
                <a:cubicBezTo>
                  <a:pt x="28" y="28"/>
                  <a:pt x="26" y="26"/>
                  <a:pt x="24" y="26"/>
                </a:cubicBezTo>
                <a:cubicBezTo>
                  <a:pt x="21" y="26"/>
                  <a:pt x="18" y="23"/>
                  <a:pt x="18" y="20"/>
                </a:cubicBezTo>
                <a:cubicBezTo>
                  <a:pt x="18" y="17"/>
                  <a:pt x="20" y="14"/>
                  <a:pt x="23" y="14"/>
                </a:cubicBezTo>
                <a:cubicBezTo>
                  <a:pt x="23" y="12"/>
                  <a:pt x="23" y="12"/>
                  <a:pt x="23" y="12"/>
                </a:cubicBezTo>
                <a:cubicBezTo>
                  <a:pt x="23" y="12"/>
                  <a:pt x="24" y="11"/>
                  <a:pt x="24" y="11"/>
                </a:cubicBezTo>
                <a:cubicBezTo>
                  <a:pt x="25" y="11"/>
                  <a:pt x="26" y="12"/>
                  <a:pt x="26" y="12"/>
                </a:cubicBezTo>
                <a:cubicBezTo>
                  <a:pt x="26" y="14"/>
                  <a:pt x="26" y="14"/>
                  <a:pt x="26" y="14"/>
                </a:cubicBezTo>
                <a:cubicBezTo>
                  <a:pt x="28" y="14"/>
                  <a:pt x="31" y="17"/>
                  <a:pt x="31" y="20"/>
                </a:cubicBezTo>
                <a:cubicBezTo>
                  <a:pt x="31" y="20"/>
                  <a:pt x="30" y="21"/>
                  <a:pt x="29" y="21"/>
                </a:cubicBezTo>
                <a:cubicBezTo>
                  <a:pt x="29" y="21"/>
                  <a:pt x="28" y="20"/>
                  <a:pt x="28" y="20"/>
                </a:cubicBezTo>
                <a:cubicBezTo>
                  <a:pt x="28" y="18"/>
                  <a:pt x="26" y="16"/>
                  <a:pt x="24" y="16"/>
                </a:cubicBezTo>
                <a:cubicBezTo>
                  <a:pt x="22" y="16"/>
                  <a:pt x="21" y="18"/>
                  <a:pt x="21" y="20"/>
                </a:cubicBezTo>
                <a:cubicBezTo>
                  <a:pt x="21" y="22"/>
                  <a:pt x="22" y="23"/>
                  <a:pt x="24" y="2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noEditPoints="1"/>
          </p:cNvSpPr>
          <p:nvPr/>
        </p:nvSpPr>
        <p:spPr bwMode="auto">
          <a:xfrm>
            <a:off x="7368407" y="4125128"/>
            <a:ext cx="289547" cy="291513"/>
          </a:xfrm>
          <a:custGeom>
            <a:avLst/>
            <a:gdLst>
              <a:gd name="T0" fmla="*/ 24 w 49"/>
              <a:gd name="T1" fmla="*/ 0 h 49"/>
              <a:gd name="T2" fmla="*/ 0 w 49"/>
              <a:gd name="T3" fmla="*/ 25 h 49"/>
              <a:gd name="T4" fmla="*/ 24 w 49"/>
              <a:gd name="T5" fmla="*/ 49 h 49"/>
              <a:gd name="T6" fmla="*/ 49 w 49"/>
              <a:gd name="T7" fmla="*/ 25 h 49"/>
              <a:gd name="T8" fmla="*/ 24 w 49"/>
              <a:gd name="T9" fmla="*/ 0 h 49"/>
              <a:gd name="T10" fmla="*/ 24 w 49"/>
              <a:gd name="T11" fmla="*/ 40 h 49"/>
              <a:gd name="T12" fmla="*/ 22 w 49"/>
              <a:gd name="T13" fmla="*/ 41 h 49"/>
              <a:gd name="T14" fmla="*/ 21 w 49"/>
              <a:gd name="T15" fmla="*/ 40 h 49"/>
              <a:gd name="T16" fmla="*/ 21 w 49"/>
              <a:gd name="T17" fmla="*/ 37 h 49"/>
              <a:gd name="T18" fmla="*/ 22 w 49"/>
              <a:gd name="T19" fmla="*/ 36 h 49"/>
              <a:gd name="T20" fmla="*/ 24 w 49"/>
              <a:gd name="T21" fmla="*/ 37 h 49"/>
              <a:gd name="T22" fmla="*/ 24 w 49"/>
              <a:gd name="T23" fmla="*/ 40 h 49"/>
              <a:gd name="T24" fmla="*/ 24 w 49"/>
              <a:gd name="T25" fmla="*/ 23 h 49"/>
              <a:gd name="T26" fmla="*/ 31 w 49"/>
              <a:gd name="T27" fmla="*/ 30 h 49"/>
              <a:gd name="T28" fmla="*/ 24 w 49"/>
              <a:gd name="T29" fmla="*/ 36 h 49"/>
              <a:gd name="T30" fmla="*/ 18 w 49"/>
              <a:gd name="T31" fmla="*/ 30 h 49"/>
              <a:gd name="T32" fmla="*/ 19 w 49"/>
              <a:gd name="T33" fmla="*/ 28 h 49"/>
              <a:gd name="T34" fmla="*/ 21 w 49"/>
              <a:gd name="T35" fmla="*/ 30 h 49"/>
              <a:gd name="T36" fmla="*/ 24 w 49"/>
              <a:gd name="T37" fmla="*/ 33 h 49"/>
              <a:gd name="T38" fmla="*/ 28 w 49"/>
              <a:gd name="T39" fmla="*/ 30 h 49"/>
              <a:gd name="T40" fmla="*/ 24 w 49"/>
              <a:gd name="T41" fmla="*/ 26 h 49"/>
              <a:gd name="T42" fmla="*/ 18 w 49"/>
              <a:gd name="T43" fmla="*/ 20 h 49"/>
              <a:gd name="T44" fmla="*/ 23 w 49"/>
              <a:gd name="T45" fmla="*/ 14 h 49"/>
              <a:gd name="T46" fmla="*/ 23 w 49"/>
              <a:gd name="T47" fmla="*/ 12 h 49"/>
              <a:gd name="T48" fmla="*/ 24 w 49"/>
              <a:gd name="T49" fmla="*/ 11 h 49"/>
              <a:gd name="T50" fmla="*/ 26 w 49"/>
              <a:gd name="T51" fmla="*/ 12 h 49"/>
              <a:gd name="T52" fmla="*/ 26 w 49"/>
              <a:gd name="T53" fmla="*/ 14 h 49"/>
              <a:gd name="T54" fmla="*/ 31 w 49"/>
              <a:gd name="T55" fmla="*/ 20 h 49"/>
              <a:gd name="T56" fmla="*/ 29 w 49"/>
              <a:gd name="T57" fmla="*/ 21 h 49"/>
              <a:gd name="T58" fmla="*/ 28 w 49"/>
              <a:gd name="T59" fmla="*/ 20 h 49"/>
              <a:gd name="T60" fmla="*/ 24 w 49"/>
              <a:gd name="T61" fmla="*/ 16 h 49"/>
              <a:gd name="T62" fmla="*/ 21 w 49"/>
              <a:gd name="T63" fmla="*/ 20 h 49"/>
              <a:gd name="T64" fmla="*/ 24 w 49"/>
              <a:gd name="T6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4" y="40"/>
                </a:moveTo>
                <a:cubicBezTo>
                  <a:pt x="24" y="41"/>
                  <a:pt x="23" y="41"/>
                  <a:pt x="22" y="41"/>
                </a:cubicBezTo>
                <a:cubicBezTo>
                  <a:pt x="22" y="41"/>
                  <a:pt x="21" y="41"/>
                  <a:pt x="21" y="40"/>
                </a:cubicBezTo>
                <a:cubicBezTo>
                  <a:pt x="21" y="37"/>
                  <a:pt x="21" y="37"/>
                  <a:pt x="21" y="37"/>
                </a:cubicBezTo>
                <a:cubicBezTo>
                  <a:pt x="21" y="37"/>
                  <a:pt x="22" y="36"/>
                  <a:pt x="22" y="36"/>
                </a:cubicBezTo>
                <a:cubicBezTo>
                  <a:pt x="23" y="36"/>
                  <a:pt x="24" y="37"/>
                  <a:pt x="24" y="37"/>
                </a:cubicBezTo>
                <a:lnTo>
                  <a:pt x="24" y="40"/>
                </a:lnTo>
                <a:close/>
                <a:moveTo>
                  <a:pt x="24" y="23"/>
                </a:moveTo>
                <a:cubicBezTo>
                  <a:pt x="28" y="23"/>
                  <a:pt x="31" y="26"/>
                  <a:pt x="31" y="30"/>
                </a:cubicBezTo>
                <a:cubicBezTo>
                  <a:pt x="31" y="33"/>
                  <a:pt x="28" y="36"/>
                  <a:pt x="24" y="36"/>
                </a:cubicBezTo>
                <a:cubicBezTo>
                  <a:pt x="21" y="36"/>
                  <a:pt x="18" y="33"/>
                  <a:pt x="18" y="30"/>
                </a:cubicBezTo>
                <a:cubicBezTo>
                  <a:pt x="18" y="29"/>
                  <a:pt x="19" y="28"/>
                  <a:pt x="19" y="28"/>
                </a:cubicBezTo>
                <a:cubicBezTo>
                  <a:pt x="20" y="28"/>
                  <a:pt x="21" y="29"/>
                  <a:pt x="21" y="30"/>
                </a:cubicBezTo>
                <a:cubicBezTo>
                  <a:pt x="21" y="32"/>
                  <a:pt x="22" y="33"/>
                  <a:pt x="24" y="33"/>
                </a:cubicBezTo>
                <a:cubicBezTo>
                  <a:pt x="26" y="33"/>
                  <a:pt x="28" y="32"/>
                  <a:pt x="28" y="30"/>
                </a:cubicBezTo>
                <a:cubicBezTo>
                  <a:pt x="28" y="28"/>
                  <a:pt x="26" y="26"/>
                  <a:pt x="24" y="26"/>
                </a:cubicBezTo>
                <a:cubicBezTo>
                  <a:pt x="21" y="26"/>
                  <a:pt x="18" y="23"/>
                  <a:pt x="18" y="20"/>
                </a:cubicBezTo>
                <a:cubicBezTo>
                  <a:pt x="18" y="17"/>
                  <a:pt x="20" y="14"/>
                  <a:pt x="23" y="14"/>
                </a:cubicBezTo>
                <a:cubicBezTo>
                  <a:pt x="23" y="12"/>
                  <a:pt x="23" y="12"/>
                  <a:pt x="23" y="12"/>
                </a:cubicBezTo>
                <a:cubicBezTo>
                  <a:pt x="23" y="12"/>
                  <a:pt x="24" y="11"/>
                  <a:pt x="24" y="11"/>
                </a:cubicBezTo>
                <a:cubicBezTo>
                  <a:pt x="25" y="11"/>
                  <a:pt x="26" y="12"/>
                  <a:pt x="26" y="12"/>
                </a:cubicBezTo>
                <a:cubicBezTo>
                  <a:pt x="26" y="14"/>
                  <a:pt x="26" y="14"/>
                  <a:pt x="26" y="14"/>
                </a:cubicBezTo>
                <a:cubicBezTo>
                  <a:pt x="28" y="14"/>
                  <a:pt x="31" y="17"/>
                  <a:pt x="31" y="20"/>
                </a:cubicBezTo>
                <a:cubicBezTo>
                  <a:pt x="31" y="20"/>
                  <a:pt x="30" y="21"/>
                  <a:pt x="29" y="21"/>
                </a:cubicBezTo>
                <a:cubicBezTo>
                  <a:pt x="29" y="21"/>
                  <a:pt x="28" y="20"/>
                  <a:pt x="28" y="20"/>
                </a:cubicBezTo>
                <a:cubicBezTo>
                  <a:pt x="28" y="18"/>
                  <a:pt x="26" y="16"/>
                  <a:pt x="24" y="16"/>
                </a:cubicBezTo>
                <a:cubicBezTo>
                  <a:pt x="22" y="16"/>
                  <a:pt x="21" y="18"/>
                  <a:pt x="21" y="20"/>
                </a:cubicBezTo>
                <a:cubicBezTo>
                  <a:pt x="21" y="22"/>
                  <a:pt x="22" y="23"/>
                  <a:pt x="24" y="2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noEditPoints="1"/>
          </p:cNvSpPr>
          <p:nvPr/>
        </p:nvSpPr>
        <p:spPr bwMode="auto">
          <a:xfrm>
            <a:off x="5636044" y="4596197"/>
            <a:ext cx="1144588" cy="993775"/>
          </a:xfrm>
          <a:custGeom>
            <a:avLst/>
            <a:gdLst>
              <a:gd name="T0" fmla="*/ 78 w 80"/>
              <a:gd name="T1" fmla="*/ 25 h 69"/>
              <a:gd name="T2" fmla="*/ 77 w 80"/>
              <a:gd name="T3" fmla="*/ 26 h 69"/>
              <a:gd name="T4" fmla="*/ 73 w 80"/>
              <a:gd name="T5" fmla="*/ 32 h 69"/>
              <a:gd name="T6" fmla="*/ 40 w 80"/>
              <a:gd name="T7" fmla="*/ 5 h 69"/>
              <a:gd name="T8" fmla="*/ 32 w 80"/>
              <a:gd name="T9" fmla="*/ 5 h 69"/>
              <a:gd name="T10" fmla="*/ 21 w 80"/>
              <a:gd name="T11" fmla="*/ 0 h 69"/>
              <a:gd name="T12" fmla="*/ 15 w 80"/>
              <a:gd name="T13" fmla="*/ 1 h 69"/>
              <a:gd name="T14" fmla="*/ 14 w 80"/>
              <a:gd name="T15" fmla="*/ 3 h 69"/>
              <a:gd name="T16" fmla="*/ 15 w 80"/>
              <a:gd name="T17" fmla="*/ 4 h 69"/>
              <a:gd name="T18" fmla="*/ 19 w 80"/>
              <a:gd name="T19" fmla="*/ 10 h 69"/>
              <a:gd name="T20" fmla="*/ 6 w 80"/>
              <a:gd name="T21" fmla="*/ 29 h 69"/>
              <a:gd name="T22" fmla="*/ 1 w 80"/>
              <a:gd name="T23" fmla="*/ 29 h 69"/>
              <a:gd name="T24" fmla="*/ 0 w 80"/>
              <a:gd name="T25" fmla="*/ 30 h 69"/>
              <a:gd name="T26" fmla="*/ 0 w 80"/>
              <a:gd name="T27" fmla="*/ 44 h 69"/>
              <a:gd name="T28" fmla="*/ 1 w 80"/>
              <a:gd name="T29" fmla="*/ 45 h 69"/>
              <a:gd name="T30" fmla="*/ 9 w 80"/>
              <a:gd name="T31" fmla="*/ 45 h 69"/>
              <a:gd name="T32" fmla="*/ 26 w 80"/>
              <a:gd name="T33" fmla="*/ 59 h 69"/>
              <a:gd name="T34" fmla="*/ 26 w 80"/>
              <a:gd name="T35" fmla="*/ 68 h 69"/>
              <a:gd name="T36" fmla="*/ 28 w 80"/>
              <a:gd name="T37" fmla="*/ 69 h 69"/>
              <a:gd name="T38" fmla="*/ 29 w 80"/>
              <a:gd name="T39" fmla="*/ 68 h 69"/>
              <a:gd name="T40" fmla="*/ 29 w 80"/>
              <a:gd name="T41" fmla="*/ 60 h 69"/>
              <a:gd name="T42" fmla="*/ 40 w 80"/>
              <a:gd name="T43" fmla="*/ 61 h 69"/>
              <a:gd name="T44" fmla="*/ 50 w 80"/>
              <a:gd name="T45" fmla="*/ 60 h 69"/>
              <a:gd name="T46" fmla="*/ 50 w 80"/>
              <a:gd name="T47" fmla="*/ 68 h 69"/>
              <a:gd name="T48" fmla="*/ 52 w 80"/>
              <a:gd name="T49" fmla="*/ 69 h 69"/>
              <a:gd name="T50" fmla="*/ 53 w 80"/>
              <a:gd name="T51" fmla="*/ 68 h 69"/>
              <a:gd name="T52" fmla="*/ 53 w 80"/>
              <a:gd name="T53" fmla="*/ 59 h 69"/>
              <a:gd name="T54" fmla="*/ 73 w 80"/>
              <a:gd name="T55" fmla="*/ 34 h 69"/>
              <a:gd name="T56" fmla="*/ 80 w 80"/>
              <a:gd name="T57" fmla="*/ 26 h 69"/>
              <a:gd name="T58" fmla="*/ 78 w 80"/>
              <a:gd name="T59" fmla="*/ 25 h 69"/>
              <a:gd name="T60" fmla="*/ 21 w 80"/>
              <a:gd name="T61" fmla="*/ 32 h 69"/>
              <a:gd name="T62" fmla="*/ 17 w 80"/>
              <a:gd name="T63" fmla="*/ 28 h 69"/>
              <a:gd name="T64" fmla="*/ 21 w 80"/>
              <a:gd name="T65" fmla="*/ 24 h 69"/>
              <a:gd name="T66" fmla="*/ 25 w 80"/>
              <a:gd name="T67" fmla="*/ 28 h 69"/>
              <a:gd name="T68" fmla="*/ 21 w 80"/>
              <a:gd name="T69" fmla="*/ 32 h 69"/>
              <a:gd name="T70" fmla="*/ 57 w 80"/>
              <a:gd name="T71" fmla="*/ 20 h 69"/>
              <a:gd name="T72" fmla="*/ 56 w 80"/>
              <a:gd name="T73" fmla="*/ 21 h 69"/>
              <a:gd name="T74" fmla="*/ 55 w 80"/>
              <a:gd name="T75" fmla="*/ 21 h 69"/>
              <a:gd name="T76" fmla="*/ 38 w 80"/>
              <a:gd name="T77" fmla="*/ 16 h 69"/>
              <a:gd name="T78" fmla="*/ 37 w 80"/>
              <a:gd name="T79" fmla="*/ 14 h 69"/>
              <a:gd name="T80" fmla="*/ 38 w 80"/>
              <a:gd name="T81" fmla="*/ 13 h 69"/>
              <a:gd name="T82" fmla="*/ 56 w 80"/>
              <a:gd name="T83" fmla="*/ 19 h 69"/>
              <a:gd name="T84" fmla="*/ 57 w 80"/>
              <a:gd name="T85"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69">
                <a:moveTo>
                  <a:pt x="78" y="25"/>
                </a:moveTo>
                <a:cubicBezTo>
                  <a:pt x="78" y="25"/>
                  <a:pt x="77" y="26"/>
                  <a:pt x="77" y="26"/>
                </a:cubicBezTo>
                <a:cubicBezTo>
                  <a:pt x="77" y="29"/>
                  <a:pt x="75" y="31"/>
                  <a:pt x="73" y="32"/>
                </a:cubicBezTo>
                <a:cubicBezTo>
                  <a:pt x="72" y="17"/>
                  <a:pt x="57" y="5"/>
                  <a:pt x="40" y="5"/>
                </a:cubicBezTo>
                <a:cubicBezTo>
                  <a:pt x="37" y="5"/>
                  <a:pt x="34" y="5"/>
                  <a:pt x="32" y="5"/>
                </a:cubicBezTo>
                <a:cubicBezTo>
                  <a:pt x="30" y="2"/>
                  <a:pt x="25" y="0"/>
                  <a:pt x="21" y="0"/>
                </a:cubicBezTo>
                <a:cubicBezTo>
                  <a:pt x="19" y="0"/>
                  <a:pt x="17" y="0"/>
                  <a:pt x="15" y="1"/>
                </a:cubicBezTo>
                <a:cubicBezTo>
                  <a:pt x="14" y="2"/>
                  <a:pt x="14" y="2"/>
                  <a:pt x="14" y="3"/>
                </a:cubicBezTo>
                <a:cubicBezTo>
                  <a:pt x="14" y="3"/>
                  <a:pt x="14" y="4"/>
                  <a:pt x="15" y="4"/>
                </a:cubicBezTo>
                <a:cubicBezTo>
                  <a:pt x="17" y="5"/>
                  <a:pt x="19" y="8"/>
                  <a:pt x="19" y="10"/>
                </a:cubicBezTo>
                <a:cubicBezTo>
                  <a:pt x="13" y="15"/>
                  <a:pt x="8" y="22"/>
                  <a:pt x="6" y="29"/>
                </a:cubicBezTo>
                <a:cubicBezTo>
                  <a:pt x="1" y="29"/>
                  <a:pt x="1" y="29"/>
                  <a:pt x="1" y="29"/>
                </a:cubicBezTo>
                <a:cubicBezTo>
                  <a:pt x="0" y="29"/>
                  <a:pt x="0" y="30"/>
                  <a:pt x="0" y="30"/>
                </a:cubicBezTo>
                <a:cubicBezTo>
                  <a:pt x="0" y="44"/>
                  <a:pt x="0" y="44"/>
                  <a:pt x="0" y="44"/>
                </a:cubicBezTo>
                <a:cubicBezTo>
                  <a:pt x="0" y="44"/>
                  <a:pt x="0" y="45"/>
                  <a:pt x="1" y="45"/>
                </a:cubicBezTo>
                <a:cubicBezTo>
                  <a:pt x="9" y="45"/>
                  <a:pt x="9" y="45"/>
                  <a:pt x="9" y="45"/>
                </a:cubicBezTo>
                <a:cubicBezTo>
                  <a:pt x="13" y="52"/>
                  <a:pt x="19" y="57"/>
                  <a:pt x="26" y="59"/>
                </a:cubicBezTo>
                <a:cubicBezTo>
                  <a:pt x="26" y="68"/>
                  <a:pt x="26" y="68"/>
                  <a:pt x="26" y="68"/>
                </a:cubicBezTo>
                <a:cubicBezTo>
                  <a:pt x="26" y="68"/>
                  <a:pt x="27" y="69"/>
                  <a:pt x="28" y="69"/>
                </a:cubicBezTo>
                <a:cubicBezTo>
                  <a:pt x="28" y="69"/>
                  <a:pt x="29" y="68"/>
                  <a:pt x="29" y="68"/>
                </a:cubicBezTo>
                <a:cubicBezTo>
                  <a:pt x="29" y="60"/>
                  <a:pt x="29" y="60"/>
                  <a:pt x="29" y="60"/>
                </a:cubicBezTo>
                <a:cubicBezTo>
                  <a:pt x="32" y="61"/>
                  <a:pt x="36" y="61"/>
                  <a:pt x="40" y="61"/>
                </a:cubicBezTo>
                <a:cubicBezTo>
                  <a:pt x="43" y="61"/>
                  <a:pt x="47" y="60"/>
                  <a:pt x="50" y="60"/>
                </a:cubicBezTo>
                <a:cubicBezTo>
                  <a:pt x="50" y="68"/>
                  <a:pt x="50" y="68"/>
                  <a:pt x="50" y="68"/>
                </a:cubicBezTo>
                <a:cubicBezTo>
                  <a:pt x="50" y="68"/>
                  <a:pt x="51" y="69"/>
                  <a:pt x="52" y="69"/>
                </a:cubicBezTo>
                <a:cubicBezTo>
                  <a:pt x="52" y="69"/>
                  <a:pt x="53" y="68"/>
                  <a:pt x="53" y="68"/>
                </a:cubicBezTo>
                <a:cubicBezTo>
                  <a:pt x="53" y="59"/>
                  <a:pt x="53" y="59"/>
                  <a:pt x="53" y="59"/>
                </a:cubicBezTo>
                <a:cubicBezTo>
                  <a:pt x="64" y="54"/>
                  <a:pt x="72" y="45"/>
                  <a:pt x="73" y="34"/>
                </a:cubicBezTo>
                <a:cubicBezTo>
                  <a:pt x="77" y="34"/>
                  <a:pt x="80" y="30"/>
                  <a:pt x="80" y="26"/>
                </a:cubicBezTo>
                <a:cubicBezTo>
                  <a:pt x="80" y="26"/>
                  <a:pt x="79" y="25"/>
                  <a:pt x="78" y="25"/>
                </a:cubicBezTo>
                <a:close/>
                <a:moveTo>
                  <a:pt x="21" y="32"/>
                </a:moveTo>
                <a:cubicBezTo>
                  <a:pt x="19" y="32"/>
                  <a:pt x="17" y="30"/>
                  <a:pt x="17" y="28"/>
                </a:cubicBezTo>
                <a:cubicBezTo>
                  <a:pt x="17" y="25"/>
                  <a:pt x="19" y="24"/>
                  <a:pt x="21" y="24"/>
                </a:cubicBezTo>
                <a:cubicBezTo>
                  <a:pt x="23" y="24"/>
                  <a:pt x="25" y="25"/>
                  <a:pt x="25" y="28"/>
                </a:cubicBezTo>
                <a:cubicBezTo>
                  <a:pt x="25" y="30"/>
                  <a:pt x="23" y="32"/>
                  <a:pt x="21" y="32"/>
                </a:cubicBezTo>
                <a:close/>
                <a:moveTo>
                  <a:pt x="57" y="20"/>
                </a:moveTo>
                <a:cubicBezTo>
                  <a:pt x="56" y="21"/>
                  <a:pt x="56" y="21"/>
                  <a:pt x="56" y="21"/>
                </a:cubicBezTo>
                <a:cubicBezTo>
                  <a:pt x="55" y="21"/>
                  <a:pt x="55" y="21"/>
                  <a:pt x="55" y="21"/>
                </a:cubicBezTo>
                <a:cubicBezTo>
                  <a:pt x="50" y="17"/>
                  <a:pt x="44" y="15"/>
                  <a:pt x="38" y="16"/>
                </a:cubicBezTo>
                <a:cubicBezTo>
                  <a:pt x="38" y="16"/>
                  <a:pt x="37" y="15"/>
                  <a:pt x="37" y="14"/>
                </a:cubicBezTo>
                <a:cubicBezTo>
                  <a:pt x="37" y="14"/>
                  <a:pt x="37" y="13"/>
                  <a:pt x="38" y="13"/>
                </a:cubicBezTo>
                <a:cubicBezTo>
                  <a:pt x="44" y="13"/>
                  <a:pt x="51" y="15"/>
                  <a:pt x="56" y="19"/>
                </a:cubicBezTo>
                <a:cubicBezTo>
                  <a:pt x="57" y="19"/>
                  <a:pt x="57" y="20"/>
                  <a:pt x="57" y="20"/>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519454" y="1453181"/>
            <a:ext cx="3750684" cy="2144456"/>
            <a:chOff x="683348" y="4056966"/>
            <a:chExt cx="3750684" cy="2144456"/>
          </a:xfrm>
        </p:grpSpPr>
        <p:sp>
          <p:nvSpPr>
            <p:cNvPr id="36" name="Title 1"/>
            <p:cNvSpPr txBox="1">
              <a:spLocks/>
            </p:cNvSpPr>
            <p:nvPr/>
          </p:nvSpPr>
          <p:spPr bwMode="auto">
            <a:xfrm>
              <a:off x="2068327" y="5356948"/>
              <a:ext cx="2236388" cy="844474"/>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600" kern="1200">
                  <a:solidFill>
                    <a:srgbClr val="3B3B3B"/>
                  </a:solidFill>
                  <a:latin typeface="+mj-lt"/>
                  <a:ea typeface="+mj-ea"/>
                  <a:cs typeface="+mj-cs"/>
                </a:defRPr>
              </a:lvl1pPr>
            </a:lstStyle>
            <a:p>
              <a:pPr>
                <a:lnSpc>
                  <a:spcPct val="100000"/>
                </a:lnSpc>
              </a:pPr>
              <a:r>
                <a:rPr lang="en-US" sz="2000" dirty="0">
                  <a:latin typeface="+mn-lt"/>
                </a:rPr>
                <a:t>Increase </a:t>
              </a:r>
              <a:br>
                <a:rPr lang="en-US" sz="2000" dirty="0">
                  <a:latin typeface="+mn-lt"/>
                </a:rPr>
              </a:br>
              <a:r>
                <a:rPr lang="en-US" sz="2000" dirty="0">
                  <a:latin typeface="+mn-lt"/>
                </a:rPr>
                <a:t>For Nonusers</a:t>
              </a:r>
            </a:p>
          </p:txBody>
        </p:sp>
        <p:sp>
          <p:nvSpPr>
            <p:cNvPr id="37" name="Rectangle 36"/>
            <p:cNvSpPr/>
            <p:nvPr/>
          </p:nvSpPr>
          <p:spPr>
            <a:xfrm>
              <a:off x="1989669" y="4056966"/>
              <a:ext cx="2444363" cy="1375657"/>
            </a:xfrm>
            <a:prstGeom prst="rect">
              <a:avLst/>
            </a:prstGeom>
          </p:spPr>
          <p:txBody>
            <a:bodyPr wrap="none" lIns="0" tIns="0" rIns="0" bIns="0" anchor="ctr">
              <a:noAutofit/>
            </a:bodyPr>
            <a:lstStyle/>
            <a:p>
              <a:r>
                <a:rPr lang="en-US" sz="10000" spc="-390" dirty="0">
                  <a:solidFill>
                    <a:srgbClr val="05C3DE"/>
                  </a:solidFill>
                </a:rPr>
                <a:t>19.4</a:t>
              </a:r>
              <a:r>
                <a:rPr lang="en-US" sz="6600" spc="-350" dirty="0">
                  <a:solidFill>
                    <a:srgbClr val="05C3DE"/>
                  </a:solidFill>
                </a:rPr>
                <a:t>%</a:t>
              </a:r>
              <a:endParaRPr lang="en-US" sz="8800" spc="-350" dirty="0">
                <a:solidFill>
                  <a:srgbClr val="05C3DE"/>
                </a:solidFill>
              </a:endParaRPr>
            </a:p>
          </p:txBody>
        </p:sp>
        <p:sp>
          <p:nvSpPr>
            <p:cNvPr id="38" name="Up Arrow 37"/>
            <p:cNvSpPr/>
            <p:nvPr/>
          </p:nvSpPr>
          <p:spPr>
            <a:xfrm>
              <a:off x="683348" y="4211598"/>
              <a:ext cx="1222754" cy="1066392"/>
            </a:xfrm>
            <a:prstGeom prst="upArrow">
              <a:avLst>
                <a:gd name="adj1" fmla="val 58782"/>
                <a:gd name="adj2" fmla="val 309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grpSp>
        <p:nvGrpSpPr>
          <p:cNvPr id="39" name="Group 38"/>
          <p:cNvGrpSpPr/>
          <p:nvPr/>
        </p:nvGrpSpPr>
        <p:grpSpPr>
          <a:xfrm>
            <a:off x="519455" y="3878994"/>
            <a:ext cx="4345851" cy="1795371"/>
            <a:chOff x="683349" y="1422851"/>
            <a:chExt cx="4345851" cy="1795371"/>
          </a:xfrm>
        </p:grpSpPr>
        <p:sp>
          <p:nvSpPr>
            <p:cNvPr id="40" name="Title 1"/>
            <p:cNvSpPr txBox="1">
              <a:spLocks/>
            </p:cNvSpPr>
            <p:nvPr/>
          </p:nvSpPr>
          <p:spPr bwMode="auto">
            <a:xfrm>
              <a:off x="1971381" y="2795985"/>
              <a:ext cx="3057819" cy="422237"/>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600" kern="1200">
                  <a:solidFill>
                    <a:srgbClr val="3B3B3B"/>
                  </a:solidFill>
                  <a:latin typeface="+mj-lt"/>
                  <a:ea typeface="+mj-ea"/>
                  <a:cs typeface="+mj-cs"/>
                </a:defRPr>
              </a:lvl1pPr>
            </a:lstStyle>
            <a:p>
              <a:pPr>
                <a:lnSpc>
                  <a:spcPct val="100000"/>
                </a:lnSpc>
              </a:pPr>
              <a:r>
                <a:rPr lang="en-US" sz="2000" dirty="0">
                  <a:latin typeface="+mn-lt"/>
                </a:rPr>
                <a:t>Decrease </a:t>
              </a:r>
              <a:br>
                <a:rPr lang="en-US" sz="2000" dirty="0">
                  <a:latin typeface="+mn-lt"/>
                </a:rPr>
              </a:br>
              <a:r>
                <a:rPr lang="en-US" sz="2000" dirty="0">
                  <a:latin typeface="+mn-lt"/>
                </a:rPr>
                <a:t>For Program Users</a:t>
              </a:r>
            </a:p>
          </p:txBody>
        </p:sp>
        <p:sp>
          <p:nvSpPr>
            <p:cNvPr id="41" name="Rectangle 40"/>
            <p:cNvSpPr/>
            <p:nvPr/>
          </p:nvSpPr>
          <p:spPr>
            <a:xfrm>
              <a:off x="1989669" y="1422851"/>
              <a:ext cx="2444363" cy="1375657"/>
            </a:xfrm>
            <a:prstGeom prst="rect">
              <a:avLst/>
            </a:prstGeom>
          </p:spPr>
          <p:txBody>
            <a:bodyPr wrap="none" lIns="0" tIns="0" rIns="0" bIns="0" anchor="ctr">
              <a:noAutofit/>
            </a:bodyPr>
            <a:lstStyle/>
            <a:p>
              <a:r>
                <a:rPr lang="en-US" sz="10000" spc="-350" dirty="0">
                  <a:solidFill>
                    <a:srgbClr val="05C3DE"/>
                  </a:solidFill>
                </a:rPr>
                <a:t>4.5</a:t>
              </a:r>
              <a:r>
                <a:rPr lang="en-US" sz="6600" spc="-350" dirty="0">
                  <a:solidFill>
                    <a:srgbClr val="05C3DE"/>
                  </a:solidFill>
                </a:rPr>
                <a:t>%</a:t>
              </a:r>
              <a:endParaRPr lang="en-US" sz="8800" spc="-350" dirty="0">
                <a:solidFill>
                  <a:srgbClr val="05C3DE"/>
                </a:solidFill>
              </a:endParaRPr>
            </a:p>
          </p:txBody>
        </p:sp>
        <p:sp>
          <p:nvSpPr>
            <p:cNvPr id="42" name="Up Arrow 41"/>
            <p:cNvSpPr/>
            <p:nvPr/>
          </p:nvSpPr>
          <p:spPr>
            <a:xfrm rot="10800000">
              <a:off x="683349" y="1695467"/>
              <a:ext cx="1222754" cy="1066392"/>
            </a:xfrm>
            <a:prstGeom prst="upArrow">
              <a:avLst>
                <a:gd name="adj1" fmla="val 58782"/>
                <a:gd name="adj2" fmla="val 309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sp>
        <p:nvSpPr>
          <p:cNvPr id="43" name="Text Placeholder 4"/>
          <p:cNvSpPr>
            <a:spLocks noGrp="1"/>
          </p:cNvSpPr>
          <p:nvPr>
            <p:ph type="body" sz="quarter" idx="15"/>
          </p:nvPr>
        </p:nvSpPr>
        <p:spPr>
          <a:xfrm>
            <a:off x="1006927" y="105508"/>
            <a:ext cx="7843995" cy="797168"/>
          </a:xfrm>
        </p:spPr>
        <p:txBody>
          <a:bodyPr/>
          <a:lstStyle/>
          <a:p>
            <a:r>
              <a:rPr lang="en-US" dirty="0"/>
              <a:t>Return on investment: reduction in healthcare costs</a:t>
            </a:r>
          </a:p>
        </p:txBody>
      </p:sp>
    </p:spTree>
    <p:extLst>
      <p:ext uri="{BB962C8B-B14F-4D97-AF65-F5344CB8AC3E}">
        <p14:creationId xmlns:p14="http://schemas.microsoft.com/office/powerpoint/2010/main" val="274960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500"/>
                            </p:stCondLst>
                            <p:childTnLst>
                              <p:par>
                                <p:cTn id="19" presetID="42" presetClass="entr" presetSubtype="0" fill="hold" grpId="1"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anim calcmode="lin" valueType="num">
                                      <p:cBhvr>
                                        <p:cTn id="22" dur="500" fill="hold"/>
                                        <p:tgtEl>
                                          <p:spTgt spid="27"/>
                                        </p:tgtEl>
                                        <p:attrNameLst>
                                          <p:attrName>ppt_x</p:attrName>
                                        </p:attrNameLst>
                                      </p:cBhvr>
                                      <p:tavLst>
                                        <p:tav tm="0">
                                          <p:val>
                                            <p:strVal val="#ppt_x"/>
                                          </p:val>
                                        </p:tav>
                                        <p:tav tm="100000">
                                          <p:val>
                                            <p:strVal val="#ppt_x"/>
                                          </p:val>
                                        </p:tav>
                                      </p:tavLst>
                                    </p:anim>
                                    <p:anim calcmode="lin" valueType="num">
                                      <p:cBhvr>
                                        <p:cTn id="23" dur="5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anim calcmode="lin" valueType="num">
                                      <p:cBhvr>
                                        <p:cTn id="40" dur="500" fill="hold"/>
                                        <p:tgtEl>
                                          <p:spTgt spid="26"/>
                                        </p:tgtEl>
                                        <p:attrNameLst>
                                          <p:attrName>ppt_x</p:attrName>
                                        </p:attrNameLst>
                                      </p:cBhvr>
                                      <p:tavLst>
                                        <p:tav tm="0">
                                          <p:val>
                                            <p:strVal val="#ppt_x"/>
                                          </p:val>
                                        </p:tav>
                                        <p:tav tm="100000">
                                          <p:val>
                                            <p:strVal val="#ppt_x"/>
                                          </p:val>
                                        </p:tav>
                                      </p:tavLst>
                                    </p:anim>
                                    <p:anim calcmode="lin" valueType="num">
                                      <p:cBhvr>
                                        <p:cTn id="41" dur="500" fill="hold"/>
                                        <p:tgtEl>
                                          <p:spTgt spid="26"/>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anim calcmode="lin" valueType="num">
                                      <p:cBhvr>
                                        <p:cTn id="46" dur="500" fill="hold"/>
                                        <p:tgtEl>
                                          <p:spTgt spid="33"/>
                                        </p:tgtEl>
                                        <p:attrNameLst>
                                          <p:attrName>ppt_x</p:attrName>
                                        </p:attrNameLst>
                                      </p:cBhvr>
                                      <p:tavLst>
                                        <p:tav tm="0">
                                          <p:val>
                                            <p:strVal val="#ppt_x"/>
                                          </p:val>
                                        </p:tav>
                                        <p:tav tm="100000">
                                          <p:val>
                                            <p:strVal val="#ppt_x"/>
                                          </p:val>
                                        </p:tav>
                                      </p:tavLst>
                                    </p:anim>
                                    <p:anim calcmode="lin" valueType="num">
                                      <p:cBhvr>
                                        <p:cTn id="47" dur="500" fill="hold"/>
                                        <p:tgtEl>
                                          <p:spTgt spid="33"/>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path" presetSubtype="0" accel="50000" decel="50000" fill="hold" grpId="0" nodeType="afterEffect">
                                  <p:stCondLst>
                                    <p:cond delay="0"/>
                                  </p:stCondLst>
                                  <p:childTnLst>
                                    <p:animMotion origin="layout" path="M -4.44444E-6 1.11022E-16 L -0.02517 0.10648 " pathEditMode="relative" rAng="0" ptsTypes="AA">
                                      <p:cBhvr>
                                        <p:cTn id="50" dur="1000" fill="hold"/>
                                        <p:tgtEl>
                                          <p:spTgt spid="27"/>
                                        </p:tgtEl>
                                        <p:attrNameLst>
                                          <p:attrName>ppt_x</p:attrName>
                                          <p:attrName>ppt_y</p:attrName>
                                        </p:attrNameLst>
                                      </p:cBhvr>
                                      <p:rCtr x="-1267" y="5324"/>
                                    </p:animMotion>
                                  </p:childTnLst>
                                </p:cTn>
                              </p:par>
                              <p:par>
                                <p:cTn id="51" presetID="42" presetClass="path" presetSubtype="0" accel="50000" decel="50000" fill="hold" grpId="1" nodeType="withEffect">
                                  <p:stCondLst>
                                    <p:cond delay="0"/>
                                  </p:stCondLst>
                                  <p:childTnLst>
                                    <p:animMotion origin="layout" path="M 4.44444E-6 3.33333E-6 L -0.14254 0.21852 " pathEditMode="relative" rAng="0" ptsTypes="AA">
                                      <p:cBhvr>
                                        <p:cTn id="52" dur="1000" fill="hold"/>
                                        <p:tgtEl>
                                          <p:spTgt spid="26"/>
                                        </p:tgtEl>
                                        <p:attrNameLst>
                                          <p:attrName>ppt_x</p:attrName>
                                          <p:attrName>ppt_y</p:attrName>
                                        </p:attrNameLst>
                                      </p:cBhvr>
                                      <p:rCtr x="-7135" y="10926"/>
                                    </p:animMotion>
                                  </p:childTnLst>
                                </p:cTn>
                              </p:par>
                              <p:par>
                                <p:cTn id="53" presetID="42" presetClass="path" presetSubtype="0" accel="50000" decel="50000" fill="hold" grpId="1" nodeType="withEffect">
                                  <p:stCondLst>
                                    <p:cond delay="0"/>
                                  </p:stCondLst>
                                  <p:childTnLst>
                                    <p:animMotion origin="layout" path="M 5.55556E-7 3.7037E-7 L -0.04392 0.22222 " pathEditMode="relative" rAng="0" ptsTypes="AA">
                                      <p:cBhvr>
                                        <p:cTn id="54" dur="1000" fill="hold"/>
                                        <p:tgtEl>
                                          <p:spTgt spid="28"/>
                                        </p:tgtEl>
                                        <p:attrNameLst>
                                          <p:attrName>ppt_x</p:attrName>
                                          <p:attrName>ppt_y</p:attrName>
                                        </p:attrNameLst>
                                      </p:cBhvr>
                                      <p:rCtr x="-2205" y="11111"/>
                                    </p:animMotion>
                                  </p:childTnLst>
                                </p:cTn>
                              </p:par>
                              <p:par>
                                <p:cTn id="55" presetID="42" presetClass="path" presetSubtype="0" accel="50000" decel="50000" fill="hold" grpId="1" nodeType="withEffect">
                                  <p:stCondLst>
                                    <p:cond delay="0"/>
                                  </p:stCondLst>
                                  <p:childTnLst>
                                    <p:animMotion origin="layout" path="M -1.38889E-6 -3.33333E-6 L -0.13993 0.11505 " pathEditMode="relative" rAng="0" ptsTypes="AA">
                                      <p:cBhvr>
                                        <p:cTn id="56" dur="1000" fill="hold"/>
                                        <p:tgtEl>
                                          <p:spTgt spid="33"/>
                                        </p:tgtEl>
                                        <p:attrNameLst>
                                          <p:attrName>ppt_x</p:attrName>
                                          <p:attrName>ppt_y</p:attrName>
                                        </p:attrNameLst>
                                      </p:cBhvr>
                                      <p:rCtr x="-6997" y="5741"/>
                                    </p:animMotion>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7" grpId="0" animBg="1"/>
      <p:bldP spid="27" grpId="1" animBg="1"/>
      <p:bldP spid="28" grpId="0" animBg="1"/>
      <p:bldP spid="28" grpId="1" animBg="1"/>
      <p:bldP spid="33" grpId="0" animBg="1"/>
      <p:bldP spid="33" grpId="1"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03016501"/>
              </p:ext>
            </p:extLst>
          </p:nvPr>
        </p:nvGraphicFramePr>
        <p:xfrm>
          <a:off x="661416" y="1371600"/>
          <a:ext cx="4113145" cy="46831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r>
              <a:rPr lang="en-US" dirty="0"/>
              <a:t>Source: Financial Finesse, 2012.</a:t>
            </a:r>
          </a:p>
        </p:txBody>
      </p:sp>
      <p:sp>
        <p:nvSpPr>
          <p:cNvPr id="5" name="Text Placeholder 4"/>
          <p:cNvSpPr>
            <a:spLocks noGrp="1"/>
          </p:cNvSpPr>
          <p:nvPr>
            <p:ph type="body" sz="quarter" idx="15"/>
          </p:nvPr>
        </p:nvSpPr>
        <p:spPr/>
        <p:txBody>
          <a:bodyPr/>
          <a:lstStyle/>
          <a:p>
            <a:r>
              <a:rPr lang="en-US" dirty="0"/>
              <a:t>Return on investment: reduction in absenteeism</a:t>
            </a:r>
          </a:p>
        </p:txBody>
      </p:sp>
      <p:sp>
        <p:nvSpPr>
          <p:cNvPr id="7" name="Oval 31"/>
          <p:cNvSpPr/>
          <p:nvPr/>
        </p:nvSpPr>
        <p:spPr>
          <a:xfrm>
            <a:off x="3236245" y="2121658"/>
            <a:ext cx="1097280" cy="109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noAutofit/>
          </a:bodyPr>
          <a:lstStyle/>
          <a:p>
            <a:pPr algn="ctr"/>
            <a:r>
              <a:rPr lang="en-US" sz="2800" b="1" dirty="0">
                <a:solidFill>
                  <a:srgbClr val="4F4F4F"/>
                </a:solidFill>
              </a:rPr>
              <a:t>10.80 </a:t>
            </a:r>
            <a:r>
              <a:rPr lang="en-US" sz="2000" dirty="0">
                <a:solidFill>
                  <a:srgbClr val="4F4F4F"/>
                </a:solidFill>
              </a:rPr>
              <a:t>hours</a:t>
            </a:r>
            <a:endParaRPr lang="en-US" sz="2800" dirty="0">
              <a:solidFill>
                <a:srgbClr val="4F4F4F"/>
              </a:solidFill>
            </a:endParaRPr>
          </a:p>
        </p:txBody>
      </p:sp>
      <p:sp>
        <p:nvSpPr>
          <p:cNvPr id="8" name="Oval 34"/>
          <p:cNvSpPr/>
          <p:nvPr/>
        </p:nvSpPr>
        <p:spPr>
          <a:xfrm>
            <a:off x="1345564" y="1406410"/>
            <a:ext cx="1097280" cy="109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noAutofit/>
          </a:bodyPr>
          <a:lstStyle/>
          <a:p>
            <a:pPr algn="ctr"/>
            <a:r>
              <a:rPr lang="en-US" sz="2800" b="1" dirty="0">
                <a:solidFill>
                  <a:srgbClr val="4F4F4F"/>
                </a:solidFill>
              </a:rPr>
              <a:t>14.79</a:t>
            </a:r>
          </a:p>
          <a:p>
            <a:pPr lvl="0" algn="ctr"/>
            <a:r>
              <a:rPr lang="en-US" sz="2000" dirty="0">
                <a:solidFill>
                  <a:srgbClr val="4F4F4F"/>
                </a:solidFill>
              </a:rPr>
              <a:t>hours</a:t>
            </a:r>
            <a:endParaRPr lang="en-US" sz="2800" dirty="0">
              <a:solidFill>
                <a:srgbClr val="4F4F4F"/>
              </a:solidFill>
            </a:endParaRPr>
          </a:p>
        </p:txBody>
      </p:sp>
      <p:sp>
        <p:nvSpPr>
          <p:cNvPr id="9" name="TextBox 29"/>
          <p:cNvSpPr txBox="1"/>
          <p:nvPr/>
        </p:nvSpPr>
        <p:spPr>
          <a:xfrm>
            <a:off x="2901241" y="5176606"/>
            <a:ext cx="1896533" cy="826732"/>
          </a:xfrm>
          <a:prstGeom prst="rect">
            <a:avLst/>
          </a:prstGeom>
          <a:noFill/>
        </p:spPr>
        <p:txBody>
          <a:bodyPr wrap="square" lIns="0" tIns="0" rIns="0" bIns="0" rtlCol="0">
            <a:noAutofit/>
          </a:bodyPr>
          <a:lstStyle/>
          <a:p>
            <a:pPr algn="ctr"/>
            <a:r>
              <a:rPr lang="en-US" sz="1400" dirty="0">
                <a:solidFill>
                  <a:srgbClr val="4F4F4F"/>
                </a:solidFill>
              </a:rPr>
              <a:t>Program Users</a:t>
            </a:r>
          </a:p>
          <a:p>
            <a:pPr algn="ctr"/>
            <a:r>
              <a:rPr lang="en-US" sz="1400" dirty="0">
                <a:solidFill>
                  <a:srgbClr val="4F4F4F"/>
                </a:solidFill>
              </a:rPr>
              <a:t>(Average)</a:t>
            </a:r>
          </a:p>
        </p:txBody>
      </p:sp>
      <p:sp>
        <p:nvSpPr>
          <p:cNvPr id="10" name="TextBox 32"/>
          <p:cNvSpPr txBox="1"/>
          <p:nvPr/>
        </p:nvSpPr>
        <p:spPr>
          <a:xfrm>
            <a:off x="1255779" y="5176606"/>
            <a:ext cx="1276850" cy="826732"/>
          </a:xfrm>
          <a:prstGeom prst="rect">
            <a:avLst/>
          </a:prstGeom>
          <a:noFill/>
        </p:spPr>
        <p:txBody>
          <a:bodyPr wrap="square" lIns="0" tIns="0" rIns="0" bIns="0" rtlCol="0">
            <a:noAutofit/>
          </a:bodyPr>
          <a:lstStyle/>
          <a:p>
            <a:pPr algn="ctr"/>
            <a:r>
              <a:rPr lang="en-US" sz="1400" dirty="0">
                <a:solidFill>
                  <a:srgbClr val="4F4F4F"/>
                </a:solidFill>
              </a:rPr>
              <a:t>Nonusers</a:t>
            </a:r>
          </a:p>
          <a:p>
            <a:pPr algn="ctr"/>
            <a:r>
              <a:rPr lang="en-US" sz="1400" dirty="0">
                <a:solidFill>
                  <a:srgbClr val="4F4F4F"/>
                </a:solidFill>
              </a:rPr>
              <a:t>(Average)</a:t>
            </a:r>
          </a:p>
        </p:txBody>
      </p:sp>
      <p:grpSp>
        <p:nvGrpSpPr>
          <p:cNvPr id="2" name="Group 1"/>
          <p:cNvGrpSpPr/>
          <p:nvPr/>
        </p:nvGrpSpPr>
        <p:grpSpPr>
          <a:xfrm>
            <a:off x="5003320" y="1676770"/>
            <a:ext cx="3648973" cy="2009686"/>
            <a:chOff x="5003320" y="1676770"/>
            <a:chExt cx="3648973" cy="2009686"/>
          </a:xfrm>
        </p:grpSpPr>
        <p:sp>
          <p:nvSpPr>
            <p:cNvPr id="11" name="Title 1"/>
            <p:cNvSpPr txBox="1">
              <a:spLocks/>
            </p:cNvSpPr>
            <p:nvPr/>
          </p:nvSpPr>
          <p:spPr bwMode="auto">
            <a:xfrm>
              <a:off x="5003320" y="2841982"/>
              <a:ext cx="3648973" cy="844474"/>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600" kern="1200">
                  <a:solidFill>
                    <a:srgbClr val="3B3B3B"/>
                  </a:solidFill>
                  <a:latin typeface="+mj-lt"/>
                  <a:ea typeface="+mj-ea"/>
                  <a:cs typeface="+mj-cs"/>
                </a:defRPr>
              </a:lvl1pPr>
            </a:lstStyle>
            <a:p>
              <a:pPr>
                <a:lnSpc>
                  <a:spcPct val="100000"/>
                </a:lnSpc>
              </a:pPr>
              <a:r>
                <a:rPr lang="en-US" sz="2000" dirty="0">
                  <a:latin typeface="+mn-lt"/>
                </a:rPr>
                <a:t>Fewer absentee hours for users</a:t>
              </a:r>
            </a:p>
          </p:txBody>
        </p:sp>
        <p:sp>
          <p:nvSpPr>
            <p:cNvPr id="12" name="Rectangle 11"/>
            <p:cNvSpPr/>
            <p:nvPr/>
          </p:nvSpPr>
          <p:spPr>
            <a:xfrm>
              <a:off x="5913972" y="1676770"/>
              <a:ext cx="2444363" cy="1375657"/>
            </a:xfrm>
            <a:prstGeom prst="rect">
              <a:avLst/>
            </a:prstGeom>
          </p:spPr>
          <p:txBody>
            <a:bodyPr wrap="none" lIns="0" tIns="0" rIns="0" bIns="0" anchor="ctr">
              <a:noAutofit/>
            </a:bodyPr>
            <a:lstStyle/>
            <a:p>
              <a:r>
                <a:rPr lang="en-US" sz="7200" spc="-350" dirty="0">
                  <a:solidFill>
                    <a:srgbClr val="05C3DE"/>
                  </a:solidFill>
                </a:rPr>
                <a:t>27%</a:t>
              </a:r>
            </a:p>
          </p:txBody>
        </p:sp>
      </p:grpSp>
      <p:sp>
        <p:nvSpPr>
          <p:cNvPr id="19" name="Freeform 9"/>
          <p:cNvSpPr>
            <a:spLocks noEditPoints="1"/>
          </p:cNvSpPr>
          <p:nvPr/>
        </p:nvSpPr>
        <p:spPr bwMode="auto">
          <a:xfrm>
            <a:off x="6821111" y="3776442"/>
            <a:ext cx="460359" cy="463484"/>
          </a:xfrm>
          <a:custGeom>
            <a:avLst/>
            <a:gdLst>
              <a:gd name="T0" fmla="*/ 24 w 49"/>
              <a:gd name="T1" fmla="*/ 0 h 49"/>
              <a:gd name="T2" fmla="*/ 0 w 49"/>
              <a:gd name="T3" fmla="*/ 25 h 49"/>
              <a:gd name="T4" fmla="*/ 24 w 49"/>
              <a:gd name="T5" fmla="*/ 49 h 49"/>
              <a:gd name="T6" fmla="*/ 49 w 49"/>
              <a:gd name="T7" fmla="*/ 25 h 49"/>
              <a:gd name="T8" fmla="*/ 24 w 49"/>
              <a:gd name="T9" fmla="*/ 0 h 49"/>
              <a:gd name="T10" fmla="*/ 24 w 49"/>
              <a:gd name="T11" fmla="*/ 40 h 49"/>
              <a:gd name="T12" fmla="*/ 22 w 49"/>
              <a:gd name="T13" fmla="*/ 41 h 49"/>
              <a:gd name="T14" fmla="*/ 21 w 49"/>
              <a:gd name="T15" fmla="*/ 40 h 49"/>
              <a:gd name="T16" fmla="*/ 21 w 49"/>
              <a:gd name="T17" fmla="*/ 37 h 49"/>
              <a:gd name="T18" fmla="*/ 22 w 49"/>
              <a:gd name="T19" fmla="*/ 36 h 49"/>
              <a:gd name="T20" fmla="*/ 24 w 49"/>
              <a:gd name="T21" fmla="*/ 37 h 49"/>
              <a:gd name="T22" fmla="*/ 24 w 49"/>
              <a:gd name="T23" fmla="*/ 40 h 49"/>
              <a:gd name="T24" fmla="*/ 24 w 49"/>
              <a:gd name="T25" fmla="*/ 23 h 49"/>
              <a:gd name="T26" fmla="*/ 31 w 49"/>
              <a:gd name="T27" fmla="*/ 30 h 49"/>
              <a:gd name="T28" fmla="*/ 24 w 49"/>
              <a:gd name="T29" fmla="*/ 36 h 49"/>
              <a:gd name="T30" fmla="*/ 18 w 49"/>
              <a:gd name="T31" fmla="*/ 30 h 49"/>
              <a:gd name="T32" fmla="*/ 19 w 49"/>
              <a:gd name="T33" fmla="*/ 28 h 49"/>
              <a:gd name="T34" fmla="*/ 21 w 49"/>
              <a:gd name="T35" fmla="*/ 30 h 49"/>
              <a:gd name="T36" fmla="*/ 24 w 49"/>
              <a:gd name="T37" fmla="*/ 33 h 49"/>
              <a:gd name="T38" fmla="*/ 28 w 49"/>
              <a:gd name="T39" fmla="*/ 30 h 49"/>
              <a:gd name="T40" fmla="*/ 24 w 49"/>
              <a:gd name="T41" fmla="*/ 26 h 49"/>
              <a:gd name="T42" fmla="*/ 18 w 49"/>
              <a:gd name="T43" fmla="*/ 20 h 49"/>
              <a:gd name="T44" fmla="*/ 23 w 49"/>
              <a:gd name="T45" fmla="*/ 14 h 49"/>
              <a:gd name="T46" fmla="*/ 23 w 49"/>
              <a:gd name="T47" fmla="*/ 12 h 49"/>
              <a:gd name="T48" fmla="*/ 24 w 49"/>
              <a:gd name="T49" fmla="*/ 11 h 49"/>
              <a:gd name="T50" fmla="*/ 26 w 49"/>
              <a:gd name="T51" fmla="*/ 12 h 49"/>
              <a:gd name="T52" fmla="*/ 26 w 49"/>
              <a:gd name="T53" fmla="*/ 14 h 49"/>
              <a:gd name="T54" fmla="*/ 31 w 49"/>
              <a:gd name="T55" fmla="*/ 20 h 49"/>
              <a:gd name="T56" fmla="*/ 29 w 49"/>
              <a:gd name="T57" fmla="*/ 21 h 49"/>
              <a:gd name="T58" fmla="*/ 28 w 49"/>
              <a:gd name="T59" fmla="*/ 20 h 49"/>
              <a:gd name="T60" fmla="*/ 24 w 49"/>
              <a:gd name="T61" fmla="*/ 16 h 49"/>
              <a:gd name="T62" fmla="*/ 21 w 49"/>
              <a:gd name="T63" fmla="*/ 20 h 49"/>
              <a:gd name="T64" fmla="*/ 24 w 49"/>
              <a:gd name="T6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4" y="40"/>
                </a:moveTo>
                <a:cubicBezTo>
                  <a:pt x="24" y="41"/>
                  <a:pt x="23" y="41"/>
                  <a:pt x="22" y="41"/>
                </a:cubicBezTo>
                <a:cubicBezTo>
                  <a:pt x="22" y="41"/>
                  <a:pt x="21" y="41"/>
                  <a:pt x="21" y="40"/>
                </a:cubicBezTo>
                <a:cubicBezTo>
                  <a:pt x="21" y="37"/>
                  <a:pt x="21" y="37"/>
                  <a:pt x="21" y="37"/>
                </a:cubicBezTo>
                <a:cubicBezTo>
                  <a:pt x="21" y="37"/>
                  <a:pt x="22" y="36"/>
                  <a:pt x="22" y="36"/>
                </a:cubicBezTo>
                <a:cubicBezTo>
                  <a:pt x="23" y="36"/>
                  <a:pt x="24" y="37"/>
                  <a:pt x="24" y="37"/>
                </a:cubicBezTo>
                <a:lnTo>
                  <a:pt x="24" y="40"/>
                </a:lnTo>
                <a:close/>
                <a:moveTo>
                  <a:pt x="24" y="23"/>
                </a:moveTo>
                <a:cubicBezTo>
                  <a:pt x="28" y="23"/>
                  <a:pt x="31" y="26"/>
                  <a:pt x="31" y="30"/>
                </a:cubicBezTo>
                <a:cubicBezTo>
                  <a:pt x="31" y="33"/>
                  <a:pt x="28" y="36"/>
                  <a:pt x="24" y="36"/>
                </a:cubicBezTo>
                <a:cubicBezTo>
                  <a:pt x="21" y="36"/>
                  <a:pt x="18" y="33"/>
                  <a:pt x="18" y="30"/>
                </a:cubicBezTo>
                <a:cubicBezTo>
                  <a:pt x="18" y="29"/>
                  <a:pt x="19" y="28"/>
                  <a:pt x="19" y="28"/>
                </a:cubicBezTo>
                <a:cubicBezTo>
                  <a:pt x="20" y="28"/>
                  <a:pt x="21" y="29"/>
                  <a:pt x="21" y="30"/>
                </a:cubicBezTo>
                <a:cubicBezTo>
                  <a:pt x="21" y="32"/>
                  <a:pt x="22" y="33"/>
                  <a:pt x="24" y="33"/>
                </a:cubicBezTo>
                <a:cubicBezTo>
                  <a:pt x="26" y="33"/>
                  <a:pt x="28" y="32"/>
                  <a:pt x="28" y="30"/>
                </a:cubicBezTo>
                <a:cubicBezTo>
                  <a:pt x="28" y="28"/>
                  <a:pt x="26" y="26"/>
                  <a:pt x="24" y="26"/>
                </a:cubicBezTo>
                <a:cubicBezTo>
                  <a:pt x="21" y="26"/>
                  <a:pt x="18" y="23"/>
                  <a:pt x="18" y="20"/>
                </a:cubicBezTo>
                <a:cubicBezTo>
                  <a:pt x="18" y="17"/>
                  <a:pt x="20" y="14"/>
                  <a:pt x="23" y="14"/>
                </a:cubicBezTo>
                <a:cubicBezTo>
                  <a:pt x="23" y="12"/>
                  <a:pt x="23" y="12"/>
                  <a:pt x="23" y="12"/>
                </a:cubicBezTo>
                <a:cubicBezTo>
                  <a:pt x="23" y="12"/>
                  <a:pt x="24" y="11"/>
                  <a:pt x="24" y="11"/>
                </a:cubicBezTo>
                <a:cubicBezTo>
                  <a:pt x="25" y="11"/>
                  <a:pt x="26" y="12"/>
                  <a:pt x="26" y="12"/>
                </a:cubicBezTo>
                <a:cubicBezTo>
                  <a:pt x="26" y="14"/>
                  <a:pt x="26" y="14"/>
                  <a:pt x="26" y="14"/>
                </a:cubicBezTo>
                <a:cubicBezTo>
                  <a:pt x="28" y="14"/>
                  <a:pt x="31" y="17"/>
                  <a:pt x="31" y="20"/>
                </a:cubicBezTo>
                <a:cubicBezTo>
                  <a:pt x="31" y="20"/>
                  <a:pt x="30" y="21"/>
                  <a:pt x="29" y="21"/>
                </a:cubicBezTo>
                <a:cubicBezTo>
                  <a:pt x="29" y="21"/>
                  <a:pt x="28" y="20"/>
                  <a:pt x="28" y="20"/>
                </a:cubicBezTo>
                <a:cubicBezTo>
                  <a:pt x="28" y="18"/>
                  <a:pt x="26" y="16"/>
                  <a:pt x="24" y="16"/>
                </a:cubicBezTo>
                <a:cubicBezTo>
                  <a:pt x="22" y="16"/>
                  <a:pt x="21" y="18"/>
                  <a:pt x="21" y="20"/>
                </a:cubicBezTo>
                <a:cubicBezTo>
                  <a:pt x="21" y="22"/>
                  <a:pt x="22" y="23"/>
                  <a:pt x="24"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9"/>
          <p:cNvSpPr>
            <a:spLocks noEditPoints="1"/>
          </p:cNvSpPr>
          <p:nvPr/>
        </p:nvSpPr>
        <p:spPr bwMode="auto">
          <a:xfrm>
            <a:off x="7307958" y="3410605"/>
            <a:ext cx="460359" cy="463484"/>
          </a:xfrm>
          <a:custGeom>
            <a:avLst/>
            <a:gdLst>
              <a:gd name="T0" fmla="*/ 24 w 49"/>
              <a:gd name="T1" fmla="*/ 0 h 49"/>
              <a:gd name="T2" fmla="*/ 0 w 49"/>
              <a:gd name="T3" fmla="*/ 25 h 49"/>
              <a:gd name="T4" fmla="*/ 24 w 49"/>
              <a:gd name="T5" fmla="*/ 49 h 49"/>
              <a:gd name="T6" fmla="*/ 49 w 49"/>
              <a:gd name="T7" fmla="*/ 25 h 49"/>
              <a:gd name="T8" fmla="*/ 24 w 49"/>
              <a:gd name="T9" fmla="*/ 0 h 49"/>
              <a:gd name="T10" fmla="*/ 24 w 49"/>
              <a:gd name="T11" fmla="*/ 40 h 49"/>
              <a:gd name="T12" fmla="*/ 22 w 49"/>
              <a:gd name="T13" fmla="*/ 41 h 49"/>
              <a:gd name="T14" fmla="*/ 21 w 49"/>
              <a:gd name="T15" fmla="*/ 40 h 49"/>
              <a:gd name="T16" fmla="*/ 21 w 49"/>
              <a:gd name="T17" fmla="*/ 37 h 49"/>
              <a:gd name="T18" fmla="*/ 22 w 49"/>
              <a:gd name="T19" fmla="*/ 36 h 49"/>
              <a:gd name="T20" fmla="*/ 24 w 49"/>
              <a:gd name="T21" fmla="*/ 37 h 49"/>
              <a:gd name="T22" fmla="*/ 24 w 49"/>
              <a:gd name="T23" fmla="*/ 40 h 49"/>
              <a:gd name="T24" fmla="*/ 24 w 49"/>
              <a:gd name="T25" fmla="*/ 23 h 49"/>
              <a:gd name="T26" fmla="*/ 31 w 49"/>
              <a:gd name="T27" fmla="*/ 30 h 49"/>
              <a:gd name="T28" fmla="*/ 24 w 49"/>
              <a:gd name="T29" fmla="*/ 36 h 49"/>
              <a:gd name="T30" fmla="*/ 18 w 49"/>
              <a:gd name="T31" fmla="*/ 30 h 49"/>
              <a:gd name="T32" fmla="*/ 19 w 49"/>
              <a:gd name="T33" fmla="*/ 28 h 49"/>
              <a:gd name="T34" fmla="*/ 21 w 49"/>
              <a:gd name="T35" fmla="*/ 30 h 49"/>
              <a:gd name="T36" fmla="*/ 24 w 49"/>
              <a:gd name="T37" fmla="*/ 33 h 49"/>
              <a:gd name="T38" fmla="*/ 28 w 49"/>
              <a:gd name="T39" fmla="*/ 30 h 49"/>
              <a:gd name="T40" fmla="*/ 24 w 49"/>
              <a:gd name="T41" fmla="*/ 26 h 49"/>
              <a:gd name="T42" fmla="*/ 18 w 49"/>
              <a:gd name="T43" fmla="*/ 20 h 49"/>
              <a:gd name="T44" fmla="*/ 23 w 49"/>
              <a:gd name="T45" fmla="*/ 14 h 49"/>
              <a:gd name="T46" fmla="*/ 23 w 49"/>
              <a:gd name="T47" fmla="*/ 12 h 49"/>
              <a:gd name="T48" fmla="*/ 24 w 49"/>
              <a:gd name="T49" fmla="*/ 11 h 49"/>
              <a:gd name="T50" fmla="*/ 26 w 49"/>
              <a:gd name="T51" fmla="*/ 12 h 49"/>
              <a:gd name="T52" fmla="*/ 26 w 49"/>
              <a:gd name="T53" fmla="*/ 14 h 49"/>
              <a:gd name="T54" fmla="*/ 31 w 49"/>
              <a:gd name="T55" fmla="*/ 20 h 49"/>
              <a:gd name="T56" fmla="*/ 29 w 49"/>
              <a:gd name="T57" fmla="*/ 21 h 49"/>
              <a:gd name="T58" fmla="*/ 28 w 49"/>
              <a:gd name="T59" fmla="*/ 20 h 49"/>
              <a:gd name="T60" fmla="*/ 24 w 49"/>
              <a:gd name="T61" fmla="*/ 16 h 49"/>
              <a:gd name="T62" fmla="*/ 21 w 49"/>
              <a:gd name="T63" fmla="*/ 20 h 49"/>
              <a:gd name="T64" fmla="*/ 24 w 49"/>
              <a:gd name="T6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4" y="40"/>
                </a:moveTo>
                <a:cubicBezTo>
                  <a:pt x="24" y="41"/>
                  <a:pt x="23" y="41"/>
                  <a:pt x="22" y="41"/>
                </a:cubicBezTo>
                <a:cubicBezTo>
                  <a:pt x="22" y="41"/>
                  <a:pt x="21" y="41"/>
                  <a:pt x="21" y="40"/>
                </a:cubicBezTo>
                <a:cubicBezTo>
                  <a:pt x="21" y="37"/>
                  <a:pt x="21" y="37"/>
                  <a:pt x="21" y="37"/>
                </a:cubicBezTo>
                <a:cubicBezTo>
                  <a:pt x="21" y="37"/>
                  <a:pt x="22" y="36"/>
                  <a:pt x="22" y="36"/>
                </a:cubicBezTo>
                <a:cubicBezTo>
                  <a:pt x="23" y="36"/>
                  <a:pt x="24" y="37"/>
                  <a:pt x="24" y="37"/>
                </a:cubicBezTo>
                <a:lnTo>
                  <a:pt x="24" y="40"/>
                </a:lnTo>
                <a:close/>
                <a:moveTo>
                  <a:pt x="24" y="23"/>
                </a:moveTo>
                <a:cubicBezTo>
                  <a:pt x="28" y="23"/>
                  <a:pt x="31" y="26"/>
                  <a:pt x="31" y="30"/>
                </a:cubicBezTo>
                <a:cubicBezTo>
                  <a:pt x="31" y="33"/>
                  <a:pt x="28" y="36"/>
                  <a:pt x="24" y="36"/>
                </a:cubicBezTo>
                <a:cubicBezTo>
                  <a:pt x="21" y="36"/>
                  <a:pt x="18" y="33"/>
                  <a:pt x="18" y="30"/>
                </a:cubicBezTo>
                <a:cubicBezTo>
                  <a:pt x="18" y="29"/>
                  <a:pt x="19" y="28"/>
                  <a:pt x="19" y="28"/>
                </a:cubicBezTo>
                <a:cubicBezTo>
                  <a:pt x="20" y="28"/>
                  <a:pt x="21" y="29"/>
                  <a:pt x="21" y="30"/>
                </a:cubicBezTo>
                <a:cubicBezTo>
                  <a:pt x="21" y="32"/>
                  <a:pt x="22" y="33"/>
                  <a:pt x="24" y="33"/>
                </a:cubicBezTo>
                <a:cubicBezTo>
                  <a:pt x="26" y="33"/>
                  <a:pt x="28" y="32"/>
                  <a:pt x="28" y="30"/>
                </a:cubicBezTo>
                <a:cubicBezTo>
                  <a:pt x="28" y="28"/>
                  <a:pt x="26" y="26"/>
                  <a:pt x="24" y="26"/>
                </a:cubicBezTo>
                <a:cubicBezTo>
                  <a:pt x="21" y="26"/>
                  <a:pt x="18" y="23"/>
                  <a:pt x="18" y="20"/>
                </a:cubicBezTo>
                <a:cubicBezTo>
                  <a:pt x="18" y="17"/>
                  <a:pt x="20" y="14"/>
                  <a:pt x="23" y="14"/>
                </a:cubicBezTo>
                <a:cubicBezTo>
                  <a:pt x="23" y="12"/>
                  <a:pt x="23" y="12"/>
                  <a:pt x="23" y="12"/>
                </a:cubicBezTo>
                <a:cubicBezTo>
                  <a:pt x="23" y="12"/>
                  <a:pt x="24" y="11"/>
                  <a:pt x="24" y="11"/>
                </a:cubicBezTo>
                <a:cubicBezTo>
                  <a:pt x="25" y="11"/>
                  <a:pt x="26" y="12"/>
                  <a:pt x="26" y="12"/>
                </a:cubicBezTo>
                <a:cubicBezTo>
                  <a:pt x="26" y="14"/>
                  <a:pt x="26" y="14"/>
                  <a:pt x="26" y="14"/>
                </a:cubicBezTo>
                <a:cubicBezTo>
                  <a:pt x="28" y="14"/>
                  <a:pt x="31" y="17"/>
                  <a:pt x="31" y="20"/>
                </a:cubicBezTo>
                <a:cubicBezTo>
                  <a:pt x="31" y="20"/>
                  <a:pt x="30" y="21"/>
                  <a:pt x="29" y="21"/>
                </a:cubicBezTo>
                <a:cubicBezTo>
                  <a:pt x="29" y="21"/>
                  <a:pt x="28" y="20"/>
                  <a:pt x="28" y="20"/>
                </a:cubicBezTo>
                <a:cubicBezTo>
                  <a:pt x="28" y="18"/>
                  <a:pt x="26" y="16"/>
                  <a:pt x="24" y="16"/>
                </a:cubicBezTo>
                <a:cubicBezTo>
                  <a:pt x="22" y="16"/>
                  <a:pt x="21" y="18"/>
                  <a:pt x="21" y="20"/>
                </a:cubicBezTo>
                <a:cubicBezTo>
                  <a:pt x="21" y="22"/>
                  <a:pt x="22" y="23"/>
                  <a:pt x="24"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noEditPoints="1"/>
          </p:cNvSpPr>
          <p:nvPr/>
        </p:nvSpPr>
        <p:spPr bwMode="auto">
          <a:xfrm>
            <a:off x="6233555" y="4152970"/>
            <a:ext cx="460359" cy="463484"/>
          </a:xfrm>
          <a:custGeom>
            <a:avLst/>
            <a:gdLst>
              <a:gd name="T0" fmla="*/ 24 w 49"/>
              <a:gd name="T1" fmla="*/ 0 h 49"/>
              <a:gd name="T2" fmla="*/ 0 w 49"/>
              <a:gd name="T3" fmla="*/ 25 h 49"/>
              <a:gd name="T4" fmla="*/ 24 w 49"/>
              <a:gd name="T5" fmla="*/ 49 h 49"/>
              <a:gd name="T6" fmla="*/ 49 w 49"/>
              <a:gd name="T7" fmla="*/ 25 h 49"/>
              <a:gd name="T8" fmla="*/ 24 w 49"/>
              <a:gd name="T9" fmla="*/ 0 h 49"/>
              <a:gd name="T10" fmla="*/ 24 w 49"/>
              <a:gd name="T11" fmla="*/ 40 h 49"/>
              <a:gd name="T12" fmla="*/ 22 w 49"/>
              <a:gd name="T13" fmla="*/ 41 h 49"/>
              <a:gd name="T14" fmla="*/ 21 w 49"/>
              <a:gd name="T15" fmla="*/ 40 h 49"/>
              <a:gd name="T16" fmla="*/ 21 w 49"/>
              <a:gd name="T17" fmla="*/ 37 h 49"/>
              <a:gd name="T18" fmla="*/ 22 w 49"/>
              <a:gd name="T19" fmla="*/ 36 h 49"/>
              <a:gd name="T20" fmla="*/ 24 w 49"/>
              <a:gd name="T21" fmla="*/ 37 h 49"/>
              <a:gd name="T22" fmla="*/ 24 w 49"/>
              <a:gd name="T23" fmla="*/ 40 h 49"/>
              <a:gd name="T24" fmla="*/ 24 w 49"/>
              <a:gd name="T25" fmla="*/ 23 h 49"/>
              <a:gd name="T26" fmla="*/ 31 w 49"/>
              <a:gd name="T27" fmla="*/ 30 h 49"/>
              <a:gd name="T28" fmla="*/ 24 w 49"/>
              <a:gd name="T29" fmla="*/ 36 h 49"/>
              <a:gd name="T30" fmla="*/ 18 w 49"/>
              <a:gd name="T31" fmla="*/ 30 h 49"/>
              <a:gd name="T32" fmla="*/ 19 w 49"/>
              <a:gd name="T33" fmla="*/ 28 h 49"/>
              <a:gd name="T34" fmla="*/ 21 w 49"/>
              <a:gd name="T35" fmla="*/ 30 h 49"/>
              <a:gd name="T36" fmla="*/ 24 w 49"/>
              <a:gd name="T37" fmla="*/ 33 h 49"/>
              <a:gd name="T38" fmla="*/ 28 w 49"/>
              <a:gd name="T39" fmla="*/ 30 h 49"/>
              <a:gd name="T40" fmla="*/ 24 w 49"/>
              <a:gd name="T41" fmla="*/ 26 h 49"/>
              <a:gd name="T42" fmla="*/ 18 w 49"/>
              <a:gd name="T43" fmla="*/ 20 h 49"/>
              <a:gd name="T44" fmla="*/ 23 w 49"/>
              <a:gd name="T45" fmla="*/ 14 h 49"/>
              <a:gd name="T46" fmla="*/ 23 w 49"/>
              <a:gd name="T47" fmla="*/ 12 h 49"/>
              <a:gd name="T48" fmla="*/ 24 w 49"/>
              <a:gd name="T49" fmla="*/ 11 h 49"/>
              <a:gd name="T50" fmla="*/ 26 w 49"/>
              <a:gd name="T51" fmla="*/ 12 h 49"/>
              <a:gd name="T52" fmla="*/ 26 w 49"/>
              <a:gd name="T53" fmla="*/ 14 h 49"/>
              <a:gd name="T54" fmla="*/ 31 w 49"/>
              <a:gd name="T55" fmla="*/ 20 h 49"/>
              <a:gd name="T56" fmla="*/ 29 w 49"/>
              <a:gd name="T57" fmla="*/ 21 h 49"/>
              <a:gd name="T58" fmla="*/ 28 w 49"/>
              <a:gd name="T59" fmla="*/ 20 h 49"/>
              <a:gd name="T60" fmla="*/ 24 w 49"/>
              <a:gd name="T61" fmla="*/ 16 h 49"/>
              <a:gd name="T62" fmla="*/ 21 w 49"/>
              <a:gd name="T63" fmla="*/ 20 h 49"/>
              <a:gd name="T64" fmla="*/ 24 w 49"/>
              <a:gd name="T6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4" y="40"/>
                </a:moveTo>
                <a:cubicBezTo>
                  <a:pt x="24" y="41"/>
                  <a:pt x="23" y="41"/>
                  <a:pt x="22" y="41"/>
                </a:cubicBezTo>
                <a:cubicBezTo>
                  <a:pt x="22" y="41"/>
                  <a:pt x="21" y="41"/>
                  <a:pt x="21" y="40"/>
                </a:cubicBezTo>
                <a:cubicBezTo>
                  <a:pt x="21" y="37"/>
                  <a:pt x="21" y="37"/>
                  <a:pt x="21" y="37"/>
                </a:cubicBezTo>
                <a:cubicBezTo>
                  <a:pt x="21" y="37"/>
                  <a:pt x="22" y="36"/>
                  <a:pt x="22" y="36"/>
                </a:cubicBezTo>
                <a:cubicBezTo>
                  <a:pt x="23" y="36"/>
                  <a:pt x="24" y="37"/>
                  <a:pt x="24" y="37"/>
                </a:cubicBezTo>
                <a:lnTo>
                  <a:pt x="24" y="40"/>
                </a:lnTo>
                <a:close/>
                <a:moveTo>
                  <a:pt x="24" y="23"/>
                </a:moveTo>
                <a:cubicBezTo>
                  <a:pt x="28" y="23"/>
                  <a:pt x="31" y="26"/>
                  <a:pt x="31" y="30"/>
                </a:cubicBezTo>
                <a:cubicBezTo>
                  <a:pt x="31" y="33"/>
                  <a:pt x="28" y="36"/>
                  <a:pt x="24" y="36"/>
                </a:cubicBezTo>
                <a:cubicBezTo>
                  <a:pt x="21" y="36"/>
                  <a:pt x="18" y="33"/>
                  <a:pt x="18" y="30"/>
                </a:cubicBezTo>
                <a:cubicBezTo>
                  <a:pt x="18" y="29"/>
                  <a:pt x="19" y="28"/>
                  <a:pt x="19" y="28"/>
                </a:cubicBezTo>
                <a:cubicBezTo>
                  <a:pt x="20" y="28"/>
                  <a:pt x="21" y="29"/>
                  <a:pt x="21" y="30"/>
                </a:cubicBezTo>
                <a:cubicBezTo>
                  <a:pt x="21" y="32"/>
                  <a:pt x="22" y="33"/>
                  <a:pt x="24" y="33"/>
                </a:cubicBezTo>
                <a:cubicBezTo>
                  <a:pt x="26" y="33"/>
                  <a:pt x="28" y="32"/>
                  <a:pt x="28" y="30"/>
                </a:cubicBezTo>
                <a:cubicBezTo>
                  <a:pt x="28" y="28"/>
                  <a:pt x="26" y="26"/>
                  <a:pt x="24" y="26"/>
                </a:cubicBezTo>
                <a:cubicBezTo>
                  <a:pt x="21" y="26"/>
                  <a:pt x="18" y="23"/>
                  <a:pt x="18" y="20"/>
                </a:cubicBezTo>
                <a:cubicBezTo>
                  <a:pt x="18" y="17"/>
                  <a:pt x="20" y="14"/>
                  <a:pt x="23" y="14"/>
                </a:cubicBezTo>
                <a:cubicBezTo>
                  <a:pt x="23" y="12"/>
                  <a:pt x="23" y="12"/>
                  <a:pt x="23" y="12"/>
                </a:cubicBezTo>
                <a:cubicBezTo>
                  <a:pt x="23" y="12"/>
                  <a:pt x="24" y="11"/>
                  <a:pt x="24" y="11"/>
                </a:cubicBezTo>
                <a:cubicBezTo>
                  <a:pt x="25" y="11"/>
                  <a:pt x="26" y="12"/>
                  <a:pt x="26" y="12"/>
                </a:cubicBezTo>
                <a:cubicBezTo>
                  <a:pt x="26" y="14"/>
                  <a:pt x="26" y="14"/>
                  <a:pt x="26" y="14"/>
                </a:cubicBezTo>
                <a:cubicBezTo>
                  <a:pt x="28" y="14"/>
                  <a:pt x="31" y="17"/>
                  <a:pt x="31" y="20"/>
                </a:cubicBezTo>
                <a:cubicBezTo>
                  <a:pt x="31" y="20"/>
                  <a:pt x="30" y="21"/>
                  <a:pt x="29" y="21"/>
                </a:cubicBezTo>
                <a:cubicBezTo>
                  <a:pt x="29" y="21"/>
                  <a:pt x="28" y="20"/>
                  <a:pt x="28" y="20"/>
                </a:cubicBezTo>
                <a:cubicBezTo>
                  <a:pt x="28" y="18"/>
                  <a:pt x="26" y="16"/>
                  <a:pt x="24" y="16"/>
                </a:cubicBezTo>
                <a:cubicBezTo>
                  <a:pt x="22" y="16"/>
                  <a:pt x="21" y="18"/>
                  <a:pt x="21" y="20"/>
                </a:cubicBezTo>
                <a:cubicBezTo>
                  <a:pt x="21" y="22"/>
                  <a:pt x="22" y="23"/>
                  <a:pt x="24" y="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9"/>
          <p:cNvSpPr>
            <a:spLocks noEditPoints="1"/>
          </p:cNvSpPr>
          <p:nvPr/>
        </p:nvSpPr>
        <p:spPr bwMode="auto">
          <a:xfrm>
            <a:off x="6430842" y="3467007"/>
            <a:ext cx="354284" cy="356689"/>
          </a:xfrm>
          <a:custGeom>
            <a:avLst/>
            <a:gdLst>
              <a:gd name="T0" fmla="*/ 24 w 49"/>
              <a:gd name="T1" fmla="*/ 0 h 49"/>
              <a:gd name="T2" fmla="*/ 0 w 49"/>
              <a:gd name="T3" fmla="*/ 25 h 49"/>
              <a:gd name="T4" fmla="*/ 24 w 49"/>
              <a:gd name="T5" fmla="*/ 49 h 49"/>
              <a:gd name="T6" fmla="*/ 49 w 49"/>
              <a:gd name="T7" fmla="*/ 25 h 49"/>
              <a:gd name="T8" fmla="*/ 24 w 49"/>
              <a:gd name="T9" fmla="*/ 0 h 49"/>
              <a:gd name="T10" fmla="*/ 24 w 49"/>
              <a:gd name="T11" fmla="*/ 40 h 49"/>
              <a:gd name="T12" fmla="*/ 22 w 49"/>
              <a:gd name="T13" fmla="*/ 41 h 49"/>
              <a:gd name="T14" fmla="*/ 21 w 49"/>
              <a:gd name="T15" fmla="*/ 40 h 49"/>
              <a:gd name="T16" fmla="*/ 21 w 49"/>
              <a:gd name="T17" fmla="*/ 37 h 49"/>
              <a:gd name="T18" fmla="*/ 22 w 49"/>
              <a:gd name="T19" fmla="*/ 36 h 49"/>
              <a:gd name="T20" fmla="*/ 24 w 49"/>
              <a:gd name="T21" fmla="*/ 37 h 49"/>
              <a:gd name="T22" fmla="*/ 24 w 49"/>
              <a:gd name="T23" fmla="*/ 40 h 49"/>
              <a:gd name="T24" fmla="*/ 24 w 49"/>
              <a:gd name="T25" fmla="*/ 23 h 49"/>
              <a:gd name="T26" fmla="*/ 31 w 49"/>
              <a:gd name="T27" fmla="*/ 30 h 49"/>
              <a:gd name="T28" fmla="*/ 24 w 49"/>
              <a:gd name="T29" fmla="*/ 36 h 49"/>
              <a:gd name="T30" fmla="*/ 18 w 49"/>
              <a:gd name="T31" fmla="*/ 30 h 49"/>
              <a:gd name="T32" fmla="*/ 19 w 49"/>
              <a:gd name="T33" fmla="*/ 28 h 49"/>
              <a:gd name="T34" fmla="*/ 21 w 49"/>
              <a:gd name="T35" fmla="*/ 30 h 49"/>
              <a:gd name="T36" fmla="*/ 24 w 49"/>
              <a:gd name="T37" fmla="*/ 33 h 49"/>
              <a:gd name="T38" fmla="*/ 28 w 49"/>
              <a:gd name="T39" fmla="*/ 30 h 49"/>
              <a:gd name="T40" fmla="*/ 24 w 49"/>
              <a:gd name="T41" fmla="*/ 26 h 49"/>
              <a:gd name="T42" fmla="*/ 18 w 49"/>
              <a:gd name="T43" fmla="*/ 20 h 49"/>
              <a:gd name="T44" fmla="*/ 23 w 49"/>
              <a:gd name="T45" fmla="*/ 14 h 49"/>
              <a:gd name="T46" fmla="*/ 23 w 49"/>
              <a:gd name="T47" fmla="*/ 12 h 49"/>
              <a:gd name="T48" fmla="*/ 24 w 49"/>
              <a:gd name="T49" fmla="*/ 11 h 49"/>
              <a:gd name="T50" fmla="*/ 26 w 49"/>
              <a:gd name="T51" fmla="*/ 12 h 49"/>
              <a:gd name="T52" fmla="*/ 26 w 49"/>
              <a:gd name="T53" fmla="*/ 14 h 49"/>
              <a:gd name="T54" fmla="*/ 31 w 49"/>
              <a:gd name="T55" fmla="*/ 20 h 49"/>
              <a:gd name="T56" fmla="*/ 29 w 49"/>
              <a:gd name="T57" fmla="*/ 21 h 49"/>
              <a:gd name="T58" fmla="*/ 28 w 49"/>
              <a:gd name="T59" fmla="*/ 20 h 49"/>
              <a:gd name="T60" fmla="*/ 24 w 49"/>
              <a:gd name="T61" fmla="*/ 16 h 49"/>
              <a:gd name="T62" fmla="*/ 21 w 49"/>
              <a:gd name="T63" fmla="*/ 20 h 49"/>
              <a:gd name="T64" fmla="*/ 24 w 49"/>
              <a:gd name="T6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4" y="40"/>
                </a:moveTo>
                <a:cubicBezTo>
                  <a:pt x="24" y="41"/>
                  <a:pt x="23" y="41"/>
                  <a:pt x="22" y="41"/>
                </a:cubicBezTo>
                <a:cubicBezTo>
                  <a:pt x="22" y="41"/>
                  <a:pt x="21" y="41"/>
                  <a:pt x="21" y="40"/>
                </a:cubicBezTo>
                <a:cubicBezTo>
                  <a:pt x="21" y="37"/>
                  <a:pt x="21" y="37"/>
                  <a:pt x="21" y="37"/>
                </a:cubicBezTo>
                <a:cubicBezTo>
                  <a:pt x="21" y="37"/>
                  <a:pt x="22" y="36"/>
                  <a:pt x="22" y="36"/>
                </a:cubicBezTo>
                <a:cubicBezTo>
                  <a:pt x="23" y="36"/>
                  <a:pt x="24" y="37"/>
                  <a:pt x="24" y="37"/>
                </a:cubicBezTo>
                <a:lnTo>
                  <a:pt x="24" y="40"/>
                </a:lnTo>
                <a:close/>
                <a:moveTo>
                  <a:pt x="24" y="23"/>
                </a:moveTo>
                <a:cubicBezTo>
                  <a:pt x="28" y="23"/>
                  <a:pt x="31" y="26"/>
                  <a:pt x="31" y="30"/>
                </a:cubicBezTo>
                <a:cubicBezTo>
                  <a:pt x="31" y="33"/>
                  <a:pt x="28" y="36"/>
                  <a:pt x="24" y="36"/>
                </a:cubicBezTo>
                <a:cubicBezTo>
                  <a:pt x="21" y="36"/>
                  <a:pt x="18" y="33"/>
                  <a:pt x="18" y="30"/>
                </a:cubicBezTo>
                <a:cubicBezTo>
                  <a:pt x="18" y="29"/>
                  <a:pt x="19" y="28"/>
                  <a:pt x="19" y="28"/>
                </a:cubicBezTo>
                <a:cubicBezTo>
                  <a:pt x="20" y="28"/>
                  <a:pt x="21" y="29"/>
                  <a:pt x="21" y="30"/>
                </a:cubicBezTo>
                <a:cubicBezTo>
                  <a:pt x="21" y="32"/>
                  <a:pt x="22" y="33"/>
                  <a:pt x="24" y="33"/>
                </a:cubicBezTo>
                <a:cubicBezTo>
                  <a:pt x="26" y="33"/>
                  <a:pt x="28" y="32"/>
                  <a:pt x="28" y="30"/>
                </a:cubicBezTo>
                <a:cubicBezTo>
                  <a:pt x="28" y="28"/>
                  <a:pt x="26" y="26"/>
                  <a:pt x="24" y="26"/>
                </a:cubicBezTo>
                <a:cubicBezTo>
                  <a:pt x="21" y="26"/>
                  <a:pt x="18" y="23"/>
                  <a:pt x="18" y="20"/>
                </a:cubicBezTo>
                <a:cubicBezTo>
                  <a:pt x="18" y="17"/>
                  <a:pt x="20" y="14"/>
                  <a:pt x="23" y="14"/>
                </a:cubicBezTo>
                <a:cubicBezTo>
                  <a:pt x="23" y="12"/>
                  <a:pt x="23" y="12"/>
                  <a:pt x="23" y="12"/>
                </a:cubicBezTo>
                <a:cubicBezTo>
                  <a:pt x="23" y="12"/>
                  <a:pt x="24" y="11"/>
                  <a:pt x="24" y="11"/>
                </a:cubicBezTo>
                <a:cubicBezTo>
                  <a:pt x="25" y="11"/>
                  <a:pt x="26" y="12"/>
                  <a:pt x="26" y="12"/>
                </a:cubicBezTo>
                <a:cubicBezTo>
                  <a:pt x="26" y="14"/>
                  <a:pt x="26" y="14"/>
                  <a:pt x="26" y="14"/>
                </a:cubicBezTo>
                <a:cubicBezTo>
                  <a:pt x="28" y="14"/>
                  <a:pt x="31" y="17"/>
                  <a:pt x="31" y="20"/>
                </a:cubicBezTo>
                <a:cubicBezTo>
                  <a:pt x="31" y="20"/>
                  <a:pt x="30" y="21"/>
                  <a:pt x="29" y="21"/>
                </a:cubicBezTo>
                <a:cubicBezTo>
                  <a:pt x="29" y="21"/>
                  <a:pt x="28" y="20"/>
                  <a:pt x="28" y="20"/>
                </a:cubicBezTo>
                <a:cubicBezTo>
                  <a:pt x="28" y="18"/>
                  <a:pt x="26" y="16"/>
                  <a:pt x="24" y="16"/>
                </a:cubicBezTo>
                <a:cubicBezTo>
                  <a:pt x="22" y="16"/>
                  <a:pt x="21" y="18"/>
                  <a:pt x="21" y="20"/>
                </a:cubicBezTo>
                <a:cubicBezTo>
                  <a:pt x="21" y="22"/>
                  <a:pt x="22" y="23"/>
                  <a:pt x="24" y="2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noEditPoints="1"/>
          </p:cNvSpPr>
          <p:nvPr/>
        </p:nvSpPr>
        <p:spPr bwMode="auto">
          <a:xfrm>
            <a:off x="7368407" y="4125128"/>
            <a:ext cx="289547" cy="291513"/>
          </a:xfrm>
          <a:custGeom>
            <a:avLst/>
            <a:gdLst>
              <a:gd name="T0" fmla="*/ 24 w 49"/>
              <a:gd name="T1" fmla="*/ 0 h 49"/>
              <a:gd name="T2" fmla="*/ 0 w 49"/>
              <a:gd name="T3" fmla="*/ 25 h 49"/>
              <a:gd name="T4" fmla="*/ 24 w 49"/>
              <a:gd name="T5" fmla="*/ 49 h 49"/>
              <a:gd name="T6" fmla="*/ 49 w 49"/>
              <a:gd name="T7" fmla="*/ 25 h 49"/>
              <a:gd name="T8" fmla="*/ 24 w 49"/>
              <a:gd name="T9" fmla="*/ 0 h 49"/>
              <a:gd name="T10" fmla="*/ 24 w 49"/>
              <a:gd name="T11" fmla="*/ 40 h 49"/>
              <a:gd name="T12" fmla="*/ 22 w 49"/>
              <a:gd name="T13" fmla="*/ 41 h 49"/>
              <a:gd name="T14" fmla="*/ 21 w 49"/>
              <a:gd name="T15" fmla="*/ 40 h 49"/>
              <a:gd name="T16" fmla="*/ 21 w 49"/>
              <a:gd name="T17" fmla="*/ 37 h 49"/>
              <a:gd name="T18" fmla="*/ 22 w 49"/>
              <a:gd name="T19" fmla="*/ 36 h 49"/>
              <a:gd name="T20" fmla="*/ 24 w 49"/>
              <a:gd name="T21" fmla="*/ 37 h 49"/>
              <a:gd name="T22" fmla="*/ 24 w 49"/>
              <a:gd name="T23" fmla="*/ 40 h 49"/>
              <a:gd name="T24" fmla="*/ 24 w 49"/>
              <a:gd name="T25" fmla="*/ 23 h 49"/>
              <a:gd name="T26" fmla="*/ 31 w 49"/>
              <a:gd name="T27" fmla="*/ 30 h 49"/>
              <a:gd name="T28" fmla="*/ 24 w 49"/>
              <a:gd name="T29" fmla="*/ 36 h 49"/>
              <a:gd name="T30" fmla="*/ 18 w 49"/>
              <a:gd name="T31" fmla="*/ 30 h 49"/>
              <a:gd name="T32" fmla="*/ 19 w 49"/>
              <a:gd name="T33" fmla="*/ 28 h 49"/>
              <a:gd name="T34" fmla="*/ 21 w 49"/>
              <a:gd name="T35" fmla="*/ 30 h 49"/>
              <a:gd name="T36" fmla="*/ 24 w 49"/>
              <a:gd name="T37" fmla="*/ 33 h 49"/>
              <a:gd name="T38" fmla="*/ 28 w 49"/>
              <a:gd name="T39" fmla="*/ 30 h 49"/>
              <a:gd name="T40" fmla="*/ 24 w 49"/>
              <a:gd name="T41" fmla="*/ 26 h 49"/>
              <a:gd name="T42" fmla="*/ 18 w 49"/>
              <a:gd name="T43" fmla="*/ 20 h 49"/>
              <a:gd name="T44" fmla="*/ 23 w 49"/>
              <a:gd name="T45" fmla="*/ 14 h 49"/>
              <a:gd name="T46" fmla="*/ 23 w 49"/>
              <a:gd name="T47" fmla="*/ 12 h 49"/>
              <a:gd name="T48" fmla="*/ 24 w 49"/>
              <a:gd name="T49" fmla="*/ 11 h 49"/>
              <a:gd name="T50" fmla="*/ 26 w 49"/>
              <a:gd name="T51" fmla="*/ 12 h 49"/>
              <a:gd name="T52" fmla="*/ 26 w 49"/>
              <a:gd name="T53" fmla="*/ 14 h 49"/>
              <a:gd name="T54" fmla="*/ 31 w 49"/>
              <a:gd name="T55" fmla="*/ 20 h 49"/>
              <a:gd name="T56" fmla="*/ 29 w 49"/>
              <a:gd name="T57" fmla="*/ 21 h 49"/>
              <a:gd name="T58" fmla="*/ 28 w 49"/>
              <a:gd name="T59" fmla="*/ 20 h 49"/>
              <a:gd name="T60" fmla="*/ 24 w 49"/>
              <a:gd name="T61" fmla="*/ 16 h 49"/>
              <a:gd name="T62" fmla="*/ 21 w 49"/>
              <a:gd name="T63" fmla="*/ 20 h 49"/>
              <a:gd name="T64" fmla="*/ 24 w 49"/>
              <a:gd name="T6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24" y="0"/>
                </a:moveTo>
                <a:cubicBezTo>
                  <a:pt x="11" y="0"/>
                  <a:pt x="0" y="11"/>
                  <a:pt x="0" y="25"/>
                </a:cubicBezTo>
                <a:cubicBezTo>
                  <a:pt x="0" y="38"/>
                  <a:pt x="11" y="49"/>
                  <a:pt x="24" y="49"/>
                </a:cubicBezTo>
                <a:cubicBezTo>
                  <a:pt x="38" y="49"/>
                  <a:pt x="49" y="38"/>
                  <a:pt x="49" y="25"/>
                </a:cubicBezTo>
                <a:cubicBezTo>
                  <a:pt x="49" y="11"/>
                  <a:pt x="38" y="0"/>
                  <a:pt x="24" y="0"/>
                </a:cubicBezTo>
                <a:close/>
                <a:moveTo>
                  <a:pt x="24" y="40"/>
                </a:moveTo>
                <a:cubicBezTo>
                  <a:pt x="24" y="41"/>
                  <a:pt x="23" y="41"/>
                  <a:pt x="22" y="41"/>
                </a:cubicBezTo>
                <a:cubicBezTo>
                  <a:pt x="22" y="41"/>
                  <a:pt x="21" y="41"/>
                  <a:pt x="21" y="40"/>
                </a:cubicBezTo>
                <a:cubicBezTo>
                  <a:pt x="21" y="37"/>
                  <a:pt x="21" y="37"/>
                  <a:pt x="21" y="37"/>
                </a:cubicBezTo>
                <a:cubicBezTo>
                  <a:pt x="21" y="37"/>
                  <a:pt x="22" y="36"/>
                  <a:pt x="22" y="36"/>
                </a:cubicBezTo>
                <a:cubicBezTo>
                  <a:pt x="23" y="36"/>
                  <a:pt x="24" y="37"/>
                  <a:pt x="24" y="37"/>
                </a:cubicBezTo>
                <a:lnTo>
                  <a:pt x="24" y="40"/>
                </a:lnTo>
                <a:close/>
                <a:moveTo>
                  <a:pt x="24" y="23"/>
                </a:moveTo>
                <a:cubicBezTo>
                  <a:pt x="28" y="23"/>
                  <a:pt x="31" y="26"/>
                  <a:pt x="31" y="30"/>
                </a:cubicBezTo>
                <a:cubicBezTo>
                  <a:pt x="31" y="33"/>
                  <a:pt x="28" y="36"/>
                  <a:pt x="24" y="36"/>
                </a:cubicBezTo>
                <a:cubicBezTo>
                  <a:pt x="21" y="36"/>
                  <a:pt x="18" y="33"/>
                  <a:pt x="18" y="30"/>
                </a:cubicBezTo>
                <a:cubicBezTo>
                  <a:pt x="18" y="29"/>
                  <a:pt x="19" y="28"/>
                  <a:pt x="19" y="28"/>
                </a:cubicBezTo>
                <a:cubicBezTo>
                  <a:pt x="20" y="28"/>
                  <a:pt x="21" y="29"/>
                  <a:pt x="21" y="30"/>
                </a:cubicBezTo>
                <a:cubicBezTo>
                  <a:pt x="21" y="32"/>
                  <a:pt x="22" y="33"/>
                  <a:pt x="24" y="33"/>
                </a:cubicBezTo>
                <a:cubicBezTo>
                  <a:pt x="26" y="33"/>
                  <a:pt x="28" y="32"/>
                  <a:pt x="28" y="30"/>
                </a:cubicBezTo>
                <a:cubicBezTo>
                  <a:pt x="28" y="28"/>
                  <a:pt x="26" y="26"/>
                  <a:pt x="24" y="26"/>
                </a:cubicBezTo>
                <a:cubicBezTo>
                  <a:pt x="21" y="26"/>
                  <a:pt x="18" y="23"/>
                  <a:pt x="18" y="20"/>
                </a:cubicBezTo>
                <a:cubicBezTo>
                  <a:pt x="18" y="17"/>
                  <a:pt x="20" y="14"/>
                  <a:pt x="23" y="14"/>
                </a:cubicBezTo>
                <a:cubicBezTo>
                  <a:pt x="23" y="12"/>
                  <a:pt x="23" y="12"/>
                  <a:pt x="23" y="12"/>
                </a:cubicBezTo>
                <a:cubicBezTo>
                  <a:pt x="23" y="12"/>
                  <a:pt x="24" y="11"/>
                  <a:pt x="24" y="11"/>
                </a:cubicBezTo>
                <a:cubicBezTo>
                  <a:pt x="25" y="11"/>
                  <a:pt x="26" y="12"/>
                  <a:pt x="26" y="12"/>
                </a:cubicBezTo>
                <a:cubicBezTo>
                  <a:pt x="26" y="14"/>
                  <a:pt x="26" y="14"/>
                  <a:pt x="26" y="14"/>
                </a:cubicBezTo>
                <a:cubicBezTo>
                  <a:pt x="28" y="14"/>
                  <a:pt x="31" y="17"/>
                  <a:pt x="31" y="20"/>
                </a:cubicBezTo>
                <a:cubicBezTo>
                  <a:pt x="31" y="20"/>
                  <a:pt x="30" y="21"/>
                  <a:pt x="29" y="21"/>
                </a:cubicBezTo>
                <a:cubicBezTo>
                  <a:pt x="29" y="21"/>
                  <a:pt x="28" y="20"/>
                  <a:pt x="28" y="20"/>
                </a:cubicBezTo>
                <a:cubicBezTo>
                  <a:pt x="28" y="18"/>
                  <a:pt x="26" y="16"/>
                  <a:pt x="24" y="16"/>
                </a:cubicBezTo>
                <a:cubicBezTo>
                  <a:pt x="22" y="16"/>
                  <a:pt x="21" y="18"/>
                  <a:pt x="21" y="20"/>
                </a:cubicBezTo>
                <a:cubicBezTo>
                  <a:pt x="21" y="22"/>
                  <a:pt x="22" y="23"/>
                  <a:pt x="24" y="2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noEditPoints="1"/>
          </p:cNvSpPr>
          <p:nvPr/>
        </p:nvSpPr>
        <p:spPr bwMode="auto">
          <a:xfrm>
            <a:off x="5636044" y="4596197"/>
            <a:ext cx="1144588" cy="993775"/>
          </a:xfrm>
          <a:custGeom>
            <a:avLst/>
            <a:gdLst>
              <a:gd name="T0" fmla="*/ 78 w 80"/>
              <a:gd name="T1" fmla="*/ 25 h 69"/>
              <a:gd name="T2" fmla="*/ 77 w 80"/>
              <a:gd name="T3" fmla="*/ 26 h 69"/>
              <a:gd name="T4" fmla="*/ 73 w 80"/>
              <a:gd name="T5" fmla="*/ 32 h 69"/>
              <a:gd name="T6" fmla="*/ 40 w 80"/>
              <a:gd name="T7" fmla="*/ 5 h 69"/>
              <a:gd name="T8" fmla="*/ 32 w 80"/>
              <a:gd name="T9" fmla="*/ 5 h 69"/>
              <a:gd name="T10" fmla="*/ 21 w 80"/>
              <a:gd name="T11" fmla="*/ 0 h 69"/>
              <a:gd name="T12" fmla="*/ 15 w 80"/>
              <a:gd name="T13" fmla="*/ 1 h 69"/>
              <a:gd name="T14" fmla="*/ 14 w 80"/>
              <a:gd name="T15" fmla="*/ 3 h 69"/>
              <a:gd name="T16" fmla="*/ 15 w 80"/>
              <a:gd name="T17" fmla="*/ 4 h 69"/>
              <a:gd name="T18" fmla="*/ 19 w 80"/>
              <a:gd name="T19" fmla="*/ 10 h 69"/>
              <a:gd name="T20" fmla="*/ 6 w 80"/>
              <a:gd name="T21" fmla="*/ 29 h 69"/>
              <a:gd name="T22" fmla="*/ 1 w 80"/>
              <a:gd name="T23" fmla="*/ 29 h 69"/>
              <a:gd name="T24" fmla="*/ 0 w 80"/>
              <a:gd name="T25" fmla="*/ 30 h 69"/>
              <a:gd name="T26" fmla="*/ 0 w 80"/>
              <a:gd name="T27" fmla="*/ 44 h 69"/>
              <a:gd name="T28" fmla="*/ 1 w 80"/>
              <a:gd name="T29" fmla="*/ 45 h 69"/>
              <a:gd name="T30" fmla="*/ 9 w 80"/>
              <a:gd name="T31" fmla="*/ 45 h 69"/>
              <a:gd name="T32" fmla="*/ 26 w 80"/>
              <a:gd name="T33" fmla="*/ 59 h 69"/>
              <a:gd name="T34" fmla="*/ 26 w 80"/>
              <a:gd name="T35" fmla="*/ 68 h 69"/>
              <a:gd name="T36" fmla="*/ 28 w 80"/>
              <a:gd name="T37" fmla="*/ 69 h 69"/>
              <a:gd name="T38" fmla="*/ 29 w 80"/>
              <a:gd name="T39" fmla="*/ 68 h 69"/>
              <a:gd name="T40" fmla="*/ 29 w 80"/>
              <a:gd name="T41" fmla="*/ 60 h 69"/>
              <a:gd name="T42" fmla="*/ 40 w 80"/>
              <a:gd name="T43" fmla="*/ 61 h 69"/>
              <a:gd name="T44" fmla="*/ 50 w 80"/>
              <a:gd name="T45" fmla="*/ 60 h 69"/>
              <a:gd name="T46" fmla="*/ 50 w 80"/>
              <a:gd name="T47" fmla="*/ 68 h 69"/>
              <a:gd name="T48" fmla="*/ 52 w 80"/>
              <a:gd name="T49" fmla="*/ 69 h 69"/>
              <a:gd name="T50" fmla="*/ 53 w 80"/>
              <a:gd name="T51" fmla="*/ 68 h 69"/>
              <a:gd name="T52" fmla="*/ 53 w 80"/>
              <a:gd name="T53" fmla="*/ 59 h 69"/>
              <a:gd name="T54" fmla="*/ 73 w 80"/>
              <a:gd name="T55" fmla="*/ 34 h 69"/>
              <a:gd name="T56" fmla="*/ 80 w 80"/>
              <a:gd name="T57" fmla="*/ 26 h 69"/>
              <a:gd name="T58" fmla="*/ 78 w 80"/>
              <a:gd name="T59" fmla="*/ 25 h 69"/>
              <a:gd name="T60" fmla="*/ 21 w 80"/>
              <a:gd name="T61" fmla="*/ 32 h 69"/>
              <a:gd name="T62" fmla="*/ 17 w 80"/>
              <a:gd name="T63" fmla="*/ 28 h 69"/>
              <a:gd name="T64" fmla="*/ 21 w 80"/>
              <a:gd name="T65" fmla="*/ 24 h 69"/>
              <a:gd name="T66" fmla="*/ 25 w 80"/>
              <a:gd name="T67" fmla="*/ 28 h 69"/>
              <a:gd name="T68" fmla="*/ 21 w 80"/>
              <a:gd name="T69" fmla="*/ 32 h 69"/>
              <a:gd name="T70" fmla="*/ 57 w 80"/>
              <a:gd name="T71" fmla="*/ 20 h 69"/>
              <a:gd name="T72" fmla="*/ 56 w 80"/>
              <a:gd name="T73" fmla="*/ 21 h 69"/>
              <a:gd name="T74" fmla="*/ 55 w 80"/>
              <a:gd name="T75" fmla="*/ 21 h 69"/>
              <a:gd name="T76" fmla="*/ 38 w 80"/>
              <a:gd name="T77" fmla="*/ 16 h 69"/>
              <a:gd name="T78" fmla="*/ 37 w 80"/>
              <a:gd name="T79" fmla="*/ 14 h 69"/>
              <a:gd name="T80" fmla="*/ 38 w 80"/>
              <a:gd name="T81" fmla="*/ 13 h 69"/>
              <a:gd name="T82" fmla="*/ 56 w 80"/>
              <a:gd name="T83" fmla="*/ 19 h 69"/>
              <a:gd name="T84" fmla="*/ 57 w 80"/>
              <a:gd name="T85"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69">
                <a:moveTo>
                  <a:pt x="78" y="25"/>
                </a:moveTo>
                <a:cubicBezTo>
                  <a:pt x="78" y="25"/>
                  <a:pt x="77" y="26"/>
                  <a:pt x="77" y="26"/>
                </a:cubicBezTo>
                <a:cubicBezTo>
                  <a:pt x="77" y="29"/>
                  <a:pt x="75" y="31"/>
                  <a:pt x="73" y="32"/>
                </a:cubicBezTo>
                <a:cubicBezTo>
                  <a:pt x="72" y="17"/>
                  <a:pt x="57" y="5"/>
                  <a:pt x="40" y="5"/>
                </a:cubicBezTo>
                <a:cubicBezTo>
                  <a:pt x="37" y="5"/>
                  <a:pt x="34" y="5"/>
                  <a:pt x="32" y="5"/>
                </a:cubicBezTo>
                <a:cubicBezTo>
                  <a:pt x="30" y="2"/>
                  <a:pt x="25" y="0"/>
                  <a:pt x="21" y="0"/>
                </a:cubicBezTo>
                <a:cubicBezTo>
                  <a:pt x="19" y="0"/>
                  <a:pt x="17" y="0"/>
                  <a:pt x="15" y="1"/>
                </a:cubicBezTo>
                <a:cubicBezTo>
                  <a:pt x="14" y="2"/>
                  <a:pt x="14" y="2"/>
                  <a:pt x="14" y="3"/>
                </a:cubicBezTo>
                <a:cubicBezTo>
                  <a:pt x="14" y="3"/>
                  <a:pt x="14" y="4"/>
                  <a:pt x="15" y="4"/>
                </a:cubicBezTo>
                <a:cubicBezTo>
                  <a:pt x="17" y="5"/>
                  <a:pt x="19" y="8"/>
                  <a:pt x="19" y="10"/>
                </a:cubicBezTo>
                <a:cubicBezTo>
                  <a:pt x="13" y="15"/>
                  <a:pt x="8" y="22"/>
                  <a:pt x="6" y="29"/>
                </a:cubicBezTo>
                <a:cubicBezTo>
                  <a:pt x="1" y="29"/>
                  <a:pt x="1" y="29"/>
                  <a:pt x="1" y="29"/>
                </a:cubicBezTo>
                <a:cubicBezTo>
                  <a:pt x="0" y="29"/>
                  <a:pt x="0" y="30"/>
                  <a:pt x="0" y="30"/>
                </a:cubicBezTo>
                <a:cubicBezTo>
                  <a:pt x="0" y="44"/>
                  <a:pt x="0" y="44"/>
                  <a:pt x="0" y="44"/>
                </a:cubicBezTo>
                <a:cubicBezTo>
                  <a:pt x="0" y="44"/>
                  <a:pt x="0" y="45"/>
                  <a:pt x="1" y="45"/>
                </a:cubicBezTo>
                <a:cubicBezTo>
                  <a:pt x="9" y="45"/>
                  <a:pt x="9" y="45"/>
                  <a:pt x="9" y="45"/>
                </a:cubicBezTo>
                <a:cubicBezTo>
                  <a:pt x="13" y="52"/>
                  <a:pt x="19" y="57"/>
                  <a:pt x="26" y="59"/>
                </a:cubicBezTo>
                <a:cubicBezTo>
                  <a:pt x="26" y="68"/>
                  <a:pt x="26" y="68"/>
                  <a:pt x="26" y="68"/>
                </a:cubicBezTo>
                <a:cubicBezTo>
                  <a:pt x="26" y="68"/>
                  <a:pt x="27" y="69"/>
                  <a:pt x="28" y="69"/>
                </a:cubicBezTo>
                <a:cubicBezTo>
                  <a:pt x="28" y="69"/>
                  <a:pt x="29" y="68"/>
                  <a:pt x="29" y="68"/>
                </a:cubicBezTo>
                <a:cubicBezTo>
                  <a:pt x="29" y="60"/>
                  <a:pt x="29" y="60"/>
                  <a:pt x="29" y="60"/>
                </a:cubicBezTo>
                <a:cubicBezTo>
                  <a:pt x="32" y="61"/>
                  <a:pt x="36" y="61"/>
                  <a:pt x="40" y="61"/>
                </a:cubicBezTo>
                <a:cubicBezTo>
                  <a:pt x="43" y="61"/>
                  <a:pt x="47" y="60"/>
                  <a:pt x="50" y="60"/>
                </a:cubicBezTo>
                <a:cubicBezTo>
                  <a:pt x="50" y="68"/>
                  <a:pt x="50" y="68"/>
                  <a:pt x="50" y="68"/>
                </a:cubicBezTo>
                <a:cubicBezTo>
                  <a:pt x="50" y="68"/>
                  <a:pt x="51" y="69"/>
                  <a:pt x="52" y="69"/>
                </a:cubicBezTo>
                <a:cubicBezTo>
                  <a:pt x="52" y="69"/>
                  <a:pt x="53" y="68"/>
                  <a:pt x="53" y="68"/>
                </a:cubicBezTo>
                <a:cubicBezTo>
                  <a:pt x="53" y="59"/>
                  <a:pt x="53" y="59"/>
                  <a:pt x="53" y="59"/>
                </a:cubicBezTo>
                <a:cubicBezTo>
                  <a:pt x="64" y="54"/>
                  <a:pt x="72" y="45"/>
                  <a:pt x="73" y="34"/>
                </a:cubicBezTo>
                <a:cubicBezTo>
                  <a:pt x="77" y="34"/>
                  <a:pt x="80" y="30"/>
                  <a:pt x="80" y="26"/>
                </a:cubicBezTo>
                <a:cubicBezTo>
                  <a:pt x="80" y="26"/>
                  <a:pt x="79" y="25"/>
                  <a:pt x="78" y="25"/>
                </a:cubicBezTo>
                <a:close/>
                <a:moveTo>
                  <a:pt x="21" y="32"/>
                </a:moveTo>
                <a:cubicBezTo>
                  <a:pt x="19" y="32"/>
                  <a:pt x="17" y="30"/>
                  <a:pt x="17" y="28"/>
                </a:cubicBezTo>
                <a:cubicBezTo>
                  <a:pt x="17" y="25"/>
                  <a:pt x="19" y="24"/>
                  <a:pt x="21" y="24"/>
                </a:cubicBezTo>
                <a:cubicBezTo>
                  <a:pt x="23" y="24"/>
                  <a:pt x="25" y="25"/>
                  <a:pt x="25" y="28"/>
                </a:cubicBezTo>
                <a:cubicBezTo>
                  <a:pt x="25" y="30"/>
                  <a:pt x="23" y="32"/>
                  <a:pt x="21" y="32"/>
                </a:cubicBezTo>
                <a:close/>
                <a:moveTo>
                  <a:pt x="57" y="20"/>
                </a:moveTo>
                <a:cubicBezTo>
                  <a:pt x="56" y="21"/>
                  <a:pt x="56" y="21"/>
                  <a:pt x="56" y="21"/>
                </a:cubicBezTo>
                <a:cubicBezTo>
                  <a:pt x="55" y="21"/>
                  <a:pt x="55" y="21"/>
                  <a:pt x="55" y="21"/>
                </a:cubicBezTo>
                <a:cubicBezTo>
                  <a:pt x="50" y="17"/>
                  <a:pt x="44" y="15"/>
                  <a:pt x="38" y="16"/>
                </a:cubicBezTo>
                <a:cubicBezTo>
                  <a:pt x="38" y="16"/>
                  <a:pt x="37" y="15"/>
                  <a:pt x="37" y="14"/>
                </a:cubicBezTo>
                <a:cubicBezTo>
                  <a:pt x="37" y="14"/>
                  <a:pt x="37" y="13"/>
                  <a:pt x="38" y="13"/>
                </a:cubicBezTo>
                <a:cubicBezTo>
                  <a:pt x="44" y="13"/>
                  <a:pt x="51" y="15"/>
                  <a:pt x="56" y="19"/>
                </a:cubicBezTo>
                <a:cubicBezTo>
                  <a:pt x="57" y="19"/>
                  <a:pt x="57" y="20"/>
                  <a:pt x="57" y="20"/>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868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1" dur="500"/>
                                        <p:tgtEl>
                                          <p:spTgt spid="6">
                                            <p:graphicEl>
                                              <a:chart seriesIdx="-4" categoryIdx="0" bldStep="category"/>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22" dur="500"/>
                                        <p:tgtEl>
                                          <p:spTgt spid="6">
                                            <p:graphicEl>
                                              <a:chart seriesIdx="-4" categoryIdx="1" bldStep="category"/>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500"/>
                            </p:stCondLst>
                            <p:childTnLst>
                              <p:par>
                                <p:cTn id="35" presetID="42" presetClass="entr" presetSubtype="0" fill="hold" grpId="1"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anim calcmode="lin" valueType="num">
                                      <p:cBhvr>
                                        <p:cTn id="44" dur="500" fill="hold"/>
                                        <p:tgtEl>
                                          <p:spTgt spid="19"/>
                                        </p:tgtEl>
                                        <p:attrNameLst>
                                          <p:attrName>ppt_x</p:attrName>
                                        </p:attrNameLst>
                                      </p:cBhvr>
                                      <p:tavLst>
                                        <p:tav tm="0">
                                          <p:val>
                                            <p:strVal val="#ppt_x"/>
                                          </p:val>
                                        </p:tav>
                                        <p:tav tm="100000">
                                          <p:val>
                                            <p:strVal val="#ppt_x"/>
                                          </p:val>
                                        </p:tav>
                                      </p:tavLst>
                                    </p:anim>
                                    <p:anim calcmode="lin" valueType="num">
                                      <p:cBhvr>
                                        <p:cTn id="45" dur="5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anim calcmode="lin" valueType="num">
                                      <p:cBhvr>
                                        <p:cTn id="56" dur="500" fill="hold"/>
                                        <p:tgtEl>
                                          <p:spTgt spid="21"/>
                                        </p:tgtEl>
                                        <p:attrNameLst>
                                          <p:attrName>ppt_x</p:attrName>
                                        </p:attrNameLst>
                                      </p:cBhvr>
                                      <p:tavLst>
                                        <p:tav tm="0">
                                          <p:val>
                                            <p:strVal val="#ppt_x"/>
                                          </p:val>
                                        </p:tav>
                                        <p:tav tm="100000">
                                          <p:val>
                                            <p:strVal val="#ppt_x"/>
                                          </p:val>
                                        </p:tav>
                                      </p:tavLst>
                                    </p:anim>
                                    <p:anim calcmode="lin" valueType="num">
                                      <p:cBhvr>
                                        <p:cTn id="57" dur="5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anim calcmode="lin" valueType="num">
                                      <p:cBhvr>
                                        <p:cTn id="62" dur="500" fill="hold"/>
                                        <p:tgtEl>
                                          <p:spTgt spid="26"/>
                                        </p:tgtEl>
                                        <p:attrNameLst>
                                          <p:attrName>ppt_x</p:attrName>
                                        </p:attrNameLst>
                                      </p:cBhvr>
                                      <p:tavLst>
                                        <p:tav tm="0">
                                          <p:val>
                                            <p:strVal val="#ppt_x"/>
                                          </p:val>
                                        </p:tav>
                                        <p:tav tm="100000">
                                          <p:val>
                                            <p:strVal val="#ppt_x"/>
                                          </p:val>
                                        </p:tav>
                                      </p:tavLst>
                                    </p:anim>
                                    <p:anim calcmode="lin" valueType="num">
                                      <p:cBhvr>
                                        <p:cTn id="63" dur="5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path" presetSubtype="0" accel="50000" decel="50000" fill="hold" grpId="0" nodeType="afterEffect">
                                  <p:stCondLst>
                                    <p:cond delay="0"/>
                                  </p:stCondLst>
                                  <p:childTnLst>
                                    <p:animMotion origin="layout" path="M -4.44444E-6 1.11022E-16 L -0.02517 0.10648 " pathEditMode="relative" rAng="0" ptsTypes="AA">
                                      <p:cBhvr>
                                        <p:cTn id="66" dur="1000" fill="hold"/>
                                        <p:tgtEl>
                                          <p:spTgt spid="22"/>
                                        </p:tgtEl>
                                        <p:attrNameLst>
                                          <p:attrName>ppt_x</p:attrName>
                                          <p:attrName>ppt_y</p:attrName>
                                        </p:attrNameLst>
                                      </p:cBhvr>
                                      <p:rCtr x="-1267" y="5324"/>
                                    </p:animMotion>
                                  </p:childTnLst>
                                </p:cTn>
                              </p:par>
                              <p:par>
                                <p:cTn id="67" presetID="42" presetClass="path" presetSubtype="0" accel="50000" decel="50000" fill="hold" grpId="1" nodeType="withEffect">
                                  <p:stCondLst>
                                    <p:cond delay="0"/>
                                  </p:stCondLst>
                                  <p:childTnLst>
                                    <p:animMotion origin="layout" path="M 4.44444E-6 3.33333E-6 L -0.14254 0.21852 " pathEditMode="relative" rAng="0" ptsTypes="AA">
                                      <p:cBhvr>
                                        <p:cTn id="68" dur="1000" fill="hold"/>
                                        <p:tgtEl>
                                          <p:spTgt spid="21"/>
                                        </p:tgtEl>
                                        <p:attrNameLst>
                                          <p:attrName>ppt_x</p:attrName>
                                          <p:attrName>ppt_y</p:attrName>
                                        </p:attrNameLst>
                                      </p:cBhvr>
                                      <p:rCtr x="-7135" y="10926"/>
                                    </p:animMotion>
                                  </p:childTnLst>
                                </p:cTn>
                              </p:par>
                              <p:par>
                                <p:cTn id="69" presetID="42" presetClass="path" presetSubtype="0" accel="50000" decel="50000" fill="hold" grpId="1" nodeType="withEffect">
                                  <p:stCondLst>
                                    <p:cond delay="0"/>
                                  </p:stCondLst>
                                  <p:childTnLst>
                                    <p:animMotion origin="layout" path="M 5.55556E-7 3.7037E-7 L -0.04392 0.22222 " pathEditMode="relative" rAng="0" ptsTypes="AA">
                                      <p:cBhvr>
                                        <p:cTn id="70" dur="1000" fill="hold"/>
                                        <p:tgtEl>
                                          <p:spTgt spid="25"/>
                                        </p:tgtEl>
                                        <p:attrNameLst>
                                          <p:attrName>ppt_x</p:attrName>
                                          <p:attrName>ppt_y</p:attrName>
                                        </p:attrNameLst>
                                      </p:cBhvr>
                                      <p:rCtr x="-2205" y="11111"/>
                                    </p:animMotion>
                                  </p:childTnLst>
                                </p:cTn>
                              </p:par>
                              <p:par>
                                <p:cTn id="71" presetID="42" presetClass="path" presetSubtype="0" accel="50000" decel="50000" fill="hold" grpId="1" nodeType="withEffect">
                                  <p:stCondLst>
                                    <p:cond delay="0"/>
                                  </p:stCondLst>
                                  <p:childTnLst>
                                    <p:animMotion origin="layout" path="M -1.38889E-6 -3.33333E-6 L -0.13993 0.11505 " pathEditMode="relative" rAng="0" ptsTypes="AA">
                                      <p:cBhvr>
                                        <p:cTn id="72" dur="1000" fill="hold"/>
                                        <p:tgtEl>
                                          <p:spTgt spid="26"/>
                                        </p:tgtEl>
                                        <p:attrNameLst>
                                          <p:attrName>ppt_x</p:attrName>
                                          <p:attrName>ppt_y</p:attrName>
                                        </p:attrNameLst>
                                      </p:cBhvr>
                                      <p:rCtr x="-6997" y="5741"/>
                                    </p:animMotion>
                                  </p:childTnLst>
                                </p:cTn>
                              </p:par>
                            </p:childTnLst>
                          </p:cTn>
                        </p:par>
                        <p:par>
                          <p:cTn id="73" fill="hold">
                            <p:stCondLst>
                              <p:cond delay="4000"/>
                            </p:stCondLst>
                            <p:childTnLst>
                              <p:par>
                                <p:cTn id="74" presetID="10" presetClass="entr" presetSubtype="0" fill="hold" nodeType="after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7" grpId="0"/>
      <p:bldP spid="8" grpId="0"/>
      <p:bldP spid="9" grpId="0"/>
      <p:bldP spid="10" grpId="0"/>
      <p:bldP spid="19" grpId="0" animBg="1"/>
      <p:bldP spid="21" grpId="0" animBg="1"/>
      <p:bldP spid="21" grpId="1" animBg="1"/>
      <p:bldP spid="22" grpId="0" animBg="1"/>
      <p:bldP spid="22" grpId="1" animBg="1"/>
      <p:bldP spid="25" grpId="0" animBg="1"/>
      <p:bldP spid="25" grpId="1" animBg="1"/>
      <p:bldP spid="26" grpId="0" animBg="1"/>
      <p:bldP spid="26" grpId="1"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Source: </a:t>
            </a:r>
            <a:r>
              <a:rPr lang="en-US" dirty="0" err="1"/>
              <a:t>SmartDollar</a:t>
            </a:r>
            <a:r>
              <a:rPr lang="en-US" dirty="0"/>
              <a:t>® program users, 2015.</a:t>
            </a:r>
          </a:p>
        </p:txBody>
      </p:sp>
      <p:sp>
        <p:nvSpPr>
          <p:cNvPr id="5" name="Text Placeholder 4"/>
          <p:cNvSpPr>
            <a:spLocks noGrp="1"/>
          </p:cNvSpPr>
          <p:nvPr>
            <p:ph type="body" sz="quarter" idx="15"/>
          </p:nvPr>
        </p:nvSpPr>
        <p:spPr/>
        <p:txBody>
          <a:bodyPr/>
          <a:lstStyle/>
          <a:p>
            <a:r>
              <a:rPr lang="en-US" dirty="0"/>
              <a:t>Return on investment: reduction in stress </a:t>
            </a:r>
            <a:br>
              <a:rPr lang="en-US" dirty="0"/>
            </a:br>
            <a:r>
              <a:rPr lang="en-US" dirty="0"/>
              <a:t>and distractions</a:t>
            </a:r>
          </a:p>
        </p:txBody>
      </p:sp>
      <p:graphicFrame>
        <p:nvGraphicFramePr>
          <p:cNvPr id="9" name="Content Placeholder 1"/>
          <p:cNvGraphicFramePr>
            <a:graphicFrameLocks noChangeAspect="1"/>
          </p:cNvGraphicFramePr>
          <p:nvPr>
            <p:extLst>
              <p:ext uri="{D42A27DB-BD31-4B8C-83A1-F6EECF244321}">
                <p14:modId xmlns:p14="http://schemas.microsoft.com/office/powerpoint/2010/main" val="1328792222"/>
              </p:ext>
            </p:extLst>
          </p:nvPr>
        </p:nvGraphicFramePr>
        <p:xfrm>
          <a:off x="762000" y="4300398"/>
          <a:ext cx="7467600" cy="17680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5"/>
          <p:cNvSpPr txBox="1">
            <a:spLocks/>
          </p:cNvSpPr>
          <p:nvPr/>
        </p:nvSpPr>
        <p:spPr>
          <a:xfrm>
            <a:off x="762000" y="4002465"/>
            <a:ext cx="3382076" cy="409575"/>
          </a:xfrm>
          <a:prstGeom prst="rect">
            <a:avLst/>
          </a:prstGeom>
        </p:spPr>
        <p:txBody>
          <a:bodyPr vert="horz" lIns="0" tIns="0" rIns="0" bIns="0" rtlCol="0" anchor="t" anchorCtr="0">
            <a:normAutofit/>
          </a:bodyPr>
          <a:lstStyle>
            <a:lvl1pPr marL="0" indent="0" algn="l" defTabSz="1306220" rtl="0" eaLnBrk="1" latinLnBrk="0" hangingPunct="1">
              <a:lnSpc>
                <a:spcPct val="105000"/>
              </a:lnSpc>
              <a:spcBef>
                <a:spcPts val="2571"/>
              </a:spcBef>
              <a:buClr>
                <a:schemeClr val="accent2"/>
              </a:buClr>
              <a:buFont typeface="Wingdings" panose="05000000000000000000" pitchFamily="2" charset="2"/>
              <a:buNone/>
              <a:defRPr sz="1300" kern="1200" baseline="0">
                <a:solidFill>
                  <a:schemeClr val="tx2"/>
                </a:solidFill>
                <a:latin typeface="+mn-lt"/>
                <a:ea typeface="+mn-ea"/>
                <a:cs typeface="+mn-cs"/>
              </a:defRPr>
            </a:lvl1pPr>
            <a:lvl2pPr marL="1061304" indent="-408194" algn="l" defTabSz="1306220" rtl="0" eaLnBrk="1" latinLnBrk="0" hangingPunct="1">
              <a:lnSpc>
                <a:spcPct val="105000"/>
              </a:lnSpc>
              <a:spcBef>
                <a:spcPts val="1714"/>
              </a:spcBef>
              <a:buClr>
                <a:schemeClr val="accent4"/>
              </a:buClr>
              <a:buFont typeface="Arial" panose="020B0604020202020204" pitchFamily="34" charset="0"/>
              <a:buChar char="–"/>
              <a:defRPr sz="2600" kern="1200">
                <a:solidFill>
                  <a:schemeClr val="tx1"/>
                </a:solidFill>
                <a:latin typeface="+mn-lt"/>
                <a:ea typeface="+mn-ea"/>
                <a:cs typeface="+mn-cs"/>
              </a:defRPr>
            </a:lvl2pPr>
            <a:lvl3pPr marL="1632776" indent="-326555" algn="l" defTabSz="1306220" rtl="0" eaLnBrk="1" latinLnBrk="0" hangingPunct="1">
              <a:lnSpc>
                <a:spcPct val="105000"/>
              </a:lnSpc>
              <a:spcBef>
                <a:spcPts val="1714"/>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2285886" indent="-326555" algn="l" defTabSz="1306220" rtl="0" eaLnBrk="1" latinLnBrk="0" hangingPunct="1">
              <a:lnSpc>
                <a:spcPct val="105000"/>
              </a:lnSpc>
              <a:spcBef>
                <a:spcPts val="1714"/>
              </a:spcBef>
              <a:buClr>
                <a:schemeClr val="accent4"/>
              </a:buClr>
              <a:buFont typeface="Arial" panose="020B0604020202020204" pitchFamily="34" charset="0"/>
              <a:buChar char="–"/>
              <a:defRPr sz="2000" kern="1200">
                <a:solidFill>
                  <a:schemeClr val="tx1"/>
                </a:solidFill>
                <a:latin typeface="+mn-lt"/>
                <a:ea typeface="+mn-ea"/>
                <a:cs typeface="+mn-cs"/>
              </a:defRPr>
            </a:lvl4pPr>
            <a:lvl5pPr marL="2612441" indent="0" algn="l" defTabSz="1306220" rtl="0" eaLnBrk="1" latinLnBrk="0" hangingPunct="1">
              <a:lnSpc>
                <a:spcPct val="105000"/>
              </a:lnSpc>
              <a:spcBef>
                <a:spcPts val="1714"/>
              </a:spcBef>
              <a:buClr>
                <a:schemeClr val="accent4"/>
              </a:buClr>
              <a:buFont typeface="Arial" panose="020B0604020202020204" pitchFamily="34" charset="0"/>
              <a:buNone/>
              <a:defRPr sz="20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r>
              <a:rPr lang="en-US" cap="all" dirty="0">
                <a:latin typeface="+mj-lt"/>
              </a:rPr>
              <a:t>Financial distractions at work</a:t>
            </a:r>
          </a:p>
        </p:txBody>
      </p:sp>
      <p:sp>
        <p:nvSpPr>
          <p:cNvPr id="14" name="Text Placeholder 15"/>
          <p:cNvSpPr txBox="1">
            <a:spLocks/>
          </p:cNvSpPr>
          <p:nvPr/>
        </p:nvSpPr>
        <p:spPr>
          <a:xfrm>
            <a:off x="756227" y="1473976"/>
            <a:ext cx="3382076" cy="409575"/>
          </a:xfrm>
          <a:prstGeom prst="rect">
            <a:avLst/>
          </a:prstGeom>
        </p:spPr>
        <p:txBody>
          <a:bodyPr vert="horz" lIns="0" tIns="0" rIns="0" bIns="0" rtlCol="0" anchor="t" anchorCtr="0">
            <a:normAutofit/>
          </a:bodyPr>
          <a:lstStyle>
            <a:lvl1pPr marL="0" indent="0" algn="l" defTabSz="1306220" rtl="0" eaLnBrk="1" latinLnBrk="0" hangingPunct="1">
              <a:lnSpc>
                <a:spcPct val="105000"/>
              </a:lnSpc>
              <a:spcBef>
                <a:spcPts val="2571"/>
              </a:spcBef>
              <a:buClr>
                <a:schemeClr val="accent2"/>
              </a:buClr>
              <a:buFont typeface="Wingdings" panose="05000000000000000000" pitchFamily="2" charset="2"/>
              <a:buNone/>
              <a:defRPr sz="1300" kern="1200" baseline="0">
                <a:solidFill>
                  <a:schemeClr val="tx2"/>
                </a:solidFill>
                <a:latin typeface="+mn-lt"/>
                <a:ea typeface="+mn-ea"/>
                <a:cs typeface="+mn-cs"/>
              </a:defRPr>
            </a:lvl1pPr>
            <a:lvl2pPr marL="1061304" indent="-408194" algn="l" defTabSz="1306220" rtl="0" eaLnBrk="1" latinLnBrk="0" hangingPunct="1">
              <a:lnSpc>
                <a:spcPct val="105000"/>
              </a:lnSpc>
              <a:spcBef>
                <a:spcPts val="1714"/>
              </a:spcBef>
              <a:buClr>
                <a:schemeClr val="accent4"/>
              </a:buClr>
              <a:buFont typeface="Arial" panose="020B0604020202020204" pitchFamily="34" charset="0"/>
              <a:buChar char="–"/>
              <a:defRPr sz="2600" kern="1200">
                <a:solidFill>
                  <a:schemeClr val="tx1"/>
                </a:solidFill>
                <a:latin typeface="+mn-lt"/>
                <a:ea typeface="+mn-ea"/>
                <a:cs typeface="+mn-cs"/>
              </a:defRPr>
            </a:lvl2pPr>
            <a:lvl3pPr marL="1632776" indent="-326555" algn="l" defTabSz="1306220" rtl="0" eaLnBrk="1" latinLnBrk="0" hangingPunct="1">
              <a:lnSpc>
                <a:spcPct val="105000"/>
              </a:lnSpc>
              <a:spcBef>
                <a:spcPts val="1714"/>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2285886" indent="-326555" algn="l" defTabSz="1306220" rtl="0" eaLnBrk="1" latinLnBrk="0" hangingPunct="1">
              <a:lnSpc>
                <a:spcPct val="105000"/>
              </a:lnSpc>
              <a:spcBef>
                <a:spcPts val="1714"/>
              </a:spcBef>
              <a:buClr>
                <a:schemeClr val="accent4"/>
              </a:buClr>
              <a:buFont typeface="Arial" panose="020B0604020202020204" pitchFamily="34" charset="0"/>
              <a:buChar char="–"/>
              <a:defRPr sz="2000" kern="1200">
                <a:solidFill>
                  <a:schemeClr val="tx1"/>
                </a:solidFill>
                <a:latin typeface="+mn-lt"/>
                <a:ea typeface="+mn-ea"/>
                <a:cs typeface="+mn-cs"/>
              </a:defRPr>
            </a:lvl4pPr>
            <a:lvl5pPr marL="2612441" indent="0" algn="l" defTabSz="1306220" rtl="0" eaLnBrk="1" latinLnBrk="0" hangingPunct="1">
              <a:lnSpc>
                <a:spcPct val="105000"/>
              </a:lnSpc>
              <a:spcBef>
                <a:spcPts val="1714"/>
              </a:spcBef>
              <a:buClr>
                <a:schemeClr val="accent4"/>
              </a:buClr>
              <a:buFont typeface="Arial" panose="020B0604020202020204" pitchFamily="34" charset="0"/>
              <a:buNone/>
              <a:defRPr sz="20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r>
              <a:rPr lang="en-US" cap="all" dirty="0">
                <a:latin typeface="+mj-lt"/>
              </a:rPr>
              <a:t>financial Stress</a:t>
            </a:r>
          </a:p>
        </p:txBody>
      </p:sp>
      <p:graphicFrame>
        <p:nvGraphicFramePr>
          <p:cNvPr id="15" name="Content Placeholder 1"/>
          <p:cNvGraphicFramePr>
            <a:graphicFrameLocks/>
          </p:cNvGraphicFramePr>
          <p:nvPr>
            <p:extLst>
              <p:ext uri="{D42A27DB-BD31-4B8C-83A1-F6EECF244321}">
                <p14:modId xmlns:p14="http://schemas.microsoft.com/office/powerpoint/2010/main" val="1148502958"/>
              </p:ext>
            </p:extLst>
          </p:nvPr>
        </p:nvGraphicFramePr>
        <p:xfrm>
          <a:off x="835740" y="1711580"/>
          <a:ext cx="7388087" cy="1839142"/>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Group 10"/>
          <p:cNvGrpSpPr/>
          <p:nvPr/>
        </p:nvGrpSpPr>
        <p:grpSpPr>
          <a:xfrm>
            <a:off x="3584373" y="6065070"/>
            <a:ext cx="1745210" cy="490439"/>
            <a:chOff x="3408837" y="6187755"/>
            <a:chExt cx="1365745" cy="325438"/>
          </a:xfrm>
        </p:grpSpPr>
        <p:pic>
          <p:nvPicPr>
            <p:cNvPr id="12"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r="84454"/>
            <a:stretch/>
          </p:blipFill>
          <p:spPr bwMode="auto">
            <a:xfrm>
              <a:off x="3408837" y="6187755"/>
              <a:ext cx="220266" cy="3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508511" y="6279241"/>
              <a:ext cx="1266071" cy="142961"/>
            </a:xfrm>
            <a:prstGeom prst="rect">
              <a:avLst/>
            </a:prstGeom>
          </p:spPr>
          <p:txBody>
            <a:bodyPr wrap="square">
              <a:spAutoFit/>
            </a:bodyPr>
            <a:lstStyle/>
            <a:p>
              <a:r>
                <a:rPr lang="en-US" sz="800" dirty="0">
                  <a:solidFill>
                    <a:srgbClr val="4F4F4F"/>
                  </a:solidFill>
                </a:rPr>
                <a:t>At start of program</a:t>
              </a:r>
            </a:p>
          </p:txBody>
        </p:sp>
      </p:grpSp>
      <p:grpSp>
        <p:nvGrpSpPr>
          <p:cNvPr id="16" name="Group 15"/>
          <p:cNvGrpSpPr/>
          <p:nvPr/>
        </p:nvGrpSpPr>
        <p:grpSpPr>
          <a:xfrm>
            <a:off x="4755445" y="6065070"/>
            <a:ext cx="1410753" cy="490439"/>
            <a:chOff x="4434501" y="6187755"/>
            <a:chExt cx="1104010" cy="325438"/>
          </a:xfrm>
        </p:grpSpPr>
        <p:pic>
          <p:nvPicPr>
            <p:cNvPr id="17"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69162" r="24213"/>
            <a:stretch/>
          </p:blipFill>
          <p:spPr bwMode="auto">
            <a:xfrm>
              <a:off x="4434501" y="6187755"/>
              <a:ext cx="221267" cy="3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510363" y="6278994"/>
              <a:ext cx="1028148" cy="142961"/>
            </a:xfrm>
            <a:prstGeom prst="rect">
              <a:avLst/>
            </a:prstGeom>
          </p:spPr>
          <p:txBody>
            <a:bodyPr wrap="square">
              <a:spAutoFit/>
            </a:bodyPr>
            <a:lstStyle/>
            <a:p>
              <a:r>
                <a:rPr lang="en-US" sz="800" dirty="0">
                  <a:solidFill>
                    <a:srgbClr val="4F4F4F"/>
                  </a:solidFill>
                </a:rPr>
                <a:t>2 - 5 years later</a:t>
              </a:r>
            </a:p>
          </p:txBody>
        </p:sp>
      </p:grpSp>
    </p:spTree>
    <p:extLst>
      <p:ext uri="{BB962C8B-B14F-4D97-AF65-F5344CB8AC3E}">
        <p14:creationId xmlns:p14="http://schemas.microsoft.com/office/powerpoint/2010/main" val="375550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4" grpId="0"/>
      <p:bldGraphic spid="1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noGrp="1"/>
          </p:cNvGraphicFramePr>
          <p:nvPr>
            <p:ph idx="1"/>
            <p:extLst>
              <p:ext uri="{D42A27DB-BD31-4B8C-83A1-F6EECF244321}">
                <p14:modId xmlns:p14="http://schemas.microsoft.com/office/powerpoint/2010/main" val="1999039683"/>
              </p:ext>
            </p:extLst>
          </p:nvPr>
        </p:nvGraphicFramePr>
        <p:xfrm>
          <a:off x="1007190" y="1454796"/>
          <a:ext cx="7239000" cy="23241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5"/>
          <p:cNvSpPr txBox="1">
            <a:spLocks/>
          </p:cNvSpPr>
          <p:nvPr/>
        </p:nvSpPr>
        <p:spPr>
          <a:xfrm>
            <a:off x="778590" y="1454796"/>
            <a:ext cx="5447414" cy="409575"/>
          </a:xfrm>
          <a:prstGeom prst="rect">
            <a:avLst/>
          </a:prstGeom>
        </p:spPr>
        <p:txBody>
          <a:bodyPr vert="horz" lIns="0" tIns="0" rIns="0" bIns="0" rtlCol="0" anchor="t" anchorCtr="0">
            <a:normAutofit/>
          </a:bodyPr>
          <a:lstStyle>
            <a:lvl1pPr marL="0" indent="0" algn="l" defTabSz="1306220" rtl="0" eaLnBrk="1" latinLnBrk="0" hangingPunct="1">
              <a:lnSpc>
                <a:spcPct val="105000"/>
              </a:lnSpc>
              <a:spcBef>
                <a:spcPts val="2571"/>
              </a:spcBef>
              <a:buClr>
                <a:schemeClr val="accent2"/>
              </a:buClr>
              <a:buFont typeface="Wingdings" panose="05000000000000000000" pitchFamily="2" charset="2"/>
              <a:buNone/>
              <a:defRPr sz="1300" kern="1200" baseline="0">
                <a:solidFill>
                  <a:schemeClr val="tx2"/>
                </a:solidFill>
                <a:latin typeface="+mn-lt"/>
                <a:ea typeface="+mn-ea"/>
                <a:cs typeface="+mn-cs"/>
              </a:defRPr>
            </a:lvl1pPr>
            <a:lvl2pPr marL="1061304" indent="-408194" algn="l" defTabSz="1306220" rtl="0" eaLnBrk="1" latinLnBrk="0" hangingPunct="1">
              <a:lnSpc>
                <a:spcPct val="105000"/>
              </a:lnSpc>
              <a:spcBef>
                <a:spcPts val="1714"/>
              </a:spcBef>
              <a:buClr>
                <a:schemeClr val="accent4"/>
              </a:buClr>
              <a:buFont typeface="Arial" panose="020B0604020202020204" pitchFamily="34" charset="0"/>
              <a:buChar char="–"/>
              <a:defRPr sz="2600" kern="1200">
                <a:solidFill>
                  <a:schemeClr val="tx1"/>
                </a:solidFill>
                <a:latin typeface="+mn-lt"/>
                <a:ea typeface="+mn-ea"/>
                <a:cs typeface="+mn-cs"/>
              </a:defRPr>
            </a:lvl2pPr>
            <a:lvl3pPr marL="1632776" indent="-326555" algn="l" defTabSz="1306220" rtl="0" eaLnBrk="1" latinLnBrk="0" hangingPunct="1">
              <a:lnSpc>
                <a:spcPct val="105000"/>
              </a:lnSpc>
              <a:spcBef>
                <a:spcPts val="1714"/>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2285886" indent="-326555" algn="l" defTabSz="1306220" rtl="0" eaLnBrk="1" latinLnBrk="0" hangingPunct="1">
              <a:lnSpc>
                <a:spcPct val="105000"/>
              </a:lnSpc>
              <a:spcBef>
                <a:spcPts val="1714"/>
              </a:spcBef>
              <a:buClr>
                <a:schemeClr val="accent4"/>
              </a:buClr>
              <a:buFont typeface="Arial" panose="020B0604020202020204" pitchFamily="34" charset="0"/>
              <a:buChar char="–"/>
              <a:defRPr sz="2000" kern="1200">
                <a:solidFill>
                  <a:schemeClr val="tx1"/>
                </a:solidFill>
                <a:latin typeface="+mn-lt"/>
                <a:ea typeface="+mn-ea"/>
                <a:cs typeface="+mn-cs"/>
              </a:defRPr>
            </a:lvl4pPr>
            <a:lvl5pPr marL="2612441" indent="0" algn="l" defTabSz="1306220" rtl="0" eaLnBrk="1" latinLnBrk="0" hangingPunct="1">
              <a:lnSpc>
                <a:spcPct val="105000"/>
              </a:lnSpc>
              <a:spcBef>
                <a:spcPts val="1714"/>
              </a:spcBef>
              <a:buClr>
                <a:schemeClr val="accent4"/>
              </a:buClr>
              <a:buFont typeface="Arial" panose="020B0604020202020204" pitchFamily="34" charset="0"/>
              <a:buNone/>
              <a:defRPr sz="20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r>
              <a:rPr lang="en-US" cap="all" dirty="0">
                <a:latin typeface="+mj-lt"/>
              </a:rPr>
              <a:t>Improved emotional outlook</a:t>
            </a: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r>
              <a:rPr lang="en-US" dirty="0"/>
              <a:t>Source: </a:t>
            </a:r>
            <a:r>
              <a:rPr lang="en-US" dirty="0" err="1"/>
              <a:t>SmartDollar</a:t>
            </a:r>
            <a:endParaRPr lang="en-US" dirty="0"/>
          </a:p>
        </p:txBody>
      </p:sp>
      <p:sp>
        <p:nvSpPr>
          <p:cNvPr id="5" name="Text Placeholder 4"/>
          <p:cNvSpPr>
            <a:spLocks noGrp="1"/>
          </p:cNvSpPr>
          <p:nvPr>
            <p:ph type="body" sz="quarter" idx="15"/>
          </p:nvPr>
        </p:nvSpPr>
        <p:spPr/>
        <p:txBody>
          <a:bodyPr/>
          <a:lstStyle/>
          <a:p>
            <a:r>
              <a:rPr lang="en-US" dirty="0"/>
              <a:t>Return on investment: improved outlooks</a:t>
            </a:r>
          </a:p>
        </p:txBody>
      </p:sp>
      <p:grpSp>
        <p:nvGrpSpPr>
          <p:cNvPr id="6" name="Group 5"/>
          <p:cNvGrpSpPr/>
          <p:nvPr/>
        </p:nvGrpSpPr>
        <p:grpSpPr>
          <a:xfrm>
            <a:off x="747248" y="4002465"/>
            <a:ext cx="6820487" cy="1842655"/>
            <a:chOff x="747248" y="4002465"/>
            <a:chExt cx="6820487" cy="1842655"/>
          </a:xfrm>
        </p:grpSpPr>
        <p:sp>
          <p:nvSpPr>
            <p:cNvPr id="20" name="Text Placeholder 15"/>
            <p:cNvSpPr txBox="1">
              <a:spLocks/>
            </p:cNvSpPr>
            <p:nvPr/>
          </p:nvSpPr>
          <p:spPr>
            <a:xfrm>
              <a:off x="747248" y="4002465"/>
              <a:ext cx="5447414" cy="409575"/>
            </a:xfrm>
            <a:prstGeom prst="rect">
              <a:avLst/>
            </a:prstGeom>
          </p:spPr>
          <p:txBody>
            <a:bodyPr vert="horz" lIns="0" tIns="0" rIns="0" bIns="0" rtlCol="0" anchor="t" anchorCtr="0">
              <a:normAutofit/>
            </a:bodyPr>
            <a:lstStyle>
              <a:lvl1pPr marL="0" indent="0" algn="l" defTabSz="1306220" rtl="0" eaLnBrk="1" latinLnBrk="0" hangingPunct="1">
                <a:lnSpc>
                  <a:spcPct val="105000"/>
                </a:lnSpc>
                <a:spcBef>
                  <a:spcPts val="2571"/>
                </a:spcBef>
                <a:buClr>
                  <a:schemeClr val="accent2"/>
                </a:buClr>
                <a:buFont typeface="Wingdings" panose="05000000000000000000" pitchFamily="2" charset="2"/>
                <a:buNone/>
                <a:defRPr sz="1300" kern="1200" baseline="0">
                  <a:solidFill>
                    <a:schemeClr val="tx2"/>
                  </a:solidFill>
                  <a:latin typeface="+mn-lt"/>
                  <a:ea typeface="+mn-ea"/>
                  <a:cs typeface="+mn-cs"/>
                </a:defRPr>
              </a:lvl1pPr>
              <a:lvl2pPr marL="1061304" indent="-408194" algn="l" defTabSz="1306220" rtl="0" eaLnBrk="1" latinLnBrk="0" hangingPunct="1">
                <a:lnSpc>
                  <a:spcPct val="105000"/>
                </a:lnSpc>
                <a:spcBef>
                  <a:spcPts val="1714"/>
                </a:spcBef>
                <a:buClr>
                  <a:schemeClr val="accent4"/>
                </a:buClr>
                <a:buFont typeface="Arial" panose="020B0604020202020204" pitchFamily="34" charset="0"/>
                <a:buChar char="–"/>
                <a:defRPr sz="2600" kern="1200">
                  <a:solidFill>
                    <a:schemeClr val="tx1"/>
                  </a:solidFill>
                  <a:latin typeface="+mn-lt"/>
                  <a:ea typeface="+mn-ea"/>
                  <a:cs typeface="+mn-cs"/>
                </a:defRPr>
              </a:lvl2pPr>
              <a:lvl3pPr marL="1632776" indent="-326555" algn="l" defTabSz="1306220" rtl="0" eaLnBrk="1" latinLnBrk="0" hangingPunct="1">
                <a:lnSpc>
                  <a:spcPct val="105000"/>
                </a:lnSpc>
                <a:spcBef>
                  <a:spcPts val="1714"/>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2285886" indent="-326555" algn="l" defTabSz="1306220" rtl="0" eaLnBrk="1" latinLnBrk="0" hangingPunct="1">
                <a:lnSpc>
                  <a:spcPct val="105000"/>
                </a:lnSpc>
                <a:spcBef>
                  <a:spcPts val="1714"/>
                </a:spcBef>
                <a:buClr>
                  <a:schemeClr val="accent4"/>
                </a:buClr>
                <a:buFont typeface="Arial" panose="020B0604020202020204" pitchFamily="34" charset="0"/>
                <a:buChar char="–"/>
                <a:defRPr sz="2000" kern="1200">
                  <a:solidFill>
                    <a:schemeClr val="tx1"/>
                  </a:solidFill>
                  <a:latin typeface="+mn-lt"/>
                  <a:ea typeface="+mn-ea"/>
                  <a:cs typeface="+mn-cs"/>
                </a:defRPr>
              </a:lvl4pPr>
              <a:lvl5pPr marL="2612441" indent="0" algn="l" defTabSz="1306220" rtl="0" eaLnBrk="1" latinLnBrk="0" hangingPunct="1">
                <a:lnSpc>
                  <a:spcPct val="105000"/>
                </a:lnSpc>
                <a:spcBef>
                  <a:spcPts val="1714"/>
                </a:spcBef>
                <a:buClr>
                  <a:schemeClr val="accent4"/>
                </a:buClr>
                <a:buFont typeface="Arial" panose="020B0604020202020204" pitchFamily="34" charset="0"/>
                <a:buNone/>
                <a:defRPr sz="20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r>
                <a:rPr lang="en-US" cap="all" dirty="0">
                  <a:latin typeface="+mj-lt"/>
                </a:rPr>
                <a:t>retirement preparedness</a:t>
              </a:r>
            </a:p>
          </p:txBody>
        </p:sp>
        <p:sp>
          <p:nvSpPr>
            <p:cNvPr id="21" name="Title 1"/>
            <p:cNvSpPr txBox="1">
              <a:spLocks/>
            </p:cNvSpPr>
            <p:nvPr/>
          </p:nvSpPr>
          <p:spPr bwMode="auto">
            <a:xfrm>
              <a:off x="4241867" y="5000423"/>
              <a:ext cx="3325868" cy="844697"/>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600" kern="1200">
                  <a:solidFill>
                    <a:srgbClr val="3B3B3B"/>
                  </a:solidFill>
                  <a:latin typeface="+mj-lt"/>
                  <a:ea typeface="+mj-ea"/>
                  <a:cs typeface="+mj-cs"/>
                </a:defRPr>
              </a:lvl1pPr>
            </a:lstStyle>
            <a:p>
              <a:pPr>
                <a:lnSpc>
                  <a:spcPct val="100000"/>
                </a:lnSpc>
              </a:pPr>
              <a:r>
                <a:rPr lang="en-US" sz="1600" dirty="0">
                  <a:latin typeface="+mn-lt"/>
                </a:rPr>
                <a:t>of program participants who are saving 15% of their salary for retirement after two years</a:t>
              </a:r>
            </a:p>
          </p:txBody>
        </p:sp>
        <p:sp>
          <p:nvSpPr>
            <p:cNvPr id="22" name="Rectangle 109"/>
            <p:cNvSpPr/>
            <p:nvPr/>
          </p:nvSpPr>
          <p:spPr>
            <a:xfrm>
              <a:off x="1618786" y="4452609"/>
              <a:ext cx="2510538" cy="1375657"/>
            </a:xfrm>
            <a:prstGeom prst="rect">
              <a:avLst/>
            </a:prstGeom>
          </p:spPr>
          <p:txBody>
            <a:bodyPr wrap="none" lIns="0" tIns="0" rIns="0" bIns="0" anchor="ctr">
              <a:noAutofit/>
            </a:bodyPr>
            <a:lstStyle/>
            <a:p>
              <a:r>
                <a:rPr lang="en-US" sz="11500" spc="-350" dirty="0">
                  <a:solidFill>
                    <a:srgbClr val="05C3DE"/>
                  </a:solidFill>
                </a:rPr>
                <a:t>39</a:t>
              </a:r>
              <a:r>
                <a:rPr lang="en-US" sz="8000" spc="-350" dirty="0">
                  <a:solidFill>
                    <a:srgbClr val="05C3DE"/>
                  </a:solidFill>
                </a:rPr>
                <a:t>%</a:t>
              </a:r>
            </a:p>
          </p:txBody>
        </p:sp>
      </p:grpSp>
    </p:spTree>
    <p:extLst>
      <p:ext uri="{BB962C8B-B14F-4D97-AF65-F5344CB8AC3E}">
        <p14:creationId xmlns:p14="http://schemas.microsoft.com/office/powerpoint/2010/main" val="32215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Make the leap from intention to </a:t>
            </a:r>
            <a:r>
              <a:rPr lang="en-US" dirty="0">
                <a:solidFill>
                  <a:schemeClr val="accent2"/>
                </a:solidFill>
              </a:rPr>
              <a:t>action</a:t>
            </a:r>
            <a:r>
              <a:rPr lang="en-US" dirty="0">
                <a:solidFill>
                  <a:schemeClr val="bg2"/>
                </a:solidFill>
              </a:rPr>
              <a:t>.</a:t>
            </a:r>
          </a:p>
        </p:txBody>
      </p:sp>
    </p:spTree>
    <p:extLst>
      <p:ext uri="{BB962C8B-B14F-4D97-AF65-F5344CB8AC3E}">
        <p14:creationId xmlns:p14="http://schemas.microsoft.com/office/powerpoint/2010/main" val="25533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765732"/>
            <a:ext cx="3903663" cy="3942956"/>
          </a:xfrm>
        </p:spPr>
        <p:txBody>
          <a:bodyPr/>
          <a:lstStyle/>
          <a:p>
            <a:r>
              <a:rPr lang="en-US" dirty="0"/>
              <a:t>Evaluate how your company can benefit from a financial wellness program</a:t>
            </a:r>
          </a:p>
          <a:p>
            <a:r>
              <a:rPr lang="en-US" dirty="0"/>
              <a:t>Identify challenges and resource needs to support a program</a:t>
            </a:r>
          </a:p>
          <a:p>
            <a:r>
              <a:rPr lang="en-US" dirty="0"/>
              <a:t>Follow a framework to structure the discussion.</a:t>
            </a:r>
          </a:p>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5"/>
          </p:nvPr>
        </p:nvSpPr>
        <p:spPr>
          <a:xfrm>
            <a:off x="1006927" y="105508"/>
            <a:ext cx="8461538" cy="797168"/>
          </a:xfrm>
        </p:spPr>
        <p:txBody>
          <a:bodyPr/>
          <a:lstStyle/>
          <a:p>
            <a:r>
              <a:rPr lang="en-US" dirty="0"/>
              <a:t>Determine if you’re a good candidate</a:t>
            </a:r>
          </a:p>
        </p:txBody>
      </p:sp>
      <p:pic>
        <p:nvPicPr>
          <p:cNvPr id="11" name="Picture 2" descr="\\psf\Home\Documents\BACKUP\Back to Server 2016\04_April 2016\04.25.16\C1ESEDIA2  Folder\C1Q5OEB44_approved_Page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50" y="1767963"/>
            <a:ext cx="3010118" cy="3895447"/>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65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1411" y="1818514"/>
            <a:ext cx="4501551" cy="4079366"/>
          </a:xfrm>
        </p:spPr>
        <p:txBody>
          <a:bodyPr/>
          <a:lstStyle/>
          <a:p>
            <a:r>
              <a:rPr lang="en-US" dirty="0"/>
              <a:t>Are employees retiring on time with adequate savings?  </a:t>
            </a:r>
          </a:p>
          <a:p>
            <a:r>
              <a:rPr lang="en-US" dirty="0"/>
              <a:t>Are participants opting out of auto-enrollment and auto-increase?</a:t>
            </a:r>
          </a:p>
          <a:p>
            <a:r>
              <a:rPr lang="en-US" dirty="0"/>
              <a:t>Is there a high volume of </a:t>
            </a:r>
            <a:br>
              <a:rPr lang="en-US" dirty="0"/>
            </a:br>
            <a:r>
              <a:rPr lang="en-US" dirty="0"/>
              <a:t>plan-specific Web traffic or calls regarding loans, hardships, or access to money?</a:t>
            </a:r>
          </a:p>
        </p:txBody>
      </p:sp>
      <p:sp>
        <p:nvSpPr>
          <p:cNvPr id="7" name="Text Placeholder 6"/>
          <p:cNvSpPr>
            <a:spLocks noGrp="1"/>
          </p:cNvSpPr>
          <p:nvPr>
            <p:ph type="body" sz="quarter" idx="14"/>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8" name="Text Placeholder 7"/>
          <p:cNvSpPr>
            <a:spLocks noGrp="1"/>
          </p:cNvSpPr>
          <p:nvPr>
            <p:ph type="body" sz="quarter" idx="15"/>
          </p:nvPr>
        </p:nvSpPr>
        <p:spPr/>
        <p:txBody>
          <a:bodyPr/>
          <a:lstStyle/>
          <a:p>
            <a:r>
              <a:rPr lang="en-US" dirty="0">
                <a:solidFill>
                  <a:schemeClr val="tx2"/>
                </a:solidFill>
              </a:rPr>
              <a:t>Plan data</a:t>
            </a:r>
          </a:p>
        </p:txBody>
      </p:sp>
      <p:grpSp>
        <p:nvGrpSpPr>
          <p:cNvPr id="2" name="Group 1"/>
          <p:cNvGrpSpPr/>
          <p:nvPr/>
        </p:nvGrpSpPr>
        <p:grpSpPr>
          <a:xfrm>
            <a:off x="990600" y="1818514"/>
            <a:ext cx="2089150" cy="1106325"/>
            <a:chOff x="992188" y="2319338"/>
            <a:chExt cx="2089150" cy="1106325"/>
          </a:xfrm>
        </p:grpSpPr>
        <p:grpSp>
          <p:nvGrpSpPr>
            <p:cNvPr id="13" name="Group 248"/>
            <p:cNvGrpSpPr/>
            <p:nvPr/>
          </p:nvGrpSpPr>
          <p:grpSpPr>
            <a:xfrm rot="10129114">
              <a:off x="1054100" y="3205298"/>
              <a:ext cx="1697225" cy="204701"/>
              <a:chOff x="795009" y="5410948"/>
              <a:chExt cx="1697225" cy="204701"/>
            </a:xfrm>
          </p:grpSpPr>
          <p:sp>
            <p:nvSpPr>
              <p:cNvPr id="14" name="Freeform 44"/>
              <p:cNvSpPr>
                <a:spLocks/>
              </p:cNvSpPr>
              <p:nvPr/>
            </p:nvSpPr>
            <p:spPr bwMode="auto">
              <a:xfrm rot="16200000" flipH="1">
                <a:off x="1121612" y="5084345"/>
                <a:ext cx="204700" cy="857905"/>
              </a:xfrm>
              <a:custGeom>
                <a:avLst/>
                <a:gdLst>
                  <a:gd name="T0" fmla="*/ 77 w 190"/>
                  <a:gd name="T1" fmla="*/ 3 h 794"/>
                  <a:gd name="T2" fmla="*/ 4 w 190"/>
                  <a:gd name="T3" fmla="*/ 697 h 794"/>
                  <a:gd name="T4" fmla="*/ 56 w 190"/>
                  <a:gd name="T5" fmla="*/ 772 h 794"/>
                  <a:gd name="T6" fmla="*/ 181 w 190"/>
                  <a:gd name="T7" fmla="*/ 729 h 794"/>
                  <a:gd name="T8" fmla="*/ 190 w 190"/>
                  <a:gd name="T9" fmla="*/ 696 h 794"/>
                  <a:gd name="T10" fmla="*/ 77 w 190"/>
                  <a:gd name="T11" fmla="*/ 3 h 794"/>
                </a:gdLst>
                <a:ahLst/>
                <a:cxnLst>
                  <a:cxn ang="0">
                    <a:pos x="T0" y="T1"/>
                  </a:cxn>
                  <a:cxn ang="0">
                    <a:pos x="T2" y="T3"/>
                  </a:cxn>
                  <a:cxn ang="0">
                    <a:pos x="T4" y="T5"/>
                  </a:cxn>
                  <a:cxn ang="0">
                    <a:pos x="T6" y="T7"/>
                  </a:cxn>
                  <a:cxn ang="0">
                    <a:pos x="T8" y="T9"/>
                  </a:cxn>
                  <a:cxn ang="0">
                    <a:pos x="T10" y="T11"/>
                  </a:cxn>
                </a:cxnLst>
                <a:rect l="0" t="0" r="r" b="b"/>
                <a:pathLst>
                  <a:path w="190" h="794">
                    <a:moveTo>
                      <a:pt x="77" y="3"/>
                    </a:moveTo>
                    <a:cubicBezTo>
                      <a:pt x="61" y="5"/>
                      <a:pt x="0" y="660"/>
                      <a:pt x="4" y="697"/>
                    </a:cubicBezTo>
                    <a:cubicBezTo>
                      <a:pt x="8" y="734"/>
                      <a:pt x="26" y="757"/>
                      <a:pt x="56" y="772"/>
                    </a:cubicBezTo>
                    <a:cubicBezTo>
                      <a:pt x="103" y="794"/>
                      <a:pt x="159" y="775"/>
                      <a:pt x="181" y="729"/>
                    </a:cubicBezTo>
                    <a:cubicBezTo>
                      <a:pt x="186" y="718"/>
                      <a:pt x="190" y="711"/>
                      <a:pt x="190" y="696"/>
                    </a:cubicBezTo>
                    <a:cubicBezTo>
                      <a:pt x="190" y="681"/>
                      <a:pt x="93" y="0"/>
                      <a:pt x="77" y="3"/>
                    </a:cubicBezTo>
                    <a:close/>
                  </a:path>
                </a:pathLst>
              </a:custGeom>
              <a:solidFill>
                <a:srgbClr val="054C70"/>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4"/>
              <p:cNvSpPr>
                <a:spLocks/>
              </p:cNvSpPr>
              <p:nvPr/>
            </p:nvSpPr>
            <p:spPr bwMode="auto">
              <a:xfrm rot="5400000">
                <a:off x="1960932" y="5084346"/>
                <a:ext cx="204700" cy="857905"/>
              </a:xfrm>
              <a:custGeom>
                <a:avLst/>
                <a:gdLst>
                  <a:gd name="T0" fmla="*/ 77 w 190"/>
                  <a:gd name="T1" fmla="*/ 3 h 794"/>
                  <a:gd name="T2" fmla="*/ 4 w 190"/>
                  <a:gd name="T3" fmla="*/ 697 h 794"/>
                  <a:gd name="T4" fmla="*/ 56 w 190"/>
                  <a:gd name="T5" fmla="*/ 772 h 794"/>
                  <a:gd name="T6" fmla="*/ 181 w 190"/>
                  <a:gd name="T7" fmla="*/ 729 h 794"/>
                  <a:gd name="T8" fmla="*/ 190 w 190"/>
                  <a:gd name="T9" fmla="*/ 696 h 794"/>
                  <a:gd name="T10" fmla="*/ 77 w 190"/>
                  <a:gd name="T11" fmla="*/ 3 h 794"/>
                </a:gdLst>
                <a:ahLst/>
                <a:cxnLst>
                  <a:cxn ang="0">
                    <a:pos x="T0" y="T1"/>
                  </a:cxn>
                  <a:cxn ang="0">
                    <a:pos x="T2" y="T3"/>
                  </a:cxn>
                  <a:cxn ang="0">
                    <a:pos x="T4" y="T5"/>
                  </a:cxn>
                  <a:cxn ang="0">
                    <a:pos x="T6" y="T7"/>
                  </a:cxn>
                  <a:cxn ang="0">
                    <a:pos x="T8" y="T9"/>
                  </a:cxn>
                  <a:cxn ang="0">
                    <a:pos x="T10" y="T11"/>
                  </a:cxn>
                </a:cxnLst>
                <a:rect l="0" t="0" r="r" b="b"/>
                <a:pathLst>
                  <a:path w="190" h="794">
                    <a:moveTo>
                      <a:pt x="77" y="3"/>
                    </a:moveTo>
                    <a:cubicBezTo>
                      <a:pt x="61" y="5"/>
                      <a:pt x="0" y="660"/>
                      <a:pt x="4" y="697"/>
                    </a:cubicBezTo>
                    <a:cubicBezTo>
                      <a:pt x="8" y="734"/>
                      <a:pt x="26" y="757"/>
                      <a:pt x="56" y="772"/>
                    </a:cubicBezTo>
                    <a:cubicBezTo>
                      <a:pt x="103" y="794"/>
                      <a:pt x="159" y="775"/>
                      <a:pt x="181" y="729"/>
                    </a:cubicBezTo>
                    <a:cubicBezTo>
                      <a:pt x="186" y="718"/>
                      <a:pt x="190" y="711"/>
                      <a:pt x="190" y="696"/>
                    </a:cubicBezTo>
                    <a:cubicBezTo>
                      <a:pt x="190" y="681"/>
                      <a:pt x="93" y="0"/>
                      <a:pt x="77" y="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Freeform 270"/>
            <p:cNvSpPr/>
            <p:nvPr/>
          </p:nvSpPr>
          <p:spPr>
            <a:xfrm>
              <a:off x="1454926" y="2832100"/>
              <a:ext cx="1060661" cy="593563"/>
            </a:xfrm>
            <a:custGeom>
              <a:avLst/>
              <a:gdLst>
                <a:gd name="connsiteX0" fmla="*/ 451533 w 903066"/>
                <a:gd name="connsiteY0" fmla="*/ 0 h 452204"/>
                <a:gd name="connsiteX1" fmla="*/ 895316 w 903066"/>
                <a:gd name="connsiteY1" fmla="*/ 372933 h 452204"/>
                <a:gd name="connsiteX2" fmla="*/ 903066 w 903066"/>
                <a:gd name="connsiteY2" fmla="*/ 452204 h 452204"/>
                <a:gd name="connsiteX3" fmla="*/ 0 w 903066"/>
                <a:gd name="connsiteY3" fmla="*/ 452204 h 452204"/>
                <a:gd name="connsiteX4" fmla="*/ 7750 w 903066"/>
                <a:gd name="connsiteY4" fmla="*/ 372933 h 452204"/>
                <a:gd name="connsiteX5" fmla="*/ 451533 w 903066"/>
                <a:gd name="connsiteY5" fmla="*/ 0 h 45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6" h="452204">
                  <a:moveTo>
                    <a:pt x="451533" y="0"/>
                  </a:moveTo>
                  <a:cubicBezTo>
                    <a:pt x="670438" y="0"/>
                    <a:pt x="853077" y="160101"/>
                    <a:pt x="895316" y="372933"/>
                  </a:cubicBezTo>
                  <a:lnTo>
                    <a:pt x="903066" y="452204"/>
                  </a:lnTo>
                  <a:lnTo>
                    <a:pt x="0" y="452204"/>
                  </a:lnTo>
                  <a:lnTo>
                    <a:pt x="7750" y="372933"/>
                  </a:lnTo>
                  <a:cubicBezTo>
                    <a:pt x="49989" y="160101"/>
                    <a:pt x="232628" y="0"/>
                    <a:pt x="451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grpSp>
          <p:nvGrpSpPr>
            <p:cNvPr id="17" name="Group 205"/>
            <p:cNvGrpSpPr/>
            <p:nvPr/>
          </p:nvGrpSpPr>
          <p:grpSpPr>
            <a:xfrm>
              <a:off x="992188" y="2319338"/>
              <a:ext cx="2089150" cy="1028699"/>
              <a:chOff x="992188" y="2795588"/>
              <a:chExt cx="2089150" cy="1028699"/>
            </a:xfrm>
          </p:grpSpPr>
          <p:sp>
            <p:nvSpPr>
              <p:cNvPr id="18" name="Freeform 5"/>
              <p:cNvSpPr>
                <a:spLocks/>
              </p:cNvSpPr>
              <p:nvPr/>
            </p:nvSpPr>
            <p:spPr bwMode="auto">
              <a:xfrm>
                <a:off x="1223963" y="3081338"/>
                <a:ext cx="120650" cy="122237"/>
              </a:xfrm>
              <a:custGeom>
                <a:avLst/>
                <a:gdLst>
                  <a:gd name="T0" fmla="*/ 0 w 104"/>
                  <a:gd name="T1" fmla="*/ 89 h 106"/>
                  <a:gd name="T2" fmla="*/ 83 w 104"/>
                  <a:gd name="T3" fmla="*/ 0 h 106"/>
                  <a:gd name="T4" fmla="*/ 104 w 104"/>
                  <a:gd name="T5" fmla="*/ 25 h 106"/>
                  <a:gd name="T6" fmla="*/ 20 w 104"/>
                  <a:gd name="T7" fmla="*/ 106 h 106"/>
                  <a:gd name="T8" fmla="*/ 0 w 104"/>
                  <a:gd name="T9" fmla="*/ 89 h 106"/>
                </a:gdLst>
                <a:ahLst/>
                <a:cxnLst>
                  <a:cxn ang="0">
                    <a:pos x="T0" y="T1"/>
                  </a:cxn>
                  <a:cxn ang="0">
                    <a:pos x="T2" y="T3"/>
                  </a:cxn>
                  <a:cxn ang="0">
                    <a:pos x="T4" y="T5"/>
                  </a:cxn>
                  <a:cxn ang="0">
                    <a:pos x="T6" y="T7"/>
                  </a:cxn>
                  <a:cxn ang="0">
                    <a:pos x="T8" y="T9"/>
                  </a:cxn>
                </a:cxnLst>
                <a:rect l="0" t="0" r="r" b="b"/>
                <a:pathLst>
                  <a:path w="104" h="106">
                    <a:moveTo>
                      <a:pt x="0" y="89"/>
                    </a:moveTo>
                    <a:cubicBezTo>
                      <a:pt x="26" y="57"/>
                      <a:pt x="54" y="27"/>
                      <a:pt x="83" y="0"/>
                    </a:cubicBezTo>
                    <a:cubicBezTo>
                      <a:pt x="104" y="25"/>
                      <a:pt x="104" y="25"/>
                      <a:pt x="104" y="25"/>
                    </a:cubicBezTo>
                    <a:cubicBezTo>
                      <a:pt x="74" y="50"/>
                      <a:pt x="46" y="77"/>
                      <a:pt x="20" y="106"/>
                    </a:cubicBezTo>
                    <a:lnTo>
                      <a:pt x="0" y="8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p:cNvSpPr>
              <p:nvPr/>
            </p:nvSpPr>
            <p:spPr bwMode="auto">
              <a:xfrm>
                <a:off x="1344613" y="2970213"/>
                <a:ext cx="139700" cy="119062"/>
              </a:xfrm>
              <a:custGeom>
                <a:avLst/>
                <a:gdLst>
                  <a:gd name="T0" fmla="*/ 0 w 119"/>
                  <a:gd name="T1" fmla="*/ 75 h 102"/>
                  <a:gd name="T2" fmla="*/ 98 w 119"/>
                  <a:gd name="T3" fmla="*/ 0 h 102"/>
                  <a:gd name="T4" fmla="*/ 119 w 119"/>
                  <a:gd name="T5" fmla="*/ 37 h 102"/>
                  <a:gd name="T6" fmla="*/ 22 w 119"/>
                  <a:gd name="T7" fmla="*/ 102 h 102"/>
                  <a:gd name="T8" fmla="*/ 0 w 119"/>
                  <a:gd name="T9" fmla="*/ 75 h 102"/>
                </a:gdLst>
                <a:ahLst/>
                <a:cxnLst>
                  <a:cxn ang="0">
                    <a:pos x="T0" y="T1"/>
                  </a:cxn>
                  <a:cxn ang="0">
                    <a:pos x="T2" y="T3"/>
                  </a:cxn>
                  <a:cxn ang="0">
                    <a:pos x="T4" y="T5"/>
                  </a:cxn>
                  <a:cxn ang="0">
                    <a:pos x="T6" y="T7"/>
                  </a:cxn>
                  <a:cxn ang="0">
                    <a:pos x="T8" y="T9"/>
                  </a:cxn>
                </a:cxnLst>
                <a:rect l="0" t="0" r="r" b="b"/>
                <a:pathLst>
                  <a:path w="119" h="102">
                    <a:moveTo>
                      <a:pt x="0" y="75"/>
                    </a:moveTo>
                    <a:cubicBezTo>
                      <a:pt x="30" y="48"/>
                      <a:pt x="63" y="23"/>
                      <a:pt x="98" y="0"/>
                    </a:cubicBezTo>
                    <a:cubicBezTo>
                      <a:pt x="119" y="37"/>
                      <a:pt x="119" y="37"/>
                      <a:pt x="119" y="37"/>
                    </a:cubicBezTo>
                    <a:cubicBezTo>
                      <a:pt x="85" y="56"/>
                      <a:pt x="53" y="78"/>
                      <a:pt x="22" y="102"/>
                    </a:cubicBezTo>
                    <a:lnTo>
                      <a:pt x="0" y="7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1817688" y="2798763"/>
                <a:ext cx="146050" cy="95250"/>
              </a:xfrm>
              <a:custGeom>
                <a:avLst/>
                <a:gdLst>
                  <a:gd name="T0" fmla="*/ 0 w 126"/>
                  <a:gd name="T1" fmla="*/ 18 h 82"/>
                  <a:gd name="T2" fmla="*/ 126 w 126"/>
                  <a:gd name="T3" fmla="*/ 0 h 82"/>
                  <a:gd name="T4" fmla="*/ 126 w 126"/>
                  <a:gd name="T5" fmla="*/ 74 h 82"/>
                  <a:gd name="T6" fmla="*/ 124 w 126"/>
                  <a:gd name="T7" fmla="*/ 74 h 82"/>
                  <a:gd name="T8" fmla="*/ 11 w 126"/>
                  <a:gd name="T9" fmla="*/ 82 h 82"/>
                  <a:gd name="T10" fmla="*/ 0 w 126"/>
                  <a:gd name="T11" fmla="*/ 18 h 82"/>
                </a:gdLst>
                <a:ahLst/>
                <a:cxnLst>
                  <a:cxn ang="0">
                    <a:pos x="T0" y="T1"/>
                  </a:cxn>
                  <a:cxn ang="0">
                    <a:pos x="T2" y="T3"/>
                  </a:cxn>
                  <a:cxn ang="0">
                    <a:pos x="T4" y="T5"/>
                  </a:cxn>
                  <a:cxn ang="0">
                    <a:pos x="T6" y="T7"/>
                  </a:cxn>
                  <a:cxn ang="0">
                    <a:pos x="T8" y="T9"/>
                  </a:cxn>
                  <a:cxn ang="0">
                    <a:pos x="T10" y="T11"/>
                  </a:cxn>
                </a:cxnLst>
                <a:rect l="0" t="0" r="r" b="b"/>
                <a:pathLst>
                  <a:path w="126" h="82">
                    <a:moveTo>
                      <a:pt x="0" y="18"/>
                    </a:moveTo>
                    <a:cubicBezTo>
                      <a:pt x="42" y="9"/>
                      <a:pt x="84" y="3"/>
                      <a:pt x="126" y="0"/>
                    </a:cubicBezTo>
                    <a:cubicBezTo>
                      <a:pt x="126" y="74"/>
                      <a:pt x="126" y="74"/>
                      <a:pt x="126" y="74"/>
                    </a:cubicBezTo>
                    <a:cubicBezTo>
                      <a:pt x="125" y="74"/>
                      <a:pt x="125" y="74"/>
                      <a:pt x="124" y="74"/>
                    </a:cubicBezTo>
                    <a:cubicBezTo>
                      <a:pt x="87" y="74"/>
                      <a:pt x="49" y="77"/>
                      <a:pt x="11" y="82"/>
                    </a:cubicBezTo>
                    <a:lnTo>
                      <a:pt x="0" y="1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1644650" y="2827338"/>
                <a:ext cx="152400" cy="103187"/>
              </a:xfrm>
              <a:custGeom>
                <a:avLst/>
                <a:gdLst>
                  <a:gd name="T0" fmla="*/ 0 w 131"/>
                  <a:gd name="T1" fmla="*/ 38 h 89"/>
                  <a:gd name="T2" fmla="*/ 120 w 131"/>
                  <a:gd name="T3" fmla="*/ 0 h 89"/>
                  <a:gd name="T4" fmla="*/ 131 w 131"/>
                  <a:gd name="T5" fmla="*/ 61 h 89"/>
                  <a:gd name="T6" fmla="*/ 19 w 131"/>
                  <a:gd name="T7" fmla="*/ 89 h 89"/>
                  <a:gd name="T8" fmla="*/ 0 w 131"/>
                  <a:gd name="T9" fmla="*/ 38 h 89"/>
                </a:gdLst>
                <a:ahLst/>
                <a:cxnLst>
                  <a:cxn ang="0">
                    <a:pos x="T0" y="T1"/>
                  </a:cxn>
                  <a:cxn ang="0">
                    <a:pos x="T2" y="T3"/>
                  </a:cxn>
                  <a:cxn ang="0">
                    <a:pos x="T4" y="T5"/>
                  </a:cxn>
                  <a:cxn ang="0">
                    <a:pos x="T6" y="T7"/>
                  </a:cxn>
                  <a:cxn ang="0">
                    <a:pos x="T8" y="T9"/>
                  </a:cxn>
                </a:cxnLst>
                <a:rect l="0" t="0" r="r" b="b"/>
                <a:pathLst>
                  <a:path w="131" h="89">
                    <a:moveTo>
                      <a:pt x="0" y="38"/>
                    </a:moveTo>
                    <a:cubicBezTo>
                      <a:pt x="38" y="23"/>
                      <a:pt x="79" y="10"/>
                      <a:pt x="120" y="0"/>
                    </a:cubicBezTo>
                    <a:cubicBezTo>
                      <a:pt x="131" y="61"/>
                      <a:pt x="131" y="61"/>
                      <a:pt x="131" y="61"/>
                    </a:cubicBezTo>
                    <a:cubicBezTo>
                      <a:pt x="93" y="68"/>
                      <a:pt x="56" y="77"/>
                      <a:pt x="19" y="89"/>
                    </a:cubicBezTo>
                    <a:lnTo>
                      <a:pt x="0" y="3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1127125" y="3211513"/>
                <a:ext cx="100013" cy="128587"/>
              </a:xfrm>
              <a:custGeom>
                <a:avLst/>
                <a:gdLst>
                  <a:gd name="T0" fmla="*/ 0 w 86"/>
                  <a:gd name="T1" fmla="*/ 101 h 111"/>
                  <a:gd name="T2" fmla="*/ 66 w 86"/>
                  <a:gd name="T3" fmla="*/ 0 h 111"/>
                  <a:gd name="T4" fmla="*/ 86 w 86"/>
                  <a:gd name="T5" fmla="*/ 16 h 111"/>
                  <a:gd name="T6" fmla="*/ 17 w 86"/>
                  <a:gd name="T7" fmla="*/ 111 h 111"/>
                  <a:gd name="T8" fmla="*/ 0 w 86"/>
                  <a:gd name="T9" fmla="*/ 101 h 111"/>
                </a:gdLst>
                <a:ahLst/>
                <a:cxnLst>
                  <a:cxn ang="0">
                    <a:pos x="T0" y="T1"/>
                  </a:cxn>
                  <a:cxn ang="0">
                    <a:pos x="T2" y="T3"/>
                  </a:cxn>
                  <a:cxn ang="0">
                    <a:pos x="T4" y="T5"/>
                  </a:cxn>
                  <a:cxn ang="0">
                    <a:pos x="T6" y="T7"/>
                  </a:cxn>
                  <a:cxn ang="0">
                    <a:pos x="T8" y="T9"/>
                  </a:cxn>
                </a:cxnLst>
                <a:rect l="0" t="0" r="r" b="b"/>
                <a:pathLst>
                  <a:path w="86" h="111">
                    <a:moveTo>
                      <a:pt x="0" y="101"/>
                    </a:moveTo>
                    <a:cubicBezTo>
                      <a:pt x="19" y="66"/>
                      <a:pt x="41" y="33"/>
                      <a:pt x="66" y="0"/>
                    </a:cubicBezTo>
                    <a:cubicBezTo>
                      <a:pt x="86" y="16"/>
                      <a:pt x="86" y="16"/>
                      <a:pt x="86" y="16"/>
                    </a:cubicBezTo>
                    <a:cubicBezTo>
                      <a:pt x="61" y="46"/>
                      <a:pt x="38" y="78"/>
                      <a:pt x="17" y="111"/>
                    </a:cubicBezTo>
                    <a:lnTo>
                      <a:pt x="0" y="101"/>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p:nvSpPr>
            <p:spPr bwMode="auto">
              <a:xfrm>
                <a:off x="1009650" y="3517900"/>
                <a:ext cx="49213" cy="138112"/>
              </a:xfrm>
              <a:custGeom>
                <a:avLst/>
                <a:gdLst>
                  <a:gd name="T0" fmla="*/ 0 w 43"/>
                  <a:gd name="T1" fmla="*/ 116 h 118"/>
                  <a:gd name="T2" fmla="*/ 29 w 43"/>
                  <a:gd name="T3" fmla="*/ 0 h 118"/>
                  <a:gd name="T4" fmla="*/ 43 w 43"/>
                  <a:gd name="T5" fmla="*/ 5 h 118"/>
                  <a:gd name="T6" fmla="*/ 12 w 43"/>
                  <a:gd name="T7" fmla="*/ 118 h 118"/>
                  <a:gd name="T8" fmla="*/ 0 w 43"/>
                  <a:gd name="T9" fmla="*/ 116 h 118"/>
                </a:gdLst>
                <a:ahLst/>
                <a:cxnLst>
                  <a:cxn ang="0">
                    <a:pos x="T0" y="T1"/>
                  </a:cxn>
                  <a:cxn ang="0">
                    <a:pos x="T2" y="T3"/>
                  </a:cxn>
                  <a:cxn ang="0">
                    <a:pos x="T4" y="T5"/>
                  </a:cxn>
                  <a:cxn ang="0">
                    <a:pos x="T6" y="T7"/>
                  </a:cxn>
                  <a:cxn ang="0">
                    <a:pos x="T8" y="T9"/>
                  </a:cxn>
                </a:cxnLst>
                <a:rect l="0" t="0" r="r" b="b"/>
                <a:pathLst>
                  <a:path w="43" h="118">
                    <a:moveTo>
                      <a:pt x="0" y="116"/>
                    </a:moveTo>
                    <a:cubicBezTo>
                      <a:pt x="7" y="77"/>
                      <a:pt x="17" y="38"/>
                      <a:pt x="29" y="0"/>
                    </a:cubicBezTo>
                    <a:cubicBezTo>
                      <a:pt x="43" y="5"/>
                      <a:pt x="43" y="5"/>
                      <a:pt x="43" y="5"/>
                    </a:cubicBezTo>
                    <a:cubicBezTo>
                      <a:pt x="30" y="41"/>
                      <a:pt x="20" y="79"/>
                      <a:pt x="12" y="118"/>
                    </a:cubicBezTo>
                    <a:lnTo>
                      <a:pt x="0" y="116"/>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p:cNvSpPr>
              <p:nvPr/>
            </p:nvSpPr>
            <p:spPr bwMode="auto">
              <a:xfrm>
                <a:off x="992188" y="3686175"/>
                <a:ext cx="25400" cy="138112"/>
              </a:xfrm>
              <a:custGeom>
                <a:avLst/>
                <a:gdLst>
                  <a:gd name="T0" fmla="*/ 0 w 22"/>
                  <a:gd name="T1" fmla="*/ 119 h 119"/>
                  <a:gd name="T2" fmla="*/ 10 w 22"/>
                  <a:gd name="T3" fmla="*/ 0 h 119"/>
                  <a:gd name="T4" fmla="*/ 22 w 22"/>
                  <a:gd name="T5" fmla="*/ 2 h 119"/>
                  <a:gd name="T6" fmla="*/ 12 w 22"/>
                  <a:gd name="T7" fmla="*/ 119 h 119"/>
                  <a:gd name="T8" fmla="*/ 0 w 22"/>
                  <a:gd name="T9" fmla="*/ 119 h 119"/>
                </a:gdLst>
                <a:ahLst/>
                <a:cxnLst>
                  <a:cxn ang="0">
                    <a:pos x="T0" y="T1"/>
                  </a:cxn>
                  <a:cxn ang="0">
                    <a:pos x="T2" y="T3"/>
                  </a:cxn>
                  <a:cxn ang="0">
                    <a:pos x="T4" y="T5"/>
                  </a:cxn>
                  <a:cxn ang="0">
                    <a:pos x="T6" y="T7"/>
                  </a:cxn>
                  <a:cxn ang="0">
                    <a:pos x="T8" y="T9"/>
                  </a:cxn>
                </a:cxnLst>
                <a:rect l="0" t="0" r="r" b="b"/>
                <a:pathLst>
                  <a:path w="22" h="119">
                    <a:moveTo>
                      <a:pt x="0" y="119"/>
                    </a:moveTo>
                    <a:cubicBezTo>
                      <a:pt x="1" y="80"/>
                      <a:pt x="4" y="40"/>
                      <a:pt x="10" y="0"/>
                    </a:cubicBezTo>
                    <a:cubicBezTo>
                      <a:pt x="22" y="2"/>
                      <a:pt x="22" y="2"/>
                      <a:pt x="22" y="2"/>
                    </a:cubicBezTo>
                    <a:cubicBezTo>
                      <a:pt x="16" y="41"/>
                      <a:pt x="12" y="81"/>
                      <a:pt x="12" y="119"/>
                    </a:cubicBezTo>
                    <a:lnTo>
                      <a:pt x="0" y="11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1054100" y="3357563"/>
                <a:ext cx="76200" cy="134937"/>
              </a:xfrm>
              <a:custGeom>
                <a:avLst/>
                <a:gdLst>
                  <a:gd name="T0" fmla="*/ 0 w 65"/>
                  <a:gd name="T1" fmla="*/ 110 h 116"/>
                  <a:gd name="T2" fmla="*/ 48 w 65"/>
                  <a:gd name="T3" fmla="*/ 0 h 116"/>
                  <a:gd name="T4" fmla="*/ 65 w 65"/>
                  <a:gd name="T5" fmla="*/ 10 h 116"/>
                  <a:gd name="T6" fmla="*/ 14 w 65"/>
                  <a:gd name="T7" fmla="*/ 116 h 116"/>
                  <a:gd name="T8" fmla="*/ 0 w 65"/>
                  <a:gd name="T9" fmla="*/ 110 h 116"/>
                </a:gdLst>
                <a:ahLst/>
                <a:cxnLst>
                  <a:cxn ang="0">
                    <a:pos x="T0" y="T1"/>
                  </a:cxn>
                  <a:cxn ang="0">
                    <a:pos x="T2" y="T3"/>
                  </a:cxn>
                  <a:cxn ang="0">
                    <a:pos x="T4" y="T5"/>
                  </a:cxn>
                  <a:cxn ang="0">
                    <a:pos x="T6" y="T7"/>
                  </a:cxn>
                  <a:cxn ang="0">
                    <a:pos x="T8" y="T9"/>
                  </a:cxn>
                </a:cxnLst>
                <a:rect l="0" t="0" r="r" b="b"/>
                <a:pathLst>
                  <a:path w="65" h="116">
                    <a:moveTo>
                      <a:pt x="0" y="110"/>
                    </a:moveTo>
                    <a:cubicBezTo>
                      <a:pt x="13" y="72"/>
                      <a:pt x="30" y="35"/>
                      <a:pt x="48" y="0"/>
                    </a:cubicBezTo>
                    <a:cubicBezTo>
                      <a:pt x="65" y="10"/>
                      <a:pt x="65" y="10"/>
                      <a:pt x="65" y="10"/>
                    </a:cubicBezTo>
                    <a:cubicBezTo>
                      <a:pt x="45" y="44"/>
                      <a:pt x="28" y="80"/>
                      <a:pt x="14" y="116"/>
                    </a:cubicBezTo>
                    <a:lnTo>
                      <a:pt x="0" y="110"/>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
              <p:cNvSpPr>
                <a:spLocks/>
              </p:cNvSpPr>
              <p:nvPr/>
            </p:nvSpPr>
            <p:spPr bwMode="auto">
              <a:xfrm>
                <a:off x="1487488" y="2884488"/>
                <a:ext cx="147638" cy="112712"/>
              </a:xfrm>
              <a:custGeom>
                <a:avLst/>
                <a:gdLst>
                  <a:gd name="T0" fmla="*/ 0 w 128"/>
                  <a:gd name="T1" fmla="*/ 59 h 97"/>
                  <a:gd name="T2" fmla="*/ 110 w 128"/>
                  <a:gd name="T3" fmla="*/ 0 h 97"/>
                  <a:gd name="T4" fmla="*/ 128 w 128"/>
                  <a:gd name="T5" fmla="*/ 49 h 97"/>
                  <a:gd name="T6" fmla="*/ 22 w 128"/>
                  <a:gd name="T7" fmla="*/ 97 h 97"/>
                  <a:gd name="T8" fmla="*/ 0 w 128"/>
                  <a:gd name="T9" fmla="*/ 59 h 97"/>
                </a:gdLst>
                <a:ahLst/>
                <a:cxnLst>
                  <a:cxn ang="0">
                    <a:pos x="T0" y="T1"/>
                  </a:cxn>
                  <a:cxn ang="0">
                    <a:pos x="T2" y="T3"/>
                  </a:cxn>
                  <a:cxn ang="0">
                    <a:pos x="T4" y="T5"/>
                  </a:cxn>
                  <a:cxn ang="0">
                    <a:pos x="T6" y="T7"/>
                  </a:cxn>
                  <a:cxn ang="0">
                    <a:pos x="T8" y="T9"/>
                  </a:cxn>
                </a:cxnLst>
                <a:rect l="0" t="0" r="r" b="b"/>
                <a:pathLst>
                  <a:path w="128" h="97">
                    <a:moveTo>
                      <a:pt x="0" y="59"/>
                    </a:moveTo>
                    <a:cubicBezTo>
                      <a:pt x="36" y="37"/>
                      <a:pt x="72" y="17"/>
                      <a:pt x="110" y="0"/>
                    </a:cubicBezTo>
                    <a:cubicBezTo>
                      <a:pt x="128" y="49"/>
                      <a:pt x="128" y="49"/>
                      <a:pt x="128" y="49"/>
                    </a:cubicBezTo>
                    <a:cubicBezTo>
                      <a:pt x="91" y="63"/>
                      <a:pt x="56" y="79"/>
                      <a:pt x="22" y="97"/>
                    </a:cubicBezTo>
                    <a:lnTo>
                      <a:pt x="0" y="5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p:cNvSpPr>
              <p:nvPr/>
            </p:nvSpPr>
            <p:spPr bwMode="auto">
              <a:xfrm>
                <a:off x="2868613" y="3481388"/>
                <a:ext cx="192088" cy="180975"/>
              </a:xfrm>
              <a:custGeom>
                <a:avLst/>
                <a:gdLst>
                  <a:gd name="T0" fmla="*/ 28 w 165"/>
                  <a:gd name="T1" fmla="*/ 155 h 155"/>
                  <a:gd name="T2" fmla="*/ 0 w 165"/>
                  <a:gd name="T3" fmla="*/ 47 h 155"/>
                  <a:gd name="T4" fmla="*/ 128 w 165"/>
                  <a:gd name="T5" fmla="*/ 0 h 155"/>
                  <a:gd name="T6" fmla="*/ 165 w 165"/>
                  <a:gd name="T7" fmla="*/ 131 h 155"/>
                  <a:gd name="T8" fmla="*/ 28 w 165"/>
                  <a:gd name="T9" fmla="*/ 155 h 155"/>
                </a:gdLst>
                <a:ahLst/>
                <a:cxnLst>
                  <a:cxn ang="0">
                    <a:pos x="T0" y="T1"/>
                  </a:cxn>
                  <a:cxn ang="0">
                    <a:pos x="T2" y="T3"/>
                  </a:cxn>
                  <a:cxn ang="0">
                    <a:pos x="T4" y="T5"/>
                  </a:cxn>
                  <a:cxn ang="0">
                    <a:pos x="T6" y="T7"/>
                  </a:cxn>
                  <a:cxn ang="0">
                    <a:pos x="T8" y="T9"/>
                  </a:cxn>
                </a:cxnLst>
                <a:rect l="0" t="0" r="r" b="b"/>
                <a:pathLst>
                  <a:path w="165" h="155">
                    <a:moveTo>
                      <a:pt x="28" y="155"/>
                    </a:moveTo>
                    <a:cubicBezTo>
                      <a:pt x="21" y="119"/>
                      <a:pt x="12" y="82"/>
                      <a:pt x="0" y="47"/>
                    </a:cubicBezTo>
                    <a:cubicBezTo>
                      <a:pt x="128" y="0"/>
                      <a:pt x="128" y="0"/>
                      <a:pt x="128" y="0"/>
                    </a:cubicBezTo>
                    <a:cubicBezTo>
                      <a:pt x="144" y="43"/>
                      <a:pt x="156" y="87"/>
                      <a:pt x="165" y="131"/>
                    </a:cubicBezTo>
                    <a:lnTo>
                      <a:pt x="28" y="15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p:cNvSpPr>
              <p:nvPr/>
            </p:nvSpPr>
            <p:spPr bwMode="auto">
              <a:xfrm>
                <a:off x="2713038" y="3154363"/>
                <a:ext cx="204788" cy="203200"/>
              </a:xfrm>
              <a:custGeom>
                <a:avLst/>
                <a:gdLst>
                  <a:gd name="T0" fmla="*/ 63 w 177"/>
                  <a:gd name="T1" fmla="*/ 174 h 174"/>
                  <a:gd name="T2" fmla="*/ 0 w 177"/>
                  <a:gd name="T3" fmla="*/ 81 h 174"/>
                  <a:gd name="T4" fmla="*/ 96 w 177"/>
                  <a:gd name="T5" fmla="*/ 0 h 174"/>
                  <a:gd name="T6" fmla="*/ 177 w 177"/>
                  <a:gd name="T7" fmla="*/ 108 h 174"/>
                  <a:gd name="T8" fmla="*/ 63 w 177"/>
                  <a:gd name="T9" fmla="*/ 174 h 174"/>
                </a:gdLst>
                <a:ahLst/>
                <a:cxnLst>
                  <a:cxn ang="0">
                    <a:pos x="T0" y="T1"/>
                  </a:cxn>
                  <a:cxn ang="0">
                    <a:pos x="T2" y="T3"/>
                  </a:cxn>
                  <a:cxn ang="0">
                    <a:pos x="T4" y="T5"/>
                  </a:cxn>
                  <a:cxn ang="0">
                    <a:pos x="T6" y="T7"/>
                  </a:cxn>
                  <a:cxn ang="0">
                    <a:pos x="T8" y="T9"/>
                  </a:cxn>
                </a:cxnLst>
                <a:rect l="0" t="0" r="r" b="b"/>
                <a:pathLst>
                  <a:path w="177" h="174">
                    <a:moveTo>
                      <a:pt x="63" y="174"/>
                    </a:moveTo>
                    <a:cubicBezTo>
                      <a:pt x="44" y="141"/>
                      <a:pt x="23" y="110"/>
                      <a:pt x="0" y="81"/>
                    </a:cubicBezTo>
                    <a:cubicBezTo>
                      <a:pt x="96" y="0"/>
                      <a:pt x="96" y="0"/>
                      <a:pt x="96" y="0"/>
                    </a:cubicBezTo>
                    <a:cubicBezTo>
                      <a:pt x="126" y="34"/>
                      <a:pt x="153" y="71"/>
                      <a:pt x="177" y="108"/>
                    </a:cubicBezTo>
                    <a:lnTo>
                      <a:pt x="63" y="174"/>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p:cNvSpPr>
              <p:nvPr/>
            </p:nvSpPr>
            <p:spPr bwMode="auto">
              <a:xfrm>
                <a:off x="1997075" y="2795588"/>
                <a:ext cx="149225" cy="103187"/>
              </a:xfrm>
              <a:custGeom>
                <a:avLst/>
                <a:gdLst>
                  <a:gd name="T0" fmla="*/ 113 w 128"/>
                  <a:gd name="T1" fmla="*/ 89 h 89"/>
                  <a:gd name="T2" fmla="*/ 0 w 128"/>
                  <a:gd name="T3" fmla="*/ 77 h 89"/>
                  <a:gd name="T4" fmla="*/ 0 w 128"/>
                  <a:gd name="T5" fmla="*/ 1 h 89"/>
                  <a:gd name="T6" fmla="*/ 34 w 128"/>
                  <a:gd name="T7" fmla="*/ 0 h 89"/>
                  <a:gd name="T8" fmla="*/ 128 w 128"/>
                  <a:gd name="T9" fmla="*/ 5 h 89"/>
                  <a:gd name="T10" fmla="*/ 113 w 128"/>
                  <a:gd name="T11" fmla="*/ 89 h 89"/>
                </a:gdLst>
                <a:ahLst/>
                <a:cxnLst>
                  <a:cxn ang="0">
                    <a:pos x="T0" y="T1"/>
                  </a:cxn>
                  <a:cxn ang="0">
                    <a:pos x="T2" y="T3"/>
                  </a:cxn>
                  <a:cxn ang="0">
                    <a:pos x="T4" y="T5"/>
                  </a:cxn>
                  <a:cxn ang="0">
                    <a:pos x="T6" y="T7"/>
                  </a:cxn>
                  <a:cxn ang="0">
                    <a:pos x="T8" y="T9"/>
                  </a:cxn>
                  <a:cxn ang="0">
                    <a:pos x="T10" y="T11"/>
                  </a:cxn>
                </a:cxnLst>
                <a:rect l="0" t="0" r="r" b="b"/>
                <a:pathLst>
                  <a:path w="128" h="89">
                    <a:moveTo>
                      <a:pt x="113" y="89"/>
                    </a:moveTo>
                    <a:cubicBezTo>
                      <a:pt x="76" y="82"/>
                      <a:pt x="38" y="78"/>
                      <a:pt x="0" y="77"/>
                    </a:cubicBezTo>
                    <a:cubicBezTo>
                      <a:pt x="0" y="1"/>
                      <a:pt x="0" y="1"/>
                      <a:pt x="0" y="1"/>
                    </a:cubicBezTo>
                    <a:cubicBezTo>
                      <a:pt x="11" y="0"/>
                      <a:pt x="23" y="0"/>
                      <a:pt x="34" y="0"/>
                    </a:cubicBezTo>
                    <a:cubicBezTo>
                      <a:pt x="65" y="0"/>
                      <a:pt x="96" y="2"/>
                      <a:pt x="128" y="5"/>
                    </a:cubicBezTo>
                    <a:lnTo>
                      <a:pt x="113" y="8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p:nvSpPr>
            <p:spPr bwMode="auto">
              <a:xfrm>
                <a:off x="2906713" y="3667125"/>
                <a:ext cx="174625" cy="157162"/>
              </a:xfrm>
              <a:custGeom>
                <a:avLst/>
                <a:gdLst>
                  <a:gd name="T0" fmla="*/ 10 w 150"/>
                  <a:gd name="T1" fmla="*/ 135 h 135"/>
                  <a:gd name="T2" fmla="*/ 0 w 150"/>
                  <a:gd name="T3" fmla="*/ 24 h 135"/>
                  <a:gd name="T4" fmla="*/ 138 w 150"/>
                  <a:gd name="T5" fmla="*/ 0 h 135"/>
                  <a:gd name="T6" fmla="*/ 150 w 150"/>
                  <a:gd name="T7" fmla="*/ 135 h 135"/>
                  <a:gd name="T8" fmla="*/ 10 w 150"/>
                  <a:gd name="T9" fmla="*/ 135 h 135"/>
                </a:gdLst>
                <a:ahLst/>
                <a:cxnLst>
                  <a:cxn ang="0">
                    <a:pos x="T0" y="T1"/>
                  </a:cxn>
                  <a:cxn ang="0">
                    <a:pos x="T2" y="T3"/>
                  </a:cxn>
                  <a:cxn ang="0">
                    <a:pos x="T4" y="T5"/>
                  </a:cxn>
                  <a:cxn ang="0">
                    <a:pos x="T6" y="T7"/>
                  </a:cxn>
                  <a:cxn ang="0">
                    <a:pos x="T8" y="T9"/>
                  </a:cxn>
                </a:cxnLst>
                <a:rect l="0" t="0" r="r" b="b"/>
                <a:pathLst>
                  <a:path w="150" h="135">
                    <a:moveTo>
                      <a:pt x="10" y="135"/>
                    </a:moveTo>
                    <a:cubicBezTo>
                      <a:pt x="9" y="99"/>
                      <a:pt x="6" y="61"/>
                      <a:pt x="0" y="24"/>
                    </a:cubicBezTo>
                    <a:cubicBezTo>
                      <a:pt x="138" y="0"/>
                      <a:pt x="138" y="0"/>
                      <a:pt x="138" y="0"/>
                    </a:cubicBezTo>
                    <a:cubicBezTo>
                      <a:pt x="145" y="45"/>
                      <a:pt x="149" y="90"/>
                      <a:pt x="150" y="135"/>
                    </a:cubicBezTo>
                    <a:lnTo>
                      <a:pt x="10" y="13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p:nvSpPr>
            <p:spPr bwMode="auto">
              <a:xfrm>
                <a:off x="2801938" y="3308350"/>
                <a:ext cx="203200" cy="196850"/>
              </a:xfrm>
              <a:custGeom>
                <a:avLst/>
                <a:gdLst>
                  <a:gd name="T0" fmla="*/ 47 w 175"/>
                  <a:gd name="T1" fmla="*/ 168 h 168"/>
                  <a:gd name="T2" fmla="*/ 0 w 175"/>
                  <a:gd name="T3" fmla="*/ 66 h 168"/>
                  <a:gd name="T4" fmla="*/ 115 w 175"/>
                  <a:gd name="T5" fmla="*/ 0 h 168"/>
                  <a:gd name="T6" fmla="*/ 175 w 175"/>
                  <a:gd name="T7" fmla="*/ 121 h 168"/>
                  <a:gd name="T8" fmla="*/ 47 w 175"/>
                  <a:gd name="T9" fmla="*/ 168 h 168"/>
                </a:gdLst>
                <a:ahLst/>
                <a:cxnLst>
                  <a:cxn ang="0">
                    <a:pos x="T0" y="T1"/>
                  </a:cxn>
                  <a:cxn ang="0">
                    <a:pos x="T2" y="T3"/>
                  </a:cxn>
                  <a:cxn ang="0">
                    <a:pos x="T4" y="T5"/>
                  </a:cxn>
                  <a:cxn ang="0">
                    <a:pos x="T6" y="T7"/>
                  </a:cxn>
                  <a:cxn ang="0">
                    <a:pos x="T8" y="T9"/>
                  </a:cxn>
                </a:cxnLst>
                <a:rect l="0" t="0" r="r" b="b"/>
                <a:pathLst>
                  <a:path w="175" h="168">
                    <a:moveTo>
                      <a:pt x="47" y="168"/>
                    </a:moveTo>
                    <a:cubicBezTo>
                      <a:pt x="34" y="133"/>
                      <a:pt x="18" y="99"/>
                      <a:pt x="0" y="66"/>
                    </a:cubicBezTo>
                    <a:cubicBezTo>
                      <a:pt x="115" y="0"/>
                      <a:pt x="115" y="0"/>
                      <a:pt x="115" y="0"/>
                    </a:cubicBezTo>
                    <a:cubicBezTo>
                      <a:pt x="138" y="39"/>
                      <a:pt x="158" y="79"/>
                      <a:pt x="175" y="121"/>
                    </a:cubicBezTo>
                    <a:lnTo>
                      <a:pt x="47" y="16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p:nvSpPr>
            <p:spPr bwMode="auto">
              <a:xfrm>
                <a:off x="2320925" y="2846388"/>
                <a:ext cx="179388" cy="165100"/>
              </a:xfrm>
              <a:custGeom>
                <a:avLst/>
                <a:gdLst>
                  <a:gd name="T0" fmla="*/ 102 w 155"/>
                  <a:gd name="T1" fmla="*/ 142 h 142"/>
                  <a:gd name="T2" fmla="*/ 0 w 155"/>
                  <a:gd name="T3" fmla="*/ 92 h 142"/>
                  <a:gd name="T4" fmla="*/ 34 w 155"/>
                  <a:gd name="T5" fmla="*/ 0 h 142"/>
                  <a:gd name="T6" fmla="*/ 155 w 155"/>
                  <a:gd name="T7" fmla="*/ 50 h 142"/>
                  <a:gd name="T8" fmla="*/ 102 w 155"/>
                  <a:gd name="T9" fmla="*/ 142 h 142"/>
                </a:gdLst>
                <a:ahLst/>
                <a:cxnLst>
                  <a:cxn ang="0">
                    <a:pos x="T0" y="T1"/>
                  </a:cxn>
                  <a:cxn ang="0">
                    <a:pos x="T2" y="T3"/>
                  </a:cxn>
                  <a:cxn ang="0">
                    <a:pos x="T4" y="T5"/>
                  </a:cxn>
                  <a:cxn ang="0">
                    <a:pos x="T6" y="T7"/>
                  </a:cxn>
                  <a:cxn ang="0">
                    <a:pos x="T8" y="T9"/>
                  </a:cxn>
                </a:cxnLst>
                <a:rect l="0" t="0" r="r" b="b"/>
                <a:pathLst>
                  <a:path w="155" h="142">
                    <a:moveTo>
                      <a:pt x="102" y="142"/>
                    </a:moveTo>
                    <a:cubicBezTo>
                      <a:pt x="70" y="123"/>
                      <a:pt x="35" y="107"/>
                      <a:pt x="0" y="92"/>
                    </a:cubicBezTo>
                    <a:cubicBezTo>
                      <a:pt x="34" y="0"/>
                      <a:pt x="34" y="0"/>
                      <a:pt x="34" y="0"/>
                    </a:cubicBezTo>
                    <a:cubicBezTo>
                      <a:pt x="75" y="13"/>
                      <a:pt x="116" y="30"/>
                      <a:pt x="155" y="50"/>
                    </a:cubicBezTo>
                    <a:lnTo>
                      <a:pt x="102" y="142"/>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p:nvSpPr>
            <p:spPr bwMode="auto">
              <a:xfrm>
                <a:off x="2162175" y="2806700"/>
                <a:ext cx="165100" cy="134937"/>
              </a:xfrm>
              <a:custGeom>
                <a:avLst/>
                <a:gdLst>
                  <a:gd name="T0" fmla="*/ 109 w 142"/>
                  <a:gd name="T1" fmla="*/ 117 h 117"/>
                  <a:gd name="T2" fmla="*/ 0 w 142"/>
                  <a:gd name="T3" fmla="*/ 85 h 117"/>
                  <a:gd name="T4" fmla="*/ 15 w 142"/>
                  <a:gd name="T5" fmla="*/ 0 h 117"/>
                  <a:gd name="T6" fmla="*/ 142 w 142"/>
                  <a:gd name="T7" fmla="*/ 27 h 117"/>
                  <a:gd name="T8" fmla="*/ 109 w 142"/>
                  <a:gd name="T9" fmla="*/ 117 h 117"/>
                </a:gdLst>
                <a:ahLst/>
                <a:cxnLst>
                  <a:cxn ang="0">
                    <a:pos x="T0" y="T1"/>
                  </a:cxn>
                  <a:cxn ang="0">
                    <a:pos x="T2" y="T3"/>
                  </a:cxn>
                  <a:cxn ang="0">
                    <a:pos x="T4" y="T5"/>
                  </a:cxn>
                  <a:cxn ang="0">
                    <a:pos x="T6" y="T7"/>
                  </a:cxn>
                  <a:cxn ang="0">
                    <a:pos x="T8" y="T9"/>
                  </a:cxn>
                </a:cxnLst>
                <a:rect l="0" t="0" r="r" b="b"/>
                <a:pathLst>
                  <a:path w="142" h="117">
                    <a:moveTo>
                      <a:pt x="109" y="117"/>
                    </a:moveTo>
                    <a:cubicBezTo>
                      <a:pt x="73" y="104"/>
                      <a:pt x="37" y="93"/>
                      <a:pt x="0" y="85"/>
                    </a:cubicBezTo>
                    <a:cubicBezTo>
                      <a:pt x="15" y="0"/>
                      <a:pt x="15" y="0"/>
                      <a:pt x="15" y="0"/>
                    </a:cubicBezTo>
                    <a:cubicBezTo>
                      <a:pt x="58" y="6"/>
                      <a:pt x="101" y="15"/>
                      <a:pt x="142" y="27"/>
                    </a:cubicBezTo>
                    <a:lnTo>
                      <a:pt x="109" y="117"/>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1"/>
              <p:cNvSpPr>
                <a:spLocks/>
              </p:cNvSpPr>
              <p:nvPr/>
            </p:nvSpPr>
            <p:spPr bwMode="auto">
              <a:xfrm>
                <a:off x="2468563" y="2921000"/>
                <a:ext cx="192088" cy="185737"/>
              </a:xfrm>
              <a:custGeom>
                <a:avLst/>
                <a:gdLst>
                  <a:gd name="T0" fmla="*/ 91 w 166"/>
                  <a:gd name="T1" fmla="*/ 160 h 160"/>
                  <a:gd name="T2" fmla="*/ 0 w 166"/>
                  <a:gd name="T3" fmla="*/ 94 h 160"/>
                  <a:gd name="T4" fmla="*/ 54 w 166"/>
                  <a:gd name="T5" fmla="*/ 0 h 160"/>
                  <a:gd name="T6" fmla="*/ 166 w 166"/>
                  <a:gd name="T7" fmla="*/ 72 h 160"/>
                  <a:gd name="T8" fmla="*/ 91 w 166"/>
                  <a:gd name="T9" fmla="*/ 160 h 160"/>
                </a:gdLst>
                <a:ahLst/>
                <a:cxnLst>
                  <a:cxn ang="0">
                    <a:pos x="T0" y="T1"/>
                  </a:cxn>
                  <a:cxn ang="0">
                    <a:pos x="T2" y="T3"/>
                  </a:cxn>
                  <a:cxn ang="0">
                    <a:pos x="T4" y="T5"/>
                  </a:cxn>
                  <a:cxn ang="0">
                    <a:pos x="T6" y="T7"/>
                  </a:cxn>
                  <a:cxn ang="0">
                    <a:pos x="T8" y="T9"/>
                  </a:cxn>
                </a:cxnLst>
                <a:rect l="0" t="0" r="r" b="b"/>
                <a:pathLst>
                  <a:path w="166" h="160">
                    <a:moveTo>
                      <a:pt x="91" y="160"/>
                    </a:moveTo>
                    <a:cubicBezTo>
                      <a:pt x="62" y="136"/>
                      <a:pt x="31" y="114"/>
                      <a:pt x="0" y="94"/>
                    </a:cubicBezTo>
                    <a:cubicBezTo>
                      <a:pt x="54" y="0"/>
                      <a:pt x="54" y="0"/>
                      <a:pt x="54" y="0"/>
                    </a:cubicBezTo>
                    <a:cubicBezTo>
                      <a:pt x="93" y="21"/>
                      <a:pt x="130" y="45"/>
                      <a:pt x="166" y="72"/>
                    </a:cubicBezTo>
                    <a:lnTo>
                      <a:pt x="91" y="160"/>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p:cNvSpPr>
              <p:nvPr/>
            </p:nvSpPr>
            <p:spPr bwMode="auto">
              <a:xfrm>
                <a:off x="2600325" y="3024188"/>
                <a:ext cx="201613" cy="198437"/>
              </a:xfrm>
              <a:custGeom>
                <a:avLst/>
                <a:gdLst>
                  <a:gd name="T0" fmla="*/ 79 w 174"/>
                  <a:gd name="T1" fmla="*/ 171 h 171"/>
                  <a:gd name="T2" fmla="*/ 0 w 174"/>
                  <a:gd name="T3" fmla="*/ 90 h 171"/>
                  <a:gd name="T4" fmla="*/ 76 w 174"/>
                  <a:gd name="T5" fmla="*/ 0 h 171"/>
                  <a:gd name="T6" fmla="*/ 174 w 174"/>
                  <a:gd name="T7" fmla="*/ 91 h 171"/>
                  <a:gd name="T8" fmla="*/ 79 w 174"/>
                  <a:gd name="T9" fmla="*/ 171 h 171"/>
                </a:gdLst>
                <a:ahLst/>
                <a:cxnLst>
                  <a:cxn ang="0">
                    <a:pos x="T0" y="T1"/>
                  </a:cxn>
                  <a:cxn ang="0">
                    <a:pos x="T2" y="T3"/>
                  </a:cxn>
                  <a:cxn ang="0">
                    <a:pos x="T4" y="T5"/>
                  </a:cxn>
                  <a:cxn ang="0">
                    <a:pos x="T6" y="T7"/>
                  </a:cxn>
                  <a:cxn ang="0">
                    <a:pos x="T8" y="T9"/>
                  </a:cxn>
                </a:cxnLst>
                <a:rect l="0" t="0" r="r" b="b"/>
                <a:pathLst>
                  <a:path w="174" h="171">
                    <a:moveTo>
                      <a:pt x="79" y="171"/>
                    </a:moveTo>
                    <a:cubicBezTo>
                      <a:pt x="55" y="143"/>
                      <a:pt x="28" y="116"/>
                      <a:pt x="0" y="90"/>
                    </a:cubicBezTo>
                    <a:cubicBezTo>
                      <a:pt x="76" y="0"/>
                      <a:pt x="76" y="0"/>
                      <a:pt x="76" y="0"/>
                    </a:cubicBezTo>
                    <a:cubicBezTo>
                      <a:pt x="111" y="28"/>
                      <a:pt x="144" y="59"/>
                      <a:pt x="174" y="91"/>
                    </a:cubicBezTo>
                    <a:lnTo>
                      <a:pt x="79" y="171"/>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6" name="Rectangle 155"/>
            <p:cNvSpPr/>
            <p:nvPr/>
          </p:nvSpPr>
          <p:spPr>
            <a:xfrm>
              <a:off x="1604692" y="2888845"/>
              <a:ext cx="803594" cy="533060"/>
            </a:xfrm>
            <a:prstGeom prst="rect">
              <a:avLst/>
            </a:prstGeom>
          </p:spPr>
          <p:txBody>
            <a:bodyPr wrap="none" lIns="0" tIns="0" rIns="0" bIns="0">
              <a:noAutofit/>
            </a:bodyPr>
            <a:lstStyle/>
            <a:p>
              <a:pPr lvl="0" algn="ctr"/>
              <a:r>
                <a:rPr lang="en-US" sz="3600" b="1" dirty="0">
                  <a:solidFill>
                    <a:srgbClr val="05C3DE"/>
                  </a:solidFill>
                </a:rPr>
                <a:t>96</a:t>
              </a:r>
              <a:r>
                <a:rPr lang="en-US" sz="2800" b="1" dirty="0">
                  <a:solidFill>
                    <a:srgbClr val="05C3DE"/>
                  </a:solidFill>
                </a:rPr>
                <a:t>%</a:t>
              </a:r>
              <a:endParaRPr lang="en-US" sz="3600" b="1" dirty="0">
                <a:solidFill>
                  <a:srgbClr val="05C3DE"/>
                </a:solidFill>
              </a:endParaRPr>
            </a:p>
          </p:txBody>
        </p:sp>
        <p:sp>
          <p:nvSpPr>
            <p:cNvPr id="37" name="Freeform 5"/>
            <p:cNvSpPr>
              <a:spLocks/>
            </p:cNvSpPr>
            <p:nvPr/>
          </p:nvSpPr>
          <p:spPr bwMode="auto">
            <a:xfrm>
              <a:off x="1223963" y="2611367"/>
              <a:ext cx="120650" cy="122237"/>
            </a:xfrm>
            <a:custGeom>
              <a:avLst/>
              <a:gdLst>
                <a:gd name="T0" fmla="*/ 0 w 104"/>
                <a:gd name="T1" fmla="*/ 89 h 106"/>
                <a:gd name="T2" fmla="*/ 83 w 104"/>
                <a:gd name="T3" fmla="*/ 0 h 106"/>
                <a:gd name="T4" fmla="*/ 104 w 104"/>
                <a:gd name="T5" fmla="*/ 25 h 106"/>
                <a:gd name="T6" fmla="*/ 20 w 104"/>
                <a:gd name="T7" fmla="*/ 106 h 106"/>
                <a:gd name="T8" fmla="*/ 0 w 104"/>
                <a:gd name="T9" fmla="*/ 89 h 106"/>
              </a:gdLst>
              <a:ahLst/>
              <a:cxnLst>
                <a:cxn ang="0">
                  <a:pos x="T0" y="T1"/>
                </a:cxn>
                <a:cxn ang="0">
                  <a:pos x="T2" y="T3"/>
                </a:cxn>
                <a:cxn ang="0">
                  <a:pos x="T4" y="T5"/>
                </a:cxn>
                <a:cxn ang="0">
                  <a:pos x="T6" y="T7"/>
                </a:cxn>
                <a:cxn ang="0">
                  <a:pos x="T8" y="T9"/>
                </a:cxn>
              </a:cxnLst>
              <a:rect l="0" t="0" r="r" b="b"/>
              <a:pathLst>
                <a:path w="104" h="106">
                  <a:moveTo>
                    <a:pt x="0" y="89"/>
                  </a:moveTo>
                  <a:cubicBezTo>
                    <a:pt x="26" y="57"/>
                    <a:pt x="54" y="27"/>
                    <a:pt x="83" y="0"/>
                  </a:cubicBezTo>
                  <a:cubicBezTo>
                    <a:pt x="104" y="25"/>
                    <a:pt x="104" y="25"/>
                    <a:pt x="104" y="25"/>
                  </a:cubicBezTo>
                  <a:cubicBezTo>
                    <a:pt x="74" y="50"/>
                    <a:pt x="46" y="77"/>
                    <a:pt x="20" y="106"/>
                  </a:cubicBezTo>
                  <a:lnTo>
                    <a:pt x="0" y="8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
            <p:cNvSpPr>
              <a:spLocks/>
            </p:cNvSpPr>
            <p:nvPr/>
          </p:nvSpPr>
          <p:spPr bwMode="auto">
            <a:xfrm>
              <a:off x="1344613" y="2500242"/>
              <a:ext cx="139700" cy="119062"/>
            </a:xfrm>
            <a:custGeom>
              <a:avLst/>
              <a:gdLst>
                <a:gd name="T0" fmla="*/ 0 w 119"/>
                <a:gd name="T1" fmla="*/ 75 h 102"/>
                <a:gd name="T2" fmla="*/ 98 w 119"/>
                <a:gd name="T3" fmla="*/ 0 h 102"/>
                <a:gd name="T4" fmla="*/ 119 w 119"/>
                <a:gd name="T5" fmla="*/ 37 h 102"/>
                <a:gd name="T6" fmla="*/ 22 w 119"/>
                <a:gd name="T7" fmla="*/ 102 h 102"/>
                <a:gd name="T8" fmla="*/ 0 w 119"/>
                <a:gd name="T9" fmla="*/ 75 h 102"/>
              </a:gdLst>
              <a:ahLst/>
              <a:cxnLst>
                <a:cxn ang="0">
                  <a:pos x="T0" y="T1"/>
                </a:cxn>
                <a:cxn ang="0">
                  <a:pos x="T2" y="T3"/>
                </a:cxn>
                <a:cxn ang="0">
                  <a:pos x="T4" y="T5"/>
                </a:cxn>
                <a:cxn ang="0">
                  <a:pos x="T6" y="T7"/>
                </a:cxn>
                <a:cxn ang="0">
                  <a:pos x="T8" y="T9"/>
                </a:cxn>
              </a:cxnLst>
              <a:rect l="0" t="0" r="r" b="b"/>
              <a:pathLst>
                <a:path w="119" h="102">
                  <a:moveTo>
                    <a:pt x="0" y="75"/>
                  </a:moveTo>
                  <a:cubicBezTo>
                    <a:pt x="30" y="48"/>
                    <a:pt x="63" y="23"/>
                    <a:pt x="98" y="0"/>
                  </a:cubicBezTo>
                  <a:cubicBezTo>
                    <a:pt x="119" y="37"/>
                    <a:pt x="119" y="37"/>
                    <a:pt x="119" y="37"/>
                  </a:cubicBezTo>
                  <a:cubicBezTo>
                    <a:pt x="85" y="56"/>
                    <a:pt x="53" y="78"/>
                    <a:pt x="22" y="102"/>
                  </a:cubicBezTo>
                  <a:lnTo>
                    <a:pt x="0" y="75"/>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
            <p:cNvSpPr>
              <a:spLocks/>
            </p:cNvSpPr>
            <p:nvPr/>
          </p:nvSpPr>
          <p:spPr bwMode="auto">
            <a:xfrm>
              <a:off x="1817688" y="2328792"/>
              <a:ext cx="146050" cy="95250"/>
            </a:xfrm>
            <a:custGeom>
              <a:avLst/>
              <a:gdLst>
                <a:gd name="T0" fmla="*/ 0 w 126"/>
                <a:gd name="T1" fmla="*/ 18 h 82"/>
                <a:gd name="T2" fmla="*/ 126 w 126"/>
                <a:gd name="T3" fmla="*/ 0 h 82"/>
                <a:gd name="T4" fmla="*/ 126 w 126"/>
                <a:gd name="T5" fmla="*/ 74 h 82"/>
                <a:gd name="T6" fmla="*/ 124 w 126"/>
                <a:gd name="T7" fmla="*/ 74 h 82"/>
                <a:gd name="T8" fmla="*/ 11 w 126"/>
                <a:gd name="T9" fmla="*/ 82 h 82"/>
                <a:gd name="T10" fmla="*/ 0 w 126"/>
                <a:gd name="T11" fmla="*/ 18 h 82"/>
              </a:gdLst>
              <a:ahLst/>
              <a:cxnLst>
                <a:cxn ang="0">
                  <a:pos x="T0" y="T1"/>
                </a:cxn>
                <a:cxn ang="0">
                  <a:pos x="T2" y="T3"/>
                </a:cxn>
                <a:cxn ang="0">
                  <a:pos x="T4" y="T5"/>
                </a:cxn>
                <a:cxn ang="0">
                  <a:pos x="T6" y="T7"/>
                </a:cxn>
                <a:cxn ang="0">
                  <a:pos x="T8" y="T9"/>
                </a:cxn>
                <a:cxn ang="0">
                  <a:pos x="T10" y="T11"/>
                </a:cxn>
              </a:cxnLst>
              <a:rect l="0" t="0" r="r" b="b"/>
              <a:pathLst>
                <a:path w="126" h="82">
                  <a:moveTo>
                    <a:pt x="0" y="18"/>
                  </a:moveTo>
                  <a:cubicBezTo>
                    <a:pt x="42" y="9"/>
                    <a:pt x="84" y="3"/>
                    <a:pt x="126" y="0"/>
                  </a:cubicBezTo>
                  <a:cubicBezTo>
                    <a:pt x="126" y="74"/>
                    <a:pt x="126" y="74"/>
                    <a:pt x="126" y="74"/>
                  </a:cubicBezTo>
                  <a:cubicBezTo>
                    <a:pt x="125" y="74"/>
                    <a:pt x="125" y="74"/>
                    <a:pt x="124" y="74"/>
                  </a:cubicBezTo>
                  <a:cubicBezTo>
                    <a:pt x="87" y="74"/>
                    <a:pt x="49" y="77"/>
                    <a:pt x="11" y="82"/>
                  </a:cubicBezTo>
                  <a:lnTo>
                    <a:pt x="0" y="1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p:nvSpPr>
          <p:spPr bwMode="auto">
            <a:xfrm>
              <a:off x="1644650" y="2357367"/>
              <a:ext cx="152400" cy="103187"/>
            </a:xfrm>
            <a:custGeom>
              <a:avLst/>
              <a:gdLst>
                <a:gd name="T0" fmla="*/ 0 w 131"/>
                <a:gd name="T1" fmla="*/ 38 h 89"/>
                <a:gd name="T2" fmla="*/ 120 w 131"/>
                <a:gd name="T3" fmla="*/ 0 h 89"/>
                <a:gd name="T4" fmla="*/ 131 w 131"/>
                <a:gd name="T5" fmla="*/ 61 h 89"/>
                <a:gd name="T6" fmla="*/ 19 w 131"/>
                <a:gd name="T7" fmla="*/ 89 h 89"/>
                <a:gd name="T8" fmla="*/ 0 w 131"/>
                <a:gd name="T9" fmla="*/ 38 h 89"/>
              </a:gdLst>
              <a:ahLst/>
              <a:cxnLst>
                <a:cxn ang="0">
                  <a:pos x="T0" y="T1"/>
                </a:cxn>
                <a:cxn ang="0">
                  <a:pos x="T2" y="T3"/>
                </a:cxn>
                <a:cxn ang="0">
                  <a:pos x="T4" y="T5"/>
                </a:cxn>
                <a:cxn ang="0">
                  <a:pos x="T6" y="T7"/>
                </a:cxn>
                <a:cxn ang="0">
                  <a:pos x="T8" y="T9"/>
                </a:cxn>
              </a:cxnLst>
              <a:rect l="0" t="0" r="r" b="b"/>
              <a:pathLst>
                <a:path w="131" h="89">
                  <a:moveTo>
                    <a:pt x="0" y="38"/>
                  </a:moveTo>
                  <a:cubicBezTo>
                    <a:pt x="38" y="23"/>
                    <a:pt x="79" y="10"/>
                    <a:pt x="120" y="0"/>
                  </a:cubicBezTo>
                  <a:cubicBezTo>
                    <a:pt x="131" y="61"/>
                    <a:pt x="131" y="61"/>
                    <a:pt x="131" y="61"/>
                  </a:cubicBezTo>
                  <a:cubicBezTo>
                    <a:pt x="93" y="68"/>
                    <a:pt x="56" y="77"/>
                    <a:pt x="19" y="89"/>
                  </a:cubicBezTo>
                  <a:lnTo>
                    <a:pt x="0" y="3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1127125" y="2741542"/>
              <a:ext cx="100013" cy="128587"/>
            </a:xfrm>
            <a:custGeom>
              <a:avLst/>
              <a:gdLst>
                <a:gd name="T0" fmla="*/ 0 w 86"/>
                <a:gd name="T1" fmla="*/ 101 h 111"/>
                <a:gd name="T2" fmla="*/ 66 w 86"/>
                <a:gd name="T3" fmla="*/ 0 h 111"/>
                <a:gd name="T4" fmla="*/ 86 w 86"/>
                <a:gd name="T5" fmla="*/ 16 h 111"/>
                <a:gd name="T6" fmla="*/ 17 w 86"/>
                <a:gd name="T7" fmla="*/ 111 h 111"/>
                <a:gd name="T8" fmla="*/ 0 w 86"/>
                <a:gd name="T9" fmla="*/ 101 h 111"/>
              </a:gdLst>
              <a:ahLst/>
              <a:cxnLst>
                <a:cxn ang="0">
                  <a:pos x="T0" y="T1"/>
                </a:cxn>
                <a:cxn ang="0">
                  <a:pos x="T2" y="T3"/>
                </a:cxn>
                <a:cxn ang="0">
                  <a:pos x="T4" y="T5"/>
                </a:cxn>
                <a:cxn ang="0">
                  <a:pos x="T6" y="T7"/>
                </a:cxn>
                <a:cxn ang="0">
                  <a:pos x="T8" y="T9"/>
                </a:cxn>
              </a:cxnLst>
              <a:rect l="0" t="0" r="r" b="b"/>
              <a:pathLst>
                <a:path w="86" h="111">
                  <a:moveTo>
                    <a:pt x="0" y="101"/>
                  </a:moveTo>
                  <a:cubicBezTo>
                    <a:pt x="19" y="66"/>
                    <a:pt x="41" y="33"/>
                    <a:pt x="66" y="0"/>
                  </a:cubicBezTo>
                  <a:cubicBezTo>
                    <a:pt x="86" y="16"/>
                    <a:pt x="86" y="16"/>
                    <a:pt x="86" y="16"/>
                  </a:cubicBezTo>
                  <a:cubicBezTo>
                    <a:pt x="61" y="46"/>
                    <a:pt x="38" y="78"/>
                    <a:pt x="17" y="111"/>
                  </a:cubicBezTo>
                  <a:lnTo>
                    <a:pt x="0" y="101"/>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1009650" y="3047929"/>
              <a:ext cx="49213" cy="138112"/>
            </a:xfrm>
            <a:custGeom>
              <a:avLst/>
              <a:gdLst>
                <a:gd name="T0" fmla="*/ 0 w 43"/>
                <a:gd name="T1" fmla="*/ 116 h 118"/>
                <a:gd name="T2" fmla="*/ 29 w 43"/>
                <a:gd name="T3" fmla="*/ 0 h 118"/>
                <a:gd name="T4" fmla="*/ 43 w 43"/>
                <a:gd name="T5" fmla="*/ 5 h 118"/>
                <a:gd name="T6" fmla="*/ 12 w 43"/>
                <a:gd name="T7" fmla="*/ 118 h 118"/>
                <a:gd name="T8" fmla="*/ 0 w 43"/>
                <a:gd name="T9" fmla="*/ 116 h 118"/>
              </a:gdLst>
              <a:ahLst/>
              <a:cxnLst>
                <a:cxn ang="0">
                  <a:pos x="T0" y="T1"/>
                </a:cxn>
                <a:cxn ang="0">
                  <a:pos x="T2" y="T3"/>
                </a:cxn>
                <a:cxn ang="0">
                  <a:pos x="T4" y="T5"/>
                </a:cxn>
                <a:cxn ang="0">
                  <a:pos x="T6" y="T7"/>
                </a:cxn>
                <a:cxn ang="0">
                  <a:pos x="T8" y="T9"/>
                </a:cxn>
              </a:cxnLst>
              <a:rect l="0" t="0" r="r" b="b"/>
              <a:pathLst>
                <a:path w="43" h="118">
                  <a:moveTo>
                    <a:pt x="0" y="116"/>
                  </a:moveTo>
                  <a:cubicBezTo>
                    <a:pt x="7" y="77"/>
                    <a:pt x="17" y="38"/>
                    <a:pt x="29" y="0"/>
                  </a:cubicBezTo>
                  <a:cubicBezTo>
                    <a:pt x="43" y="5"/>
                    <a:pt x="43" y="5"/>
                    <a:pt x="43" y="5"/>
                  </a:cubicBezTo>
                  <a:cubicBezTo>
                    <a:pt x="30" y="41"/>
                    <a:pt x="20" y="79"/>
                    <a:pt x="12" y="118"/>
                  </a:cubicBezTo>
                  <a:lnTo>
                    <a:pt x="0" y="116"/>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992188" y="3216204"/>
              <a:ext cx="25400" cy="138112"/>
            </a:xfrm>
            <a:custGeom>
              <a:avLst/>
              <a:gdLst>
                <a:gd name="T0" fmla="*/ 0 w 22"/>
                <a:gd name="T1" fmla="*/ 119 h 119"/>
                <a:gd name="T2" fmla="*/ 10 w 22"/>
                <a:gd name="T3" fmla="*/ 0 h 119"/>
                <a:gd name="T4" fmla="*/ 22 w 22"/>
                <a:gd name="T5" fmla="*/ 2 h 119"/>
                <a:gd name="T6" fmla="*/ 12 w 22"/>
                <a:gd name="T7" fmla="*/ 119 h 119"/>
                <a:gd name="T8" fmla="*/ 0 w 22"/>
                <a:gd name="T9" fmla="*/ 119 h 119"/>
              </a:gdLst>
              <a:ahLst/>
              <a:cxnLst>
                <a:cxn ang="0">
                  <a:pos x="T0" y="T1"/>
                </a:cxn>
                <a:cxn ang="0">
                  <a:pos x="T2" y="T3"/>
                </a:cxn>
                <a:cxn ang="0">
                  <a:pos x="T4" y="T5"/>
                </a:cxn>
                <a:cxn ang="0">
                  <a:pos x="T6" y="T7"/>
                </a:cxn>
                <a:cxn ang="0">
                  <a:pos x="T8" y="T9"/>
                </a:cxn>
              </a:cxnLst>
              <a:rect l="0" t="0" r="r" b="b"/>
              <a:pathLst>
                <a:path w="22" h="119">
                  <a:moveTo>
                    <a:pt x="0" y="119"/>
                  </a:moveTo>
                  <a:cubicBezTo>
                    <a:pt x="1" y="80"/>
                    <a:pt x="4" y="40"/>
                    <a:pt x="10" y="0"/>
                  </a:cubicBezTo>
                  <a:cubicBezTo>
                    <a:pt x="22" y="2"/>
                    <a:pt x="22" y="2"/>
                    <a:pt x="22" y="2"/>
                  </a:cubicBezTo>
                  <a:cubicBezTo>
                    <a:pt x="16" y="41"/>
                    <a:pt x="12" y="81"/>
                    <a:pt x="12" y="119"/>
                  </a:cubicBezTo>
                  <a:lnTo>
                    <a:pt x="0" y="11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1054100" y="2887592"/>
              <a:ext cx="76200" cy="134937"/>
            </a:xfrm>
            <a:custGeom>
              <a:avLst/>
              <a:gdLst>
                <a:gd name="T0" fmla="*/ 0 w 65"/>
                <a:gd name="T1" fmla="*/ 110 h 116"/>
                <a:gd name="T2" fmla="*/ 48 w 65"/>
                <a:gd name="T3" fmla="*/ 0 h 116"/>
                <a:gd name="T4" fmla="*/ 65 w 65"/>
                <a:gd name="T5" fmla="*/ 10 h 116"/>
                <a:gd name="T6" fmla="*/ 14 w 65"/>
                <a:gd name="T7" fmla="*/ 116 h 116"/>
                <a:gd name="T8" fmla="*/ 0 w 65"/>
                <a:gd name="T9" fmla="*/ 110 h 116"/>
              </a:gdLst>
              <a:ahLst/>
              <a:cxnLst>
                <a:cxn ang="0">
                  <a:pos x="T0" y="T1"/>
                </a:cxn>
                <a:cxn ang="0">
                  <a:pos x="T2" y="T3"/>
                </a:cxn>
                <a:cxn ang="0">
                  <a:pos x="T4" y="T5"/>
                </a:cxn>
                <a:cxn ang="0">
                  <a:pos x="T6" y="T7"/>
                </a:cxn>
                <a:cxn ang="0">
                  <a:pos x="T8" y="T9"/>
                </a:cxn>
              </a:cxnLst>
              <a:rect l="0" t="0" r="r" b="b"/>
              <a:pathLst>
                <a:path w="65" h="116">
                  <a:moveTo>
                    <a:pt x="0" y="110"/>
                  </a:moveTo>
                  <a:cubicBezTo>
                    <a:pt x="13" y="72"/>
                    <a:pt x="30" y="35"/>
                    <a:pt x="48" y="0"/>
                  </a:cubicBezTo>
                  <a:cubicBezTo>
                    <a:pt x="65" y="10"/>
                    <a:pt x="65" y="10"/>
                    <a:pt x="65" y="10"/>
                  </a:cubicBezTo>
                  <a:cubicBezTo>
                    <a:pt x="45" y="44"/>
                    <a:pt x="28" y="80"/>
                    <a:pt x="14" y="116"/>
                  </a:cubicBezTo>
                  <a:lnTo>
                    <a:pt x="0" y="110"/>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
            <p:cNvSpPr>
              <a:spLocks/>
            </p:cNvSpPr>
            <p:nvPr/>
          </p:nvSpPr>
          <p:spPr bwMode="auto">
            <a:xfrm>
              <a:off x="1487488" y="2414517"/>
              <a:ext cx="147638" cy="112712"/>
            </a:xfrm>
            <a:custGeom>
              <a:avLst/>
              <a:gdLst>
                <a:gd name="T0" fmla="*/ 0 w 128"/>
                <a:gd name="T1" fmla="*/ 59 h 97"/>
                <a:gd name="T2" fmla="*/ 110 w 128"/>
                <a:gd name="T3" fmla="*/ 0 h 97"/>
                <a:gd name="T4" fmla="*/ 128 w 128"/>
                <a:gd name="T5" fmla="*/ 49 h 97"/>
                <a:gd name="T6" fmla="*/ 22 w 128"/>
                <a:gd name="T7" fmla="*/ 97 h 97"/>
                <a:gd name="T8" fmla="*/ 0 w 128"/>
                <a:gd name="T9" fmla="*/ 59 h 97"/>
              </a:gdLst>
              <a:ahLst/>
              <a:cxnLst>
                <a:cxn ang="0">
                  <a:pos x="T0" y="T1"/>
                </a:cxn>
                <a:cxn ang="0">
                  <a:pos x="T2" y="T3"/>
                </a:cxn>
                <a:cxn ang="0">
                  <a:pos x="T4" y="T5"/>
                </a:cxn>
                <a:cxn ang="0">
                  <a:pos x="T6" y="T7"/>
                </a:cxn>
                <a:cxn ang="0">
                  <a:pos x="T8" y="T9"/>
                </a:cxn>
              </a:cxnLst>
              <a:rect l="0" t="0" r="r" b="b"/>
              <a:pathLst>
                <a:path w="128" h="97">
                  <a:moveTo>
                    <a:pt x="0" y="59"/>
                  </a:moveTo>
                  <a:cubicBezTo>
                    <a:pt x="36" y="37"/>
                    <a:pt x="72" y="17"/>
                    <a:pt x="110" y="0"/>
                  </a:cubicBezTo>
                  <a:cubicBezTo>
                    <a:pt x="128" y="49"/>
                    <a:pt x="128" y="49"/>
                    <a:pt x="128" y="49"/>
                  </a:cubicBezTo>
                  <a:cubicBezTo>
                    <a:pt x="91" y="63"/>
                    <a:pt x="56" y="79"/>
                    <a:pt x="22" y="97"/>
                  </a:cubicBezTo>
                  <a:lnTo>
                    <a:pt x="0" y="5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4"/>
            <p:cNvSpPr>
              <a:spLocks/>
            </p:cNvSpPr>
            <p:nvPr/>
          </p:nvSpPr>
          <p:spPr bwMode="auto">
            <a:xfrm>
              <a:off x="2868613" y="3011417"/>
              <a:ext cx="192088" cy="180975"/>
            </a:xfrm>
            <a:custGeom>
              <a:avLst/>
              <a:gdLst>
                <a:gd name="T0" fmla="*/ 28 w 165"/>
                <a:gd name="T1" fmla="*/ 155 h 155"/>
                <a:gd name="T2" fmla="*/ 0 w 165"/>
                <a:gd name="T3" fmla="*/ 47 h 155"/>
                <a:gd name="T4" fmla="*/ 128 w 165"/>
                <a:gd name="T5" fmla="*/ 0 h 155"/>
                <a:gd name="T6" fmla="*/ 165 w 165"/>
                <a:gd name="T7" fmla="*/ 131 h 155"/>
                <a:gd name="T8" fmla="*/ 28 w 165"/>
                <a:gd name="T9" fmla="*/ 155 h 155"/>
              </a:gdLst>
              <a:ahLst/>
              <a:cxnLst>
                <a:cxn ang="0">
                  <a:pos x="T0" y="T1"/>
                </a:cxn>
                <a:cxn ang="0">
                  <a:pos x="T2" y="T3"/>
                </a:cxn>
                <a:cxn ang="0">
                  <a:pos x="T4" y="T5"/>
                </a:cxn>
                <a:cxn ang="0">
                  <a:pos x="T6" y="T7"/>
                </a:cxn>
                <a:cxn ang="0">
                  <a:pos x="T8" y="T9"/>
                </a:cxn>
              </a:cxnLst>
              <a:rect l="0" t="0" r="r" b="b"/>
              <a:pathLst>
                <a:path w="165" h="155">
                  <a:moveTo>
                    <a:pt x="28" y="155"/>
                  </a:moveTo>
                  <a:cubicBezTo>
                    <a:pt x="21" y="119"/>
                    <a:pt x="12" y="82"/>
                    <a:pt x="0" y="47"/>
                  </a:cubicBezTo>
                  <a:cubicBezTo>
                    <a:pt x="128" y="0"/>
                    <a:pt x="128" y="0"/>
                    <a:pt x="128" y="0"/>
                  </a:cubicBezTo>
                  <a:cubicBezTo>
                    <a:pt x="144" y="43"/>
                    <a:pt x="156" y="87"/>
                    <a:pt x="165" y="131"/>
                  </a:cubicBezTo>
                  <a:lnTo>
                    <a:pt x="28" y="155"/>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5"/>
            <p:cNvSpPr>
              <a:spLocks/>
            </p:cNvSpPr>
            <p:nvPr/>
          </p:nvSpPr>
          <p:spPr bwMode="auto">
            <a:xfrm>
              <a:off x="2713038" y="2684392"/>
              <a:ext cx="204788" cy="203200"/>
            </a:xfrm>
            <a:custGeom>
              <a:avLst/>
              <a:gdLst>
                <a:gd name="T0" fmla="*/ 63 w 177"/>
                <a:gd name="T1" fmla="*/ 174 h 174"/>
                <a:gd name="T2" fmla="*/ 0 w 177"/>
                <a:gd name="T3" fmla="*/ 81 h 174"/>
                <a:gd name="T4" fmla="*/ 96 w 177"/>
                <a:gd name="T5" fmla="*/ 0 h 174"/>
                <a:gd name="T6" fmla="*/ 177 w 177"/>
                <a:gd name="T7" fmla="*/ 108 h 174"/>
                <a:gd name="T8" fmla="*/ 63 w 177"/>
                <a:gd name="T9" fmla="*/ 174 h 174"/>
              </a:gdLst>
              <a:ahLst/>
              <a:cxnLst>
                <a:cxn ang="0">
                  <a:pos x="T0" y="T1"/>
                </a:cxn>
                <a:cxn ang="0">
                  <a:pos x="T2" y="T3"/>
                </a:cxn>
                <a:cxn ang="0">
                  <a:pos x="T4" y="T5"/>
                </a:cxn>
                <a:cxn ang="0">
                  <a:pos x="T6" y="T7"/>
                </a:cxn>
                <a:cxn ang="0">
                  <a:pos x="T8" y="T9"/>
                </a:cxn>
              </a:cxnLst>
              <a:rect l="0" t="0" r="r" b="b"/>
              <a:pathLst>
                <a:path w="177" h="174">
                  <a:moveTo>
                    <a:pt x="63" y="174"/>
                  </a:moveTo>
                  <a:cubicBezTo>
                    <a:pt x="44" y="141"/>
                    <a:pt x="23" y="110"/>
                    <a:pt x="0" y="81"/>
                  </a:cubicBezTo>
                  <a:cubicBezTo>
                    <a:pt x="96" y="0"/>
                    <a:pt x="96" y="0"/>
                    <a:pt x="96" y="0"/>
                  </a:cubicBezTo>
                  <a:cubicBezTo>
                    <a:pt x="126" y="34"/>
                    <a:pt x="153" y="71"/>
                    <a:pt x="177" y="108"/>
                  </a:cubicBezTo>
                  <a:lnTo>
                    <a:pt x="63" y="174"/>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6"/>
            <p:cNvSpPr>
              <a:spLocks/>
            </p:cNvSpPr>
            <p:nvPr/>
          </p:nvSpPr>
          <p:spPr bwMode="auto">
            <a:xfrm>
              <a:off x="1997075" y="2325617"/>
              <a:ext cx="149225" cy="103187"/>
            </a:xfrm>
            <a:custGeom>
              <a:avLst/>
              <a:gdLst>
                <a:gd name="T0" fmla="*/ 113 w 128"/>
                <a:gd name="T1" fmla="*/ 89 h 89"/>
                <a:gd name="T2" fmla="*/ 0 w 128"/>
                <a:gd name="T3" fmla="*/ 77 h 89"/>
                <a:gd name="T4" fmla="*/ 0 w 128"/>
                <a:gd name="T5" fmla="*/ 1 h 89"/>
                <a:gd name="T6" fmla="*/ 34 w 128"/>
                <a:gd name="T7" fmla="*/ 0 h 89"/>
                <a:gd name="T8" fmla="*/ 128 w 128"/>
                <a:gd name="T9" fmla="*/ 5 h 89"/>
                <a:gd name="T10" fmla="*/ 113 w 128"/>
                <a:gd name="T11" fmla="*/ 89 h 89"/>
              </a:gdLst>
              <a:ahLst/>
              <a:cxnLst>
                <a:cxn ang="0">
                  <a:pos x="T0" y="T1"/>
                </a:cxn>
                <a:cxn ang="0">
                  <a:pos x="T2" y="T3"/>
                </a:cxn>
                <a:cxn ang="0">
                  <a:pos x="T4" y="T5"/>
                </a:cxn>
                <a:cxn ang="0">
                  <a:pos x="T6" y="T7"/>
                </a:cxn>
                <a:cxn ang="0">
                  <a:pos x="T8" y="T9"/>
                </a:cxn>
                <a:cxn ang="0">
                  <a:pos x="T10" y="T11"/>
                </a:cxn>
              </a:cxnLst>
              <a:rect l="0" t="0" r="r" b="b"/>
              <a:pathLst>
                <a:path w="128" h="89">
                  <a:moveTo>
                    <a:pt x="113" y="89"/>
                  </a:moveTo>
                  <a:cubicBezTo>
                    <a:pt x="76" y="82"/>
                    <a:pt x="38" y="78"/>
                    <a:pt x="0" y="77"/>
                  </a:cubicBezTo>
                  <a:cubicBezTo>
                    <a:pt x="0" y="1"/>
                    <a:pt x="0" y="1"/>
                    <a:pt x="0" y="1"/>
                  </a:cubicBezTo>
                  <a:cubicBezTo>
                    <a:pt x="11" y="0"/>
                    <a:pt x="23" y="0"/>
                    <a:pt x="34" y="0"/>
                  </a:cubicBezTo>
                  <a:cubicBezTo>
                    <a:pt x="65" y="0"/>
                    <a:pt x="96" y="2"/>
                    <a:pt x="128" y="5"/>
                  </a:cubicBezTo>
                  <a:lnTo>
                    <a:pt x="113" y="8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p:nvSpPr>
          <p:spPr bwMode="auto">
            <a:xfrm>
              <a:off x="2801938" y="2838379"/>
              <a:ext cx="203200" cy="196850"/>
            </a:xfrm>
            <a:custGeom>
              <a:avLst/>
              <a:gdLst>
                <a:gd name="T0" fmla="*/ 47 w 175"/>
                <a:gd name="T1" fmla="*/ 168 h 168"/>
                <a:gd name="T2" fmla="*/ 0 w 175"/>
                <a:gd name="T3" fmla="*/ 66 h 168"/>
                <a:gd name="T4" fmla="*/ 115 w 175"/>
                <a:gd name="T5" fmla="*/ 0 h 168"/>
                <a:gd name="T6" fmla="*/ 175 w 175"/>
                <a:gd name="T7" fmla="*/ 121 h 168"/>
                <a:gd name="T8" fmla="*/ 47 w 175"/>
                <a:gd name="T9" fmla="*/ 168 h 168"/>
              </a:gdLst>
              <a:ahLst/>
              <a:cxnLst>
                <a:cxn ang="0">
                  <a:pos x="T0" y="T1"/>
                </a:cxn>
                <a:cxn ang="0">
                  <a:pos x="T2" y="T3"/>
                </a:cxn>
                <a:cxn ang="0">
                  <a:pos x="T4" y="T5"/>
                </a:cxn>
                <a:cxn ang="0">
                  <a:pos x="T6" y="T7"/>
                </a:cxn>
                <a:cxn ang="0">
                  <a:pos x="T8" y="T9"/>
                </a:cxn>
              </a:cxnLst>
              <a:rect l="0" t="0" r="r" b="b"/>
              <a:pathLst>
                <a:path w="175" h="168">
                  <a:moveTo>
                    <a:pt x="47" y="168"/>
                  </a:moveTo>
                  <a:cubicBezTo>
                    <a:pt x="34" y="133"/>
                    <a:pt x="18" y="99"/>
                    <a:pt x="0" y="66"/>
                  </a:cubicBezTo>
                  <a:cubicBezTo>
                    <a:pt x="115" y="0"/>
                    <a:pt x="115" y="0"/>
                    <a:pt x="115" y="0"/>
                  </a:cubicBezTo>
                  <a:cubicBezTo>
                    <a:pt x="138" y="39"/>
                    <a:pt x="158" y="79"/>
                    <a:pt x="175" y="121"/>
                  </a:cubicBezTo>
                  <a:lnTo>
                    <a:pt x="47" y="16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p:nvSpPr>
          <p:spPr bwMode="auto">
            <a:xfrm>
              <a:off x="2320925" y="2376417"/>
              <a:ext cx="179388" cy="165100"/>
            </a:xfrm>
            <a:custGeom>
              <a:avLst/>
              <a:gdLst>
                <a:gd name="T0" fmla="*/ 102 w 155"/>
                <a:gd name="T1" fmla="*/ 142 h 142"/>
                <a:gd name="T2" fmla="*/ 0 w 155"/>
                <a:gd name="T3" fmla="*/ 92 h 142"/>
                <a:gd name="T4" fmla="*/ 34 w 155"/>
                <a:gd name="T5" fmla="*/ 0 h 142"/>
                <a:gd name="T6" fmla="*/ 155 w 155"/>
                <a:gd name="T7" fmla="*/ 50 h 142"/>
                <a:gd name="T8" fmla="*/ 102 w 155"/>
                <a:gd name="T9" fmla="*/ 142 h 142"/>
              </a:gdLst>
              <a:ahLst/>
              <a:cxnLst>
                <a:cxn ang="0">
                  <a:pos x="T0" y="T1"/>
                </a:cxn>
                <a:cxn ang="0">
                  <a:pos x="T2" y="T3"/>
                </a:cxn>
                <a:cxn ang="0">
                  <a:pos x="T4" y="T5"/>
                </a:cxn>
                <a:cxn ang="0">
                  <a:pos x="T6" y="T7"/>
                </a:cxn>
                <a:cxn ang="0">
                  <a:pos x="T8" y="T9"/>
                </a:cxn>
              </a:cxnLst>
              <a:rect l="0" t="0" r="r" b="b"/>
              <a:pathLst>
                <a:path w="155" h="142">
                  <a:moveTo>
                    <a:pt x="102" y="142"/>
                  </a:moveTo>
                  <a:cubicBezTo>
                    <a:pt x="70" y="123"/>
                    <a:pt x="35" y="107"/>
                    <a:pt x="0" y="92"/>
                  </a:cubicBezTo>
                  <a:cubicBezTo>
                    <a:pt x="34" y="0"/>
                    <a:pt x="34" y="0"/>
                    <a:pt x="34" y="0"/>
                  </a:cubicBezTo>
                  <a:cubicBezTo>
                    <a:pt x="75" y="13"/>
                    <a:pt x="116" y="30"/>
                    <a:pt x="155" y="50"/>
                  </a:cubicBezTo>
                  <a:lnTo>
                    <a:pt x="102" y="142"/>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a:off x="2162175" y="2336729"/>
              <a:ext cx="165100" cy="134937"/>
            </a:xfrm>
            <a:custGeom>
              <a:avLst/>
              <a:gdLst>
                <a:gd name="T0" fmla="*/ 109 w 142"/>
                <a:gd name="T1" fmla="*/ 117 h 117"/>
                <a:gd name="T2" fmla="*/ 0 w 142"/>
                <a:gd name="T3" fmla="*/ 85 h 117"/>
                <a:gd name="T4" fmla="*/ 15 w 142"/>
                <a:gd name="T5" fmla="*/ 0 h 117"/>
                <a:gd name="T6" fmla="*/ 142 w 142"/>
                <a:gd name="T7" fmla="*/ 27 h 117"/>
                <a:gd name="T8" fmla="*/ 109 w 142"/>
                <a:gd name="T9" fmla="*/ 117 h 117"/>
              </a:gdLst>
              <a:ahLst/>
              <a:cxnLst>
                <a:cxn ang="0">
                  <a:pos x="T0" y="T1"/>
                </a:cxn>
                <a:cxn ang="0">
                  <a:pos x="T2" y="T3"/>
                </a:cxn>
                <a:cxn ang="0">
                  <a:pos x="T4" y="T5"/>
                </a:cxn>
                <a:cxn ang="0">
                  <a:pos x="T6" y="T7"/>
                </a:cxn>
                <a:cxn ang="0">
                  <a:pos x="T8" y="T9"/>
                </a:cxn>
              </a:cxnLst>
              <a:rect l="0" t="0" r="r" b="b"/>
              <a:pathLst>
                <a:path w="142" h="117">
                  <a:moveTo>
                    <a:pt x="109" y="117"/>
                  </a:moveTo>
                  <a:cubicBezTo>
                    <a:pt x="73" y="104"/>
                    <a:pt x="37" y="93"/>
                    <a:pt x="0" y="85"/>
                  </a:cubicBezTo>
                  <a:cubicBezTo>
                    <a:pt x="15" y="0"/>
                    <a:pt x="15" y="0"/>
                    <a:pt x="15" y="0"/>
                  </a:cubicBezTo>
                  <a:cubicBezTo>
                    <a:pt x="58" y="6"/>
                    <a:pt x="101" y="15"/>
                    <a:pt x="142" y="27"/>
                  </a:cubicBezTo>
                  <a:lnTo>
                    <a:pt x="109" y="117"/>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p:nvSpPr>
          <p:spPr bwMode="auto">
            <a:xfrm>
              <a:off x="2468563" y="2451029"/>
              <a:ext cx="192088" cy="185737"/>
            </a:xfrm>
            <a:custGeom>
              <a:avLst/>
              <a:gdLst>
                <a:gd name="T0" fmla="*/ 91 w 166"/>
                <a:gd name="T1" fmla="*/ 160 h 160"/>
                <a:gd name="T2" fmla="*/ 0 w 166"/>
                <a:gd name="T3" fmla="*/ 94 h 160"/>
                <a:gd name="T4" fmla="*/ 54 w 166"/>
                <a:gd name="T5" fmla="*/ 0 h 160"/>
                <a:gd name="T6" fmla="*/ 166 w 166"/>
                <a:gd name="T7" fmla="*/ 72 h 160"/>
                <a:gd name="T8" fmla="*/ 91 w 166"/>
                <a:gd name="T9" fmla="*/ 160 h 160"/>
              </a:gdLst>
              <a:ahLst/>
              <a:cxnLst>
                <a:cxn ang="0">
                  <a:pos x="T0" y="T1"/>
                </a:cxn>
                <a:cxn ang="0">
                  <a:pos x="T2" y="T3"/>
                </a:cxn>
                <a:cxn ang="0">
                  <a:pos x="T4" y="T5"/>
                </a:cxn>
                <a:cxn ang="0">
                  <a:pos x="T6" y="T7"/>
                </a:cxn>
                <a:cxn ang="0">
                  <a:pos x="T8" y="T9"/>
                </a:cxn>
              </a:cxnLst>
              <a:rect l="0" t="0" r="r" b="b"/>
              <a:pathLst>
                <a:path w="166" h="160">
                  <a:moveTo>
                    <a:pt x="91" y="160"/>
                  </a:moveTo>
                  <a:cubicBezTo>
                    <a:pt x="62" y="136"/>
                    <a:pt x="31" y="114"/>
                    <a:pt x="0" y="94"/>
                  </a:cubicBezTo>
                  <a:cubicBezTo>
                    <a:pt x="54" y="0"/>
                    <a:pt x="54" y="0"/>
                    <a:pt x="54" y="0"/>
                  </a:cubicBezTo>
                  <a:cubicBezTo>
                    <a:pt x="93" y="21"/>
                    <a:pt x="130" y="45"/>
                    <a:pt x="166" y="72"/>
                  </a:cubicBezTo>
                  <a:lnTo>
                    <a:pt x="91" y="160"/>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p:nvSpPr>
          <p:spPr bwMode="auto">
            <a:xfrm>
              <a:off x="2600325" y="2554217"/>
              <a:ext cx="201613" cy="198437"/>
            </a:xfrm>
            <a:custGeom>
              <a:avLst/>
              <a:gdLst>
                <a:gd name="T0" fmla="*/ 79 w 174"/>
                <a:gd name="T1" fmla="*/ 171 h 171"/>
                <a:gd name="T2" fmla="*/ 0 w 174"/>
                <a:gd name="T3" fmla="*/ 90 h 171"/>
                <a:gd name="T4" fmla="*/ 76 w 174"/>
                <a:gd name="T5" fmla="*/ 0 h 171"/>
                <a:gd name="T6" fmla="*/ 174 w 174"/>
                <a:gd name="T7" fmla="*/ 91 h 171"/>
                <a:gd name="T8" fmla="*/ 79 w 174"/>
                <a:gd name="T9" fmla="*/ 171 h 171"/>
              </a:gdLst>
              <a:ahLst/>
              <a:cxnLst>
                <a:cxn ang="0">
                  <a:pos x="T0" y="T1"/>
                </a:cxn>
                <a:cxn ang="0">
                  <a:pos x="T2" y="T3"/>
                </a:cxn>
                <a:cxn ang="0">
                  <a:pos x="T4" y="T5"/>
                </a:cxn>
                <a:cxn ang="0">
                  <a:pos x="T6" y="T7"/>
                </a:cxn>
                <a:cxn ang="0">
                  <a:pos x="T8" y="T9"/>
                </a:cxn>
              </a:cxnLst>
              <a:rect l="0" t="0" r="r" b="b"/>
              <a:pathLst>
                <a:path w="174" h="171">
                  <a:moveTo>
                    <a:pt x="79" y="171"/>
                  </a:moveTo>
                  <a:cubicBezTo>
                    <a:pt x="55" y="143"/>
                    <a:pt x="28" y="116"/>
                    <a:pt x="0" y="90"/>
                  </a:cubicBezTo>
                  <a:cubicBezTo>
                    <a:pt x="76" y="0"/>
                    <a:pt x="76" y="0"/>
                    <a:pt x="76" y="0"/>
                  </a:cubicBezTo>
                  <a:cubicBezTo>
                    <a:pt x="111" y="28"/>
                    <a:pt x="144" y="59"/>
                    <a:pt x="174" y="91"/>
                  </a:cubicBezTo>
                  <a:lnTo>
                    <a:pt x="79" y="171"/>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4" name="Group 266"/>
          <p:cNvGrpSpPr/>
          <p:nvPr/>
        </p:nvGrpSpPr>
        <p:grpSpPr>
          <a:xfrm rot="6776526">
            <a:off x="1052325" y="4763893"/>
            <a:ext cx="1697225" cy="204701"/>
            <a:chOff x="795009" y="5410948"/>
            <a:chExt cx="1697225" cy="204701"/>
          </a:xfrm>
        </p:grpSpPr>
        <p:sp>
          <p:nvSpPr>
            <p:cNvPr id="55" name="Freeform 44"/>
            <p:cNvSpPr>
              <a:spLocks/>
            </p:cNvSpPr>
            <p:nvPr/>
          </p:nvSpPr>
          <p:spPr bwMode="auto">
            <a:xfrm rot="16200000" flipH="1">
              <a:off x="1121612" y="5084345"/>
              <a:ext cx="204700" cy="857905"/>
            </a:xfrm>
            <a:custGeom>
              <a:avLst/>
              <a:gdLst>
                <a:gd name="T0" fmla="*/ 77 w 190"/>
                <a:gd name="T1" fmla="*/ 3 h 794"/>
                <a:gd name="T2" fmla="*/ 4 w 190"/>
                <a:gd name="T3" fmla="*/ 697 h 794"/>
                <a:gd name="T4" fmla="*/ 56 w 190"/>
                <a:gd name="T5" fmla="*/ 772 h 794"/>
                <a:gd name="T6" fmla="*/ 181 w 190"/>
                <a:gd name="T7" fmla="*/ 729 h 794"/>
                <a:gd name="T8" fmla="*/ 190 w 190"/>
                <a:gd name="T9" fmla="*/ 696 h 794"/>
                <a:gd name="T10" fmla="*/ 77 w 190"/>
                <a:gd name="T11" fmla="*/ 3 h 794"/>
              </a:gdLst>
              <a:ahLst/>
              <a:cxnLst>
                <a:cxn ang="0">
                  <a:pos x="T0" y="T1"/>
                </a:cxn>
                <a:cxn ang="0">
                  <a:pos x="T2" y="T3"/>
                </a:cxn>
                <a:cxn ang="0">
                  <a:pos x="T4" y="T5"/>
                </a:cxn>
                <a:cxn ang="0">
                  <a:pos x="T6" y="T7"/>
                </a:cxn>
                <a:cxn ang="0">
                  <a:pos x="T8" y="T9"/>
                </a:cxn>
                <a:cxn ang="0">
                  <a:pos x="T10" y="T11"/>
                </a:cxn>
              </a:cxnLst>
              <a:rect l="0" t="0" r="r" b="b"/>
              <a:pathLst>
                <a:path w="190" h="794">
                  <a:moveTo>
                    <a:pt x="77" y="3"/>
                  </a:moveTo>
                  <a:cubicBezTo>
                    <a:pt x="61" y="5"/>
                    <a:pt x="0" y="660"/>
                    <a:pt x="4" y="697"/>
                  </a:cubicBezTo>
                  <a:cubicBezTo>
                    <a:pt x="8" y="734"/>
                    <a:pt x="26" y="757"/>
                    <a:pt x="56" y="772"/>
                  </a:cubicBezTo>
                  <a:cubicBezTo>
                    <a:pt x="103" y="794"/>
                    <a:pt x="159" y="775"/>
                    <a:pt x="181" y="729"/>
                  </a:cubicBezTo>
                  <a:cubicBezTo>
                    <a:pt x="186" y="718"/>
                    <a:pt x="190" y="711"/>
                    <a:pt x="190" y="696"/>
                  </a:cubicBezTo>
                  <a:cubicBezTo>
                    <a:pt x="190" y="681"/>
                    <a:pt x="93" y="0"/>
                    <a:pt x="77" y="3"/>
                  </a:cubicBezTo>
                  <a:close/>
                </a:path>
              </a:pathLst>
            </a:custGeom>
            <a:solidFill>
              <a:srgbClr val="054C70"/>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4"/>
            <p:cNvSpPr>
              <a:spLocks/>
            </p:cNvSpPr>
            <p:nvPr/>
          </p:nvSpPr>
          <p:spPr bwMode="auto">
            <a:xfrm rot="5400000">
              <a:off x="1960932" y="5084346"/>
              <a:ext cx="204700" cy="857905"/>
            </a:xfrm>
            <a:custGeom>
              <a:avLst/>
              <a:gdLst>
                <a:gd name="T0" fmla="*/ 77 w 190"/>
                <a:gd name="T1" fmla="*/ 3 h 794"/>
                <a:gd name="T2" fmla="*/ 4 w 190"/>
                <a:gd name="T3" fmla="*/ 697 h 794"/>
                <a:gd name="T4" fmla="*/ 56 w 190"/>
                <a:gd name="T5" fmla="*/ 772 h 794"/>
                <a:gd name="T6" fmla="*/ 181 w 190"/>
                <a:gd name="T7" fmla="*/ 729 h 794"/>
                <a:gd name="T8" fmla="*/ 190 w 190"/>
                <a:gd name="T9" fmla="*/ 696 h 794"/>
                <a:gd name="T10" fmla="*/ 77 w 190"/>
                <a:gd name="T11" fmla="*/ 3 h 794"/>
              </a:gdLst>
              <a:ahLst/>
              <a:cxnLst>
                <a:cxn ang="0">
                  <a:pos x="T0" y="T1"/>
                </a:cxn>
                <a:cxn ang="0">
                  <a:pos x="T2" y="T3"/>
                </a:cxn>
                <a:cxn ang="0">
                  <a:pos x="T4" y="T5"/>
                </a:cxn>
                <a:cxn ang="0">
                  <a:pos x="T6" y="T7"/>
                </a:cxn>
                <a:cxn ang="0">
                  <a:pos x="T8" y="T9"/>
                </a:cxn>
                <a:cxn ang="0">
                  <a:pos x="T10" y="T11"/>
                </a:cxn>
              </a:cxnLst>
              <a:rect l="0" t="0" r="r" b="b"/>
              <a:pathLst>
                <a:path w="190" h="794">
                  <a:moveTo>
                    <a:pt x="77" y="3"/>
                  </a:moveTo>
                  <a:cubicBezTo>
                    <a:pt x="61" y="5"/>
                    <a:pt x="0" y="660"/>
                    <a:pt x="4" y="697"/>
                  </a:cubicBezTo>
                  <a:cubicBezTo>
                    <a:pt x="8" y="734"/>
                    <a:pt x="26" y="757"/>
                    <a:pt x="56" y="772"/>
                  </a:cubicBezTo>
                  <a:cubicBezTo>
                    <a:pt x="103" y="794"/>
                    <a:pt x="159" y="775"/>
                    <a:pt x="181" y="729"/>
                  </a:cubicBezTo>
                  <a:cubicBezTo>
                    <a:pt x="186" y="718"/>
                    <a:pt x="190" y="711"/>
                    <a:pt x="190" y="696"/>
                  </a:cubicBezTo>
                  <a:cubicBezTo>
                    <a:pt x="190" y="681"/>
                    <a:pt x="93" y="0"/>
                    <a:pt x="77" y="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989013" y="3884212"/>
            <a:ext cx="2089150" cy="1091416"/>
            <a:chOff x="989013" y="3884212"/>
            <a:chExt cx="2089150" cy="1091416"/>
          </a:xfrm>
        </p:grpSpPr>
        <p:sp>
          <p:nvSpPr>
            <p:cNvPr id="57" name="Freeform 271"/>
            <p:cNvSpPr/>
            <p:nvPr/>
          </p:nvSpPr>
          <p:spPr>
            <a:xfrm>
              <a:off x="1474858" y="4382065"/>
              <a:ext cx="1060661" cy="593563"/>
            </a:xfrm>
            <a:custGeom>
              <a:avLst/>
              <a:gdLst>
                <a:gd name="connsiteX0" fmla="*/ 451533 w 903066"/>
                <a:gd name="connsiteY0" fmla="*/ 0 h 452204"/>
                <a:gd name="connsiteX1" fmla="*/ 895316 w 903066"/>
                <a:gd name="connsiteY1" fmla="*/ 372933 h 452204"/>
                <a:gd name="connsiteX2" fmla="*/ 903066 w 903066"/>
                <a:gd name="connsiteY2" fmla="*/ 452204 h 452204"/>
                <a:gd name="connsiteX3" fmla="*/ 0 w 903066"/>
                <a:gd name="connsiteY3" fmla="*/ 452204 h 452204"/>
                <a:gd name="connsiteX4" fmla="*/ 7750 w 903066"/>
                <a:gd name="connsiteY4" fmla="*/ 372933 h 452204"/>
                <a:gd name="connsiteX5" fmla="*/ 451533 w 903066"/>
                <a:gd name="connsiteY5" fmla="*/ 0 h 45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6" h="452204">
                  <a:moveTo>
                    <a:pt x="451533" y="0"/>
                  </a:moveTo>
                  <a:cubicBezTo>
                    <a:pt x="670438" y="0"/>
                    <a:pt x="853077" y="160101"/>
                    <a:pt x="895316" y="372933"/>
                  </a:cubicBezTo>
                  <a:lnTo>
                    <a:pt x="903066" y="452204"/>
                  </a:lnTo>
                  <a:lnTo>
                    <a:pt x="0" y="452204"/>
                  </a:lnTo>
                  <a:lnTo>
                    <a:pt x="7750" y="372933"/>
                  </a:lnTo>
                  <a:cubicBezTo>
                    <a:pt x="49989" y="160101"/>
                    <a:pt x="232628" y="0"/>
                    <a:pt x="451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58" name="Rectangle 159"/>
            <p:cNvSpPr/>
            <p:nvPr/>
          </p:nvSpPr>
          <p:spPr>
            <a:xfrm>
              <a:off x="1694997" y="4453719"/>
              <a:ext cx="628377" cy="430887"/>
            </a:xfrm>
            <a:prstGeom prst="rect">
              <a:avLst/>
            </a:prstGeom>
          </p:spPr>
          <p:txBody>
            <a:bodyPr wrap="none" lIns="0" tIns="0" rIns="0" bIns="0">
              <a:noAutofit/>
            </a:bodyPr>
            <a:lstStyle/>
            <a:p>
              <a:pPr lvl="0" algn="ctr"/>
              <a:r>
                <a:rPr lang="en-US" sz="3600" b="1" dirty="0">
                  <a:solidFill>
                    <a:srgbClr val="05C3DE"/>
                  </a:solidFill>
                </a:rPr>
                <a:t>66</a:t>
              </a:r>
              <a:r>
                <a:rPr lang="en-US" sz="2800" b="1" dirty="0">
                  <a:solidFill>
                    <a:srgbClr val="05C3DE"/>
                  </a:solidFill>
                </a:rPr>
                <a:t>%</a:t>
              </a:r>
              <a:endParaRPr lang="en-US" sz="3600" b="1" dirty="0">
                <a:solidFill>
                  <a:srgbClr val="05C3DE"/>
                </a:solidFill>
              </a:endParaRPr>
            </a:p>
          </p:txBody>
        </p:sp>
        <p:sp>
          <p:nvSpPr>
            <p:cNvPr id="59" name="Freeform 5"/>
            <p:cNvSpPr>
              <a:spLocks/>
            </p:cNvSpPr>
            <p:nvPr/>
          </p:nvSpPr>
          <p:spPr bwMode="auto">
            <a:xfrm>
              <a:off x="1220788" y="4171103"/>
              <a:ext cx="120650" cy="122237"/>
            </a:xfrm>
            <a:custGeom>
              <a:avLst/>
              <a:gdLst>
                <a:gd name="T0" fmla="*/ 0 w 104"/>
                <a:gd name="T1" fmla="*/ 89 h 106"/>
                <a:gd name="T2" fmla="*/ 83 w 104"/>
                <a:gd name="T3" fmla="*/ 0 h 106"/>
                <a:gd name="T4" fmla="*/ 104 w 104"/>
                <a:gd name="T5" fmla="*/ 25 h 106"/>
                <a:gd name="T6" fmla="*/ 20 w 104"/>
                <a:gd name="T7" fmla="*/ 106 h 106"/>
                <a:gd name="T8" fmla="*/ 0 w 104"/>
                <a:gd name="T9" fmla="*/ 89 h 106"/>
              </a:gdLst>
              <a:ahLst/>
              <a:cxnLst>
                <a:cxn ang="0">
                  <a:pos x="T0" y="T1"/>
                </a:cxn>
                <a:cxn ang="0">
                  <a:pos x="T2" y="T3"/>
                </a:cxn>
                <a:cxn ang="0">
                  <a:pos x="T4" y="T5"/>
                </a:cxn>
                <a:cxn ang="0">
                  <a:pos x="T6" y="T7"/>
                </a:cxn>
                <a:cxn ang="0">
                  <a:pos x="T8" y="T9"/>
                </a:cxn>
              </a:cxnLst>
              <a:rect l="0" t="0" r="r" b="b"/>
              <a:pathLst>
                <a:path w="104" h="106">
                  <a:moveTo>
                    <a:pt x="0" y="89"/>
                  </a:moveTo>
                  <a:cubicBezTo>
                    <a:pt x="26" y="57"/>
                    <a:pt x="54" y="27"/>
                    <a:pt x="83" y="0"/>
                  </a:cubicBezTo>
                  <a:cubicBezTo>
                    <a:pt x="104" y="25"/>
                    <a:pt x="104" y="25"/>
                    <a:pt x="104" y="25"/>
                  </a:cubicBezTo>
                  <a:cubicBezTo>
                    <a:pt x="74" y="50"/>
                    <a:pt x="46" y="77"/>
                    <a:pt x="20" y="106"/>
                  </a:cubicBezTo>
                  <a:lnTo>
                    <a:pt x="0" y="8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
            <p:cNvSpPr>
              <a:spLocks/>
            </p:cNvSpPr>
            <p:nvPr/>
          </p:nvSpPr>
          <p:spPr bwMode="auto">
            <a:xfrm>
              <a:off x="1341438" y="4059978"/>
              <a:ext cx="139700" cy="119062"/>
            </a:xfrm>
            <a:custGeom>
              <a:avLst/>
              <a:gdLst>
                <a:gd name="T0" fmla="*/ 0 w 119"/>
                <a:gd name="T1" fmla="*/ 75 h 102"/>
                <a:gd name="T2" fmla="*/ 98 w 119"/>
                <a:gd name="T3" fmla="*/ 0 h 102"/>
                <a:gd name="T4" fmla="*/ 119 w 119"/>
                <a:gd name="T5" fmla="*/ 37 h 102"/>
                <a:gd name="T6" fmla="*/ 22 w 119"/>
                <a:gd name="T7" fmla="*/ 102 h 102"/>
                <a:gd name="T8" fmla="*/ 0 w 119"/>
                <a:gd name="T9" fmla="*/ 75 h 102"/>
              </a:gdLst>
              <a:ahLst/>
              <a:cxnLst>
                <a:cxn ang="0">
                  <a:pos x="T0" y="T1"/>
                </a:cxn>
                <a:cxn ang="0">
                  <a:pos x="T2" y="T3"/>
                </a:cxn>
                <a:cxn ang="0">
                  <a:pos x="T4" y="T5"/>
                </a:cxn>
                <a:cxn ang="0">
                  <a:pos x="T6" y="T7"/>
                </a:cxn>
                <a:cxn ang="0">
                  <a:pos x="T8" y="T9"/>
                </a:cxn>
              </a:cxnLst>
              <a:rect l="0" t="0" r="r" b="b"/>
              <a:pathLst>
                <a:path w="119" h="102">
                  <a:moveTo>
                    <a:pt x="0" y="75"/>
                  </a:moveTo>
                  <a:cubicBezTo>
                    <a:pt x="30" y="48"/>
                    <a:pt x="63" y="23"/>
                    <a:pt x="98" y="0"/>
                  </a:cubicBezTo>
                  <a:cubicBezTo>
                    <a:pt x="119" y="37"/>
                    <a:pt x="119" y="37"/>
                    <a:pt x="119" y="37"/>
                  </a:cubicBezTo>
                  <a:cubicBezTo>
                    <a:pt x="85" y="56"/>
                    <a:pt x="53" y="78"/>
                    <a:pt x="22" y="102"/>
                  </a:cubicBezTo>
                  <a:lnTo>
                    <a:pt x="0" y="7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
            <p:cNvSpPr>
              <a:spLocks/>
            </p:cNvSpPr>
            <p:nvPr/>
          </p:nvSpPr>
          <p:spPr bwMode="auto">
            <a:xfrm>
              <a:off x="1814513" y="3888528"/>
              <a:ext cx="146050" cy="95250"/>
            </a:xfrm>
            <a:custGeom>
              <a:avLst/>
              <a:gdLst>
                <a:gd name="T0" fmla="*/ 0 w 126"/>
                <a:gd name="T1" fmla="*/ 18 h 82"/>
                <a:gd name="T2" fmla="*/ 126 w 126"/>
                <a:gd name="T3" fmla="*/ 0 h 82"/>
                <a:gd name="T4" fmla="*/ 126 w 126"/>
                <a:gd name="T5" fmla="*/ 74 h 82"/>
                <a:gd name="T6" fmla="*/ 124 w 126"/>
                <a:gd name="T7" fmla="*/ 74 h 82"/>
                <a:gd name="T8" fmla="*/ 11 w 126"/>
                <a:gd name="T9" fmla="*/ 82 h 82"/>
                <a:gd name="T10" fmla="*/ 0 w 126"/>
                <a:gd name="T11" fmla="*/ 18 h 82"/>
              </a:gdLst>
              <a:ahLst/>
              <a:cxnLst>
                <a:cxn ang="0">
                  <a:pos x="T0" y="T1"/>
                </a:cxn>
                <a:cxn ang="0">
                  <a:pos x="T2" y="T3"/>
                </a:cxn>
                <a:cxn ang="0">
                  <a:pos x="T4" y="T5"/>
                </a:cxn>
                <a:cxn ang="0">
                  <a:pos x="T6" y="T7"/>
                </a:cxn>
                <a:cxn ang="0">
                  <a:pos x="T8" y="T9"/>
                </a:cxn>
                <a:cxn ang="0">
                  <a:pos x="T10" y="T11"/>
                </a:cxn>
              </a:cxnLst>
              <a:rect l="0" t="0" r="r" b="b"/>
              <a:pathLst>
                <a:path w="126" h="82">
                  <a:moveTo>
                    <a:pt x="0" y="18"/>
                  </a:moveTo>
                  <a:cubicBezTo>
                    <a:pt x="42" y="9"/>
                    <a:pt x="84" y="3"/>
                    <a:pt x="126" y="0"/>
                  </a:cubicBezTo>
                  <a:cubicBezTo>
                    <a:pt x="126" y="74"/>
                    <a:pt x="126" y="74"/>
                    <a:pt x="126" y="74"/>
                  </a:cubicBezTo>
                  <a:cubicBezTo>
                    <a:pt x="125" y="74"/>
                    <a:pt x="125" y="74"/>
                    <a:pt x="124" y="74"/>
                  </a:cubicBezTo>
                  <a:cubicBezTo>
                    <a:pt x="87" y="74"/>
                    <a:pt x="49" y="77"/>
                    <a:pt x="11" y="82"/>
                  </a:cubicBezTo>
                  <a:lnTo>
                    <a:pt x="0" y="1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8"/>
            <p:cNvSpPr>
              <a:spLocks/>
            </p:cNvSpPr>
            <p:nvPr/>
          </p:nvSpPr>
          <p:spPr bwMode="auto">
            <a:xfrm>
              <a:off x="1641475" y="3917103"/>
              <a:ext cx="152400" cy="103187"/>
            </a:xfrm>
            <a:custGeom>
              <a:avLst/>
              <a:gdLst>
                <a:gd name="T0" fmla="*/ 0 w 131"/>
                <a:gd name="T1" fmla="*/ 38 h 89"/>
                <a:gd name="T2" fmla="*/ 120 w 131"/>
                <a:gd name="T3" fmla="*/ 0 h 89"/>
                <a:gd name="T4" fmla="*/ 131 w 131"/>
                <a:gd name="T5" fmla="*/ 61 h 89"/>
                <a:gd name="T6" fmla="*/ 19 w 131"/>
                <a:gd name="T7" fmla="*/ 89 h 89"/>
                <a:gd name="T8" fmla="*/ 0 w 131"/>
                <a:gd name="T9" fmla="*/ 38 h 89"/>
              </a:gdLst>
              <a:ahLst/>
              <a:cxnLst>
                <a:cxn ang="0">
                  <a:pos x="T0" y="T1"/>
                </a:cxn>
                <a:cxn ang="0">
                  <a:pos x="T2" y="T3"/>
                </a:cxn>
                <a:cxn ang="0">
                  <a:pos x="T4" y="T5"/>
                </a:cxn>
                <a:cxn ang="0">
                  <a:pos x="T6" y="T7"/>
                </a:cxn>
                <a:cxn ang="0">
                  <a:pos x="T8" y="T9"/>
                </a:cxn>
              </a:cxnLst>
              <a:rect l="0" t="0" r="r" b="b"/>
              <a:pathLst>
                <a:path w="131" h="89">
                  <a:moveTo>
                    <a:pt x="0" y="38"/>
                  </a:moveTo>
                  <a:cubicBezTo>
                    <a:pt x="38" y="23"/>
                    <a:pt x="79" y="10"/>
                    <a:pt x="120" y="0"/>
                  </a:cubicBezTo>
                  <a:cubicBezTo>
                    <a:pt x="131" y="61"/>
                    <a:pt x="131" y="61"/>
                    <a:pt x="131" y="61"/>
                  </a:cubicBezTo>
                  <a:cubicBezTo>
                    <a:pt x="93" y="68"/>
                    <a:pt x="56" y="77"/>
                    <a:pt x="19" y="89"/>
                  </a:cubicBezTo>
                  <a:lnTo>
                    <a:pt x="0" y="3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
            <p:cNvSpPr>
              <a:spLocks/>
            </p:cNvSpPr>
            <p:nvPr/>
          </p:nvSpPr>
          <p:spPr bwMode="auto">
            <a:xfrm>
              <a:off x="1123950" y="4301278"/>
              <a:ext cx="100013" cy="128587"/>
            </a:xfrm>
            <a:custGeom>
              <a:avLst/>
              <a:gdLst>
                <a:gd name="T0" fmla="*/ 0 w 86"/>
                <a:gd name="T1" fmla="*/ 101 h 111"/>
                <a:gd name="T2" fmla="*/ 66 w 86"/>
                <a:gd name="T3" fmla="*/ 0 h 111"/>
                <a:gd name="T4" fmla="*/ 86 w 86"/>
                <a:gd name="T5" fmla="*/ 16 h 111"/>
                <a:gd name="T6" fmla="*/ 17 w 86"/>
                <a:gd name="T7" fmla="*/ 111 h 111"/>
                <a:gd name="T8" fmla="*/ 0 w 86"/>
                <a:gd name="T9" fmla="*/ 101 h 111"/>
              </a:gdLst>
              <a:ahLst/>
              <a:cxnLst>
                <a:cxn ang="0">
                  <a:pos x="T0" y="T1"/>
                </a:cxn>
                <a:cxn ang="0">
                  <a:pos x="T2" y="T3"/>
                </a:cxn>
                <a:cxn ang="0">
                  <a:pos x="T4" y="T5"/>
                </a:cxn>
                <a:cxn ang="0">
                  <a:pos x="T6" y="T7"/>
                </a:cxn>
                <a:cxn ang="0">
                  <a:pos x="T8" y="T9"/>
                </a:cxn>
              </a:cxnLst>
              <a:rect l="0" t="0" r="r" b="b"/>
              <a:pathLst>
                <a:path w="86" h="111">
                  <a:moveTo>
                    <a:pt x="0" y="101"/>
                  </a:moveTo>
                  <a:cubicBezTo>
                    <a:pt x="19" y="66"/>
                    <a:pt x="41" y="33"/>
                    <a:pt x="66" y="0"/>
                  </a:cubicBezTo>
                  <a:cubicBezTo>
                    <a:pt x="86" y="16"/>
                    <a:pt x="86" y="16"/>
                    <a:pt x="86" y="16"/>
                  </a:cubicBezTo>
                  <a:cubicBezTo>
                    <a:pt x="61" y="46"/>
                    <a:pt x="38" y="78"/>
                    <a:pt x="17" y="111"/>
                  </a:cubicBezTo>
                  <a:lnTo>
                    <a:pt x="0" y="101"/>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0"/>
            <p:cNvSpPr>
              <a:spLocks/>
            </p:cNvSpPr>
            <p:nvPr/>
          </p:nvSpPr>
          <p:spPr bwMode="auto">
            <a:xfrm>
              <a:off x="1006475" y="4607665"/>
              <a:ext cx="49213" cy="138112"/>
            </a:xfrm>
            <a:custGeom>
              <a:avLst/>
              <a:gdLst>
                <a:gd name="T0" fmla="*/ 0 w 43"/>
                <a:gd name="T1" fmla="*/ 116 h 118"/>
                <a:gd name="T2" fmla="*/ 29 w 43"/>
                <a:gd name="T3" fmla="*/ 0 h 118"/>
                <a:gd name="T4" fmla="*/ 43 w 43"/>
                <a:gd name="T5" fmla="*/ 5 h 118"/>
                <a:gd name="T6" fmla="*/ 12 w 43"/>
                <a:gd name="T7" fmla="*/ 118 h 118"/>
                <a:gd name="T8" fmla="*/ 0 w 43"/>
                <a:gd name="T9" fmla="*/ 116 h 118"/>
              </a:gdLst>
              <a:ahLst/>
              <a:cxnLst>
                <a:cxn ang="0">
                  <a:pos x="T0" y="T1"/>
                </a:cxn>
                <a:cxn ang="0">
                  <a:pos x="T2" y="T3"/>
                </a:cxn>
                <a:cxn ang="0">
                  <a:pos x="T4" y="T5"/>
                </a:cxn>
                <a:cxn ang="0">
                  <a:pos x="T6" y="T7"/>
                </a:cxn>
                <a:cxn ang="0">
                  <a:pos x="T8" y="T9"/>
                </a:cxn>
              </a:cxnLst>
              <a:rect l="0" t="0" r="r" b="b"/>
              <a:pathLst>
                <a:path w="43" h="118">
                  <a:moveTo>
                    <a:pt x="0" y="116"/>
                  </a:moveTo>
                  <a:cubicBezTo>
                    <a:pt x="7" y="77"/>
                    <a:pt x="17" y="38"/>
                    <a:pt x="29" y="0"/>
                  </a:cubicBezTo>
                  <a:cubicBezTo>
                    <a:pt x="43" y="5"/>
                    <a:pt x="43" y="5"/>
                    <a:pt x="43" y="5"/>
                  </a:cubicBezTo>
                  <a:cubicBezTo>
                    <a:pt x="30" y="41"/>
                    <a:pt x="20" y="79"/>
                    <a:pt x="12" y="118"/>
                  </a:cubicBezTo>
                  <a:lnTo>
                    <a:pt x="0" y="116"/>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
            <p:cNvSpPr>
              <a:spLocks/>
            </p:cNvSpPr>
            <p:nvPr/>
          </p:nvSpPr>
          <p:spPr bwMode="auto">
            <a:xfrm>
              <a:off x="989013" y="4775940"/>
              <a:ext cx="25400" cy="138112"/>
            </a:xfrm>
            <a:custGeom>
              <a:avLst/>
              <a:gdLst>
                <a:gd name="T0" fmla="*/ 0 w 22"/>
                <a:gd name="T1" fmla="*/ 119 h 119"/>
                <a:gd name="T2" fmla="*/ 10 w 22"/>
                <a:gd name="T3" fmla="*/ 0 h 119"/>
                <a:gd name="T4" fmla="*/ 22 w 22"/>
                <a:gd name="T5" fmla="*/ 2 h 119"/>
                <a:gd name="T6" fmla="*/ 12 w 22"/>
                <a:gd name="T7" fmla="*/ 119 h 119"/>
                <a:gd name="T8" fmla="*/ 0 w 22"/>
                <a:gd name="T9" fmla="*/ 119 h 119"/>
              </a:gdLst>
              <a:ahLst/>
              <a:cxnLst>
                <a:cxn ang="0">
                  <a:pos x="T0" y="T1"/>
                </a:cxn>
                <a:cxn ang="0">
                  <a:pos x="T2" y="T3"/>
                </a:cxn>
                <a:cxn ang="0">
                  <a:pos x="T4" y="T5"/>
                </a:cxn>
                <a:cxn ang="0">
                  <a:pos x="T6" y="T7"/>
                </a:cxn>
                <a:cxn ang="0">
                  <a:pos x="T8" y="T9"/>
                </a:cxn>
              </a:cxnLst>
              <a:rect l="0" t="0" r="r" b="b"/>
              <a:pathLst>
                <a:path w="22" h="119">
                  <a:moveTo>
                    <a:pt x="0" y="119"/>
                  </a:moveTo>
                  <a:cubicBezTo>
                    <a:pt x="1" y="80"/>
                    <a:pt x="4" y="40"/>
                    <a:pt x="10" y="0"/>
                  </a:cubicBezTo>
                  <a:cubicBezTo>
                    <a:pt x="22" y="2"/>
                    <a:pt x="22" y="2"/>
                    <a:pt x="22" y="2"/>
                  </a:cubicBezTo>
                  <a:cubicBezTo>
                    <a:pt x="16" y="41"/>
                    <a:pt x="12" y="81"/>
                    <a:pt x="12" y="119"/>
                  </a:cubicBezTo>
                  <a:lnTo>
                    <a:pt x="0" y="11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2"/>
            <p:cNvSpPr>
              <a:spLocks/>
            </p:cNvSpPr>
            <p:nvPr/>
          </p:nvSpPr>
          <p:spPr bwMode="auto">
            <a:xfrm>
              <a:off x="1050925" y="4447328"/>
              <a:ext cx="76200" cy="134937"/>
            </a:xfrm>
            <a:custGeom>
              <a:avLst/>
              <a:gdLst>
                <a:gd name="T0" fmla="*/ 0 w 65"/>
                <a:gd name="T1" fmla="*/ 110 h 116"/>
                <a:gd name="T2" fmla="*/ 48 w 65"/>
                <a:gd name="T3" fmla="*/ 0 h 116"/>
                <a:gd name="T4" fmla="*/ 65 w 65"/>
                <a:gd name="T5" fmla="*/ 10 h 116"/>
                <a:gd name="T6" fmla="*/ 14 w 65"/>
                <a:gd name="T7" fmla="*/ 116 h 116"/>
                <a:gd name="T8" fmla="*/ 0 w 65"/>
                <a:gd name="T9" fmla="*/ 110 h 116"/>
              </a:gdLst>
              <a:ahLst/>
              <a:cxnLst>
                <a:cxn ang="0">
                  <a:pos x="T0" y="T1"/>
                </a:cxn>
                <a:cxn ang="0">
                  <a:pos x="T2" y="T3"/>
                </a:cxn>
                <a:cxn ang="0">
                  <a:pos x="T4" y="T5"/>
                </a:cxn>
                <a:cxn ang="0">
                  <a:pos x="T6" y="T7"/>
                </a:cxn>
                <a:cxn ang="0">
                  <a:pos x="T8" y="T9"/>
                </a:cxn>
              </a:cxnLst>
              <a:rect l="0" t="0" r="r" b="b"/>
              <a:pathLst>
                <a:path w="65" h="116">
                  <a:moveTo>
                    <a:pt x="0" y="110"/>
                  </a:moveTo>
                  <a:cubicBezTo>
                    <a:pt x="13" y="72"/>
                    <a:pt x="30" y="35"/>
                    <a:pt x="48" y="0"/>
                  </a:cubicBezTo>
                  <a:cubicBezTo>
                    <a:pt x="65" y="10"/>
                    <a:pt x="65" y="10"/>
                    <a:pt x="65" y="10"/>
                  </a:cubicBezTo>
                  <a:cubicBezTo>
                    <a:pt x="45" y="44"/>
                    <a:pt x="28" y="80"/>
                    <a:pt x="14" y="116"/>
                  </a:cubicBezTo>
                  <a:lnTo>
                    <a:pt x="0" y="110"/>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3"/>
            <p:cNvSpPr>
              <a:spLocks/>
            </p:cNvSpPr>
            <p:nvPr/>
          </p:nvSpPr>
          <p:spPr bwMode="auto">
            <a:xfrm>
              <a:off x="1484313" y="3974253"/>
              <a:ext cx="147638" cy="112712"/>
            </a:xfrm>
            <a:custGeom>
              <a:avLst/>
              <a:gdLst>
                <a:gd name="T0" fmla="*/ 0 w 128"/>
                <a:gd name="T1" fmla="*/ 59 h 97"/>
                <a:gd name="T2" fmla="*/ 110 w 128"/>
                <a:gd name="T3" fmla="*/ 0 h 97"/>
                <a:gd name="T4" fmla="*/ 128 w 128"/>
                <a:gd name="T5" fmla="*/ 49 h 97"/>
                <a:gd name="T6" fmla="*/ 22 w 128"/>
                <a:gd name="T7" fmla="*/ 97 h 97"/>
                <a:gd name="T8" fmla="*/ 0 w 128"/>
                <a:gd name="T9" fmla="*/ 59 h 97"/>
              </a:gdLst>
              <a:ahLst/>
              <a:cxnLst>
                <a:cxn ang="0">
                  <a:pos x="T0" y="T1"/>
                </a:cxn>
                <a:cxn ang="0">
                  <a:pos x="T2" y="T3"/>
                </a:cxn>
                <a:cxn ang="0">
                  <a:pos x="T4" y="T5"/>
                </a:cxn>
                <a:cxn ang="0">
                  <a:pos x="T6" y="T7"/>
                </a:cxn>
                <a:cxn ang="0">
                  <a:pos x="T8" y="T9"/>
                </a:cxn>
              </a:cxnLst>
              <a:rect l="0" t="0" r="r" b="b"/>
              <a:pathLst>
                <a:path w="128" h="97">
                  <a:moveTo>
                    <a:pt x="0" y="59"/>
                  </a:moveTo>
                  <a:cubicBezTo>
                    <a:pt x="36" y="37"/>
                    <a:pt x="72" y="17"/>
                    <a:pt x="110" y="0"/>
                  </a:cubicBezTo>
                  <a:cubicBezTo>
                    <a:pt x="128" y="49"/>
                    <a:pt x="128" y="49"/>
                    <a:pt x="128" y="49"/>
                  </a:cubicBezTo>
                  <a:cubicBezTo>
                    <a:pt x="91" y="63"/>
                    <a:pt x="56" y="79"/>
                    <a:pt x="22" y="97"/>
                  </a:cubicBezTo>
                  <a:lnTo>
                    <a:pt x="0" y="5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4"/>
            <p:cNvSpPr>
              <a:spLocks/>
            </p:cNvSpPr>
            <p:nvPr/>
          </p:nvSpPr>
          <p:spPr bwMode="auto">
            <a:xfrm>
              <a:off x="2865438" y="4571153"/>
              <a:ext cx="192088" cy="180975"/>
            </a:xfrm>
            <a:custGeom>
              <a:avLst/>
              <a:gdLst>
                <a:gd name="T0" fmla="*/ 28 w 165"/>
                <a:gd name="T1" fmla="*/ 155 h 155"/>
                <a:gd name="T2" fmla="*/ 0 w 165"/>
                <a:gd name="T3" fmla="*/ 47 h 155"/>
                <a:gd name="T4" fmla="*/ 128 w 165"/>
                <a:gd name="T5" fmla="*/ 0 h 155"/>
                <a:gd name="T6" fmla="*/ 165 w 165"/>
                <a:gd name="T7" fmla="*/ 131 h 155"/>
                <a:gd name="T8" fmla="*/ 28 w 165"/>
                <a:gd name="T9" fmla="*/ 155 h 155"/>
              </a:gdLst>
              <a:ahLst/>
              <a:cxnLst>
                <a:cxn ang="0">
                  <a:pos x="T0" y="T1"/>
                </a:cxn>
                <a:cxn ang="0">
                  <a:pos x="T2" y="T3"/>
                </a:cxn>
                <a:cxn ang="0">
                  <a:pos x="T4" y="T5"/>
                </a:cxn>
                <a:cxn ang="0">
                  <a:pos x="T6" y="T7"/>
                </a:cxn>
                <a:cxn ang="0">
                  <a:pos x="T8" y="T9"/>
                </a:cxn>
              </a:cxnLst>
              <a:rect l="0" t="0" r="r" b="b"/>
              <a:pathLst>
                <a:path w="165" h="155">
                  <a:moveTo>
                    <a:pt x="28" y="155"/>
                  </a:moveTo>
                  <a:cubicBezTo>
                    <a:pt x="21" y="119"/>
                    <a:pt x="12" y="82"/>
                    <a:pt x="0" y="47"/>
                  </a:cubicBezTo>
                  <a:cubicBezTo>
                    <a:pt x="128" y="0"/>
                    <a:pt x="128" y="0"/>
                    <a:pt x="128" y="0"/>
                  </a:cubicBezTo>
                  <a:cubicBezTo>
                    <a:pt x="144" y="43"/>
                    <a:pt x="156" y="87"/>
                    <a:pt x="165" y="131"/>
                  </a:cubicBezTo>
                  <a:lnTo>
                    <a:pt x="28" y="15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5"/>
            <p:cNvSpPr>
              <a:spLocks/>
            </p:cNvSpPr>
            <p:nvPr/>
          </p:nvSpPr>
          <p:spPr bwMode="auto">
            <a:xfrm>
              <a:off x="2709863" y="4244128"/>
              <a:ext cx="204788" cy="203200"/>
            </a:xfrm>
            <a:custGeom>
              <a:avLst/>
              <a:gdLst>
                <a:gd name="T0" fmla="*/ 63 w 177"/>
                <a:gd name="T1" fmla="*/ 174 h 174"/>
                <a:gd name="T2" fmla="*/ 0 w 177"/>
                <a:gd name="T3" fmla="*/ 81 h 174"/>
                <a:gd name="T4" fmla="*/ 96 w 177"/>
                <a:gd name="T5" fmla="*/ 0 h 174"/>
                <a:gd name="T6" fmla="*/ 177 w 177"/>
                <a:gd name="T7" fmla="*/ 108 h 174"/>
                <a:gd name="T8" fmla="*/ 63 w 177"/>
                <a:gd name="T9" fmla="*/ 174 h 174"/>
              </a:gdLst>
              <a:ahLst/>
              <a:cxnLst>
                <a:cxn ang="0">
                  <a:pos x="T0" y="T1"/>
                </a:cxn>
                <a:cxn ang="0">
                  <a:pos x="T2" y="T3"/>
                </a:cxn>
                <a:cxn ang="0">
                  <a:pos x="T4" y="T5"/>
                </a:cxn>
                <a:cxn ang="0">
                  <a:pos x="T6" y="T7"/>
                </a:cxn>
                <a:cxn ang="0">
                  <a:pos x="T8" y="T9"/>
                </a:cxn>
              </a:cxnLst>
              <a:rect l="0" t="0" r="r" b="b"/>
              <a:pathLst>
                <a:path w="177" h="174">
                  <a:moveTo>
                    <a:pt x="63" y="174"/>
                  </a:moveTo>
                  <a:cubicBezTo>
                    <a:pt x="44" y="141"/>
                    <a:pt x="23" y="110"/>
                    <a:pt x="0" y="81"/>
                  </a:cubicBezTo>
                  <a:cubicBezTo>
                    <a:pt x="96" y="0"/>
                    <a:pt x="96" y="0"/>
                    <a:pt x="96" y="0"/>
                  </a:cubicBezTo>
                  <a:cubicBezTo>
                    <a:pt x="126" y="34"/>
                    <a:pt x="153" y="71"/>
                    <a:pt x="177" y="108"/>
                  </a:cubicBezTo>
                  <a:lnTo>
                    <a:pt x="63" y="174"/>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6"/>
            <p:cNvSpPr>
              <a:spLocks/>
            </p:cNvSpPr>
            <p:nvPr/>
          </p:nvSpPr>
          <p:spPr bwMode="auto">
            <a:xfrm>
              <a:off x="1993900" y="3885353"/>
              <a:ext cx="149225" cy="103187"/>
            </a:xfrm>
            <a:custGeom>
              <a:avLst/>
              <a:gdLst>
                <a:gd name="T0" fmla="*/ 113 w 128"/>
                <a:gd name="T1" fmla="*/ 89 h 89"/>
                <a:gd name="T2" fmla="*/ 0 w 128"/>
                <a:gd name="T3" fmla="*/ 77 h 89"/>
                <a:gd name="T4" fmla="*/ 0 w 128"/>
                <a:gd name="T5" fmla="*/ 1 h 89"/>
                <a:gd name="T6" fmla="*/ 34 w 128"/>
                <a:gd name="T7" fmla="*/ 0 h 89"/>
                <a:gd name="T8" fmla="*/ 128 w 128"/>
                <a:gd name="T9" fmla="*/ 5 h 89"/>
                <a:gd name="T10" fmla="*/ 113 w 128"/>
                <a:gd name="T11" fmla="*/ 89 h 89"/>
              </a:gdLst>
              <a:ahLst/>
              <a:cxnLst>
                <a:cxn ang="0">
                  <a:pos x="T0" y="T1"/>
                </a:cxn>
                <a:cxn ang="0">
                  <a:pos x="T2" y="T3"/>
                </a:cxn>
                <a:cxn ang="0">
                  <a:pos x="T4" y="T5"/>
                </a:cxn>
                <a:cxn ang="0">
                  <a:pos x="T6" y="T7"/>
                </a:cxn>
                <a:cxn ang="0">
                  <a:pos x="T8" y="T9"/>
                </a:cxn>
                <a:cxn ang="0">
                  <a:pos x="T10" y="T11"/>
                </a:cxn>
              </a:cxnLst>
              <a:rect l="0" t="0" r="r" b="b"/>
              <a:pathLst>
                <a:path w="128" h="89">
                  <a:moveTo>
                    <a:pt x="113" y="89"/>
                  </a:moveTo>
                  <a:cubicBezTo>
                    <a:pt x="76" y="82"/>
                    <a:pt x="38" y="78"/>
                    <a:pt x="0" y="77"/>
                  </a:cubicBezTo>
                  <a:cubicBezTo>
                    <a:pt x="0" y="1"/>
                    <a:pt x="0" y="1"/>
                    <a:pt x="0" y="1"/>
                  </a:cubicBezTo>
                  <a:cubicBezTo>
                    <a:pt x="11" y="0"/>
                    <a:pt x="23" y="0"/>
                    <a:pt x="34" y="0"/>
                  </a:cubicBezTo>
                  <a:cubicBezTo>
                    <a:pt x="65" y="0"/>
                    <a:pt x="96" y="2"/>
                    <a:pt x="128" y="5"/>
                  </a:cubicBezTo>
                  <a:lnTo>
                    <a:pt x="113" y="8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7"/>
            <p:cNvSpPr>
              <a:spLocks/>
            </p:cNvSpPr>
            <p:nvPr/>
          </p:nvSpPr>
          <p:spPr bwMode="auto">
            <a:xfrm>
              <a:off x="2903538" y="4756890"/>
              <a:ext cx="174625" cy="157162"/>
            </a:xfrm>
            <a:custGeom>
              <a:avLst/>
              <a:gdLst>
                <a:gd name="T0" fmla="*/ 10 w 150"/>
                <a:gd name="T1" fmla="*/ 135 h 135"/>
                <a:gd name="T2" fmla="*/ 0 w 150"/>
                <a:gd name="T3" fmla="*/ 24 h 135"/>
                <a:gd name="T4" fmla="*/ 138 w 150"/>
                <a:gd name="T5" fmla="*/ 0 h 135"/>
                <a:gd name="T6" fmla="*/ 150 w 150"/>
                <a:gd name="T7" fmla="*/ 135 h 135"/>
                <a:gd name="T8" fmla="*/ 10 w 150"/>
                <a:gd name="T9" fmla="*/ 135 h 135"/>
              </a:gdLst>
              <a:ahLst/>
              <a:cxnLst>
                <a:cxn ang="0">
                  <a:pos x="T0" y="T1"/>
                </a:cxn>
                <a:cxn ang="0">
                  <a:pos x="T2" y="T3"/>
                </a:cxn>
                <a:cxn ang="0">
                  <a:pos x="T4" y="T5"/>
                </a:cxn>
                <a:cxn ang="0">
                  <a:pos x="T6" y="T7"/>
                </a:cxn>
                <a:cxn ang="0">
                  <a:pos x="T8" y="T9"/>
                </a:cxn>
              </a:cxnLst>
              <a:rect l="0" t="0" r="r" b="b"/>
              <a:pathLst>
                <a:path w="150" h="135">
                  <a:moveTo>
                    <a:pt x="10" y="135"/>
                  </a:moveTo>
                  <a:cubicBezTo>
                    <a:pt x="9" y="99"/>
                    <a:pt x="6" y="61"/>
                    <a:pt x="0" y="24"/>
                  </a:cubicBezTo>
                  <a:cubicBezTo>
                    <a:pt x="138" y="0"/>
                    <a:pt x="138" y="0"/>
                    <a:pt x="138" y="0"/>
                  </a:cubicBezTo>
                  <a:cubicBezTo>
                    <a:pt x="145" y="45"/>
                    <a:pt x="149" y="90"/>
                    <a:pt x="150" y="135"/>
                  </a:cubicBezTo>
                  <a:lnTo>
                    <a:pt x="10" y="13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8"/>
            <p:cNvSpPr>
              <a:spLocks/>
            </p:cNvSpPr>
            <p:nvPr/>
          </p:nvSpPr>
          <p:spPr bwMode="auto">
            <a:xfrm>
              <a:off x="2798763" y="4398115"/>
              <a:ext cx="203200" cy="196850"/>
            </a:xfrm>
            <a:custGeom>
              <a:avLst/>
              <a:gdLst>
                <a:gd name="T0" fmla="*/ 47 w 175"/>
                <a:gd name="T1" fmla="*/ 168 h 168"/>
                <a:gd name="T2" fmla="*/ 0 w 175"/>
                <a:gd name="T3" fmla="*/ 66 h 168"/>
                <a:gd name="T4" fmla="*/ 115 w 175"/>
                <a:gd name="T5" fmla="*/ 0 h 168"/>
                <a:gd name="T6" fmla="*/ 175 w 175"/>
                <a:gd name="T7" fmla="*/ 121 h 168"/>
                <a:gd name="T8" fmla="*/ 47 w 175"/>
                <a:gd name="T9" fmla="*/ 168 h 168"/>
              </a:gdLst>
              <a:ahLst/>
              <a:cxnLst>
                <a:cxn ang="0">
                  <a:pos x="T0" y="T1"/>
                </a:cxn>
                <a:cxn ang="0">
                  <a:pos x="T2" y="T3"/>
                </a:cxn>
                <a:cxn ang="0">
                  <a:pos x="T4" y="T5"/>
                </a:cxn>
                <a:cxn ang="0">
                  <a:pos x="T6" y="T7"/>
                </a:cxn>
                <a:cxn ang="0">
                  <a:pos x="T8" y="T9"/>
                </a:cxn>
              </a:cxnLst>
              <a:rect l="0" t="0" r="r" b="b"/>
              <a:pathLst>
                <a:path w="175" h="168">
                  <a:moveTo>
                    <a:pt x="47" y="168"/>
                  </a:moveTo>
                  <a:cubicBezTo>
                    <a:pt x="34" y="133"/>
                    <a:pt x="18" y="99"/>
                    <a:pt x="0" y="66"/>
                  </a:cubicBezTo>
                  <a:cubicBezTo>
                    <a:pt x="115" y="0"/>
                    <a:pt x="115" y="0"/>
                    <a:pt x="115" y="0"/>
                  </a:cubicBezTo>
                  <a:cubicBezTo>
                    <a:pt x="138" y="39"/>
                    <a:pt x="158" y="79"/>
                    <a:pt x="175" y="121"/>
                  </a:cubicBezTo>
                  <a:lnTo>
                    <a:pt x="47" y="16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9"/>
            <p:cNvSpPr>
              <a:spLocks/>
            </p:cNvSpPr>
            <p:nvPr/>
          </p:nvSpPr>
          <p:spPr bwMode="auto">
            <a:xfrm>
              <a:off x="2317750" y="3936153"/>
              <a:ext cx="179388" cy="165100"/>
            </a:xfrm>
            <a:custGeom>
              <a:avLst/>
              <a:gdLst>
                <a:gd name="T0" fmla="*/ 102 w 155"/>
                <a:gd name="T1" fmla="*/ 142 h 142"/>
                <a:gd name="T2" fmla="*/ 0 w 155"/>
                <a:gd name="T3" fmla="*/ 92 h 142"/>
                <a:gd name="T4" fmla="*/ 34 w 155"/>
                <a:gd name="T5" fmla="*/ 0 h 142"/>
                <a:gd name="T6" fmla="*/ 155 w 155"/>
                <a:gd name="T7" fmla="*/ 50 h 142"/>
                <a:gd name="T8" fmla="*/ 102 w 155"/>
                <a:gd name="T9" fmla="*/ 142 h 142"/>
              </a:gdLst>
              <a:ahLst/>
              <a:cxnLst>
                <a:cxn ang="0">
                  <a:pos x="T0" y="T1"/>
                </a:cxn>
                <a:cxn ang="0">
                  <a:pos x="T2" y="T3"/>
                </a:cxn>
                <a:cxn ang="0">
                  <a:pos x="T4" y="T5"/>
                </a:cxn>
                <a:cxn ang="0">
                  <a:pos x="T6" y="T7"/>
                </a:cxn>
                <a:cxn ang="0">
                  <a:pos x="T8" y="T9"/>
                </a:cxn>
              </a:cxnLst>
              <a:rect l="0" t="0" r="r" b="b"/>
              <a:pathLst>
                <a:path w="155" h="142">
                  <a:moveTo>
                    <a:pt x="102" y="142"/>
                  </a:moveTo>
                  <a:cubicBezTo>
                    <a:pt x="70" y="123"/>
                    <a:pt x="35" y="107"/>
                    <a:pt x="0" y="92"/>
                  </a:cubicBezTo>
                  <a:cubicBezTo>
                    <a:pt x="34" y="0"/>
                    <a:pt x="34" y="0"/>
                    <a:pt x="34" y="0"/>
                  </a:cubicBezTo>
                  <a:cubicBezTo>
                    <a:pt x="75" y="13"/>
                    <a:pt x="116" y="30"/>
                    <a:pt x="155" y="50"/>
                  </a:cubicBezTo>
                  <a:lnTo>
                    <a:pt x="102" y="142"/>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0"/>
            <p:cNvSpPr>
              <a:spLocks/>
            </p:cNvSpPr>
            <p:nvPr/>
          </p:nvSpPr>
          <p:spPr bwMode="auto">
            <a:xfrm>
              <a:off x="2159000" y="3896465"/>
              <a:ext cx="165100" cy="134937"/>
            </a:xfrm>
            <a:custGeom>
              <a:avLst/>
              <a:gdLst>
                <a:gd name="T0" fmla="*/ 109 w 142"/>
                <a:gd name="T1" fmla="*/ 117 h 117"/>
                <a:gd name="T2" fmla="*/ 0 w 142"/>
                <a:gd name="T3" fmla="*/ 85 h 117"/>
                <a:gd name="T4" fmla="*/ 15 w 142"/>
                <a:gd name="T5" fmla="*/ 0 h 117"/>
                <a:gd name="T6" fmla="*/ 142 w 142"/>
                <a:gd name="T7" fmla="*/ 27 h 117"/>
                <a:gd name="T8" fmla="*/ 109 w 142"/>
                <a:gd name="T9" fmla="*/ 117 h 117"/>
              </a:gdLst>
              <a:ahLst/>
              <a:cxnLst>
                <a:cxn ang="0">
                  <a:pos x="T0" y="T1"/>
                </a:cxn>
                <a:cxn ang="0">
                  <a:pos x="T2" y="T3"/>
                </a:cxn>
                <a:cxn ang="0">
                  <a:pos x="T4" y="T5"/>
                </a:cxn>
                <a:cxn ang="0">
                  <a:pos x="T6" y="T7"/>
                </a:cxn>
                <a:cxn ang="0">
                  <a:pos x="T8" y="T9"/>
                </a:cxn>
              </a:cxnLst>
              <a:rect l="0" t="0" r="r" b="b"/>
              <a:pathLst>
                <a:path w="142" h="117">
                  <a:moveTo>
                    <a:pt x="109" y="117"/>
                  </a:moveTo>
                  <a:cubicBezTo>
                    <a:pt x="73" y="104"/>
                    <a:pt x="37" y="93"/>
                    <a:pt x="0" y="85"/>
                  </a:cubicBezTo>
                  <a:cubicBezTo>
                    <a:pt x="15" y="0"/>
                    <a:pt x="15" y="0"/>
                    <a:pt x="15" y="0"/>
                  </a:cubicBezTo>
                  <a:cubicBezTo>
                    <a:pt x="58" y="6"/>
                    <a:pt x="101" y="15"/>
                    <a:pt x="142" y="27"/>
                  </a:cubicBezTo>
                  <a:lnTo>
                    <a:pt x="109" y="117"/>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1"/>
            <p:cNvSpPr>
              <a:spLocks/>
            </p:cNvSpPr>
            <p:nvPr/>
          </p:nvSpPr>
          <p:spPr bwMode="auto">
            <a:xfrm>
              <a:off x="2465388" y="4010765"/>
              <a:ext cx="192088" cy="185737"/>
            </a:xfrm>
            <a:custGeom>
              <a:avLst/>
              <a:gdLst>
                <a:gd name="T0" fmla="*/ 91 w 166"/>
                <a:gd name="T1" fmla="*/ 160 h 160"/>
                <a:gd name="T2" fmla="*/ 0 w 166"/>
                <a:gd name="T3" fmla="*/ 94 h 160"/>
                <a:gd name="T4" fmla="*/ 54 w 166"/>
                <a:gd name="T5" fmla="*/ 0 h 160"/>
                <a:gd name="T6" fmla="*/ 166 w 166"/>
                <a:gd name="T7" fmla="*/ 72 h 160"/>
                <a:gd name="T8" fmla="*/ 91 w 166"/>
                <a:gd name="T9" fmla="*/ 160 h 160"/>
              </a:gdLst>
              <a:ahLst/>
              <a:cxnLst>
                <a:cxn ang="0">
                  <a:pos x="T0" y="T1"/>
                </a:cxn>
                <a:cxn ang="0">
                  <a:pos x="T2" y="T3"/>
                </a:cxn>
                <a:cxn ang="0">
                  <a:pos x="T4" y="T5"/>
                </a:cxn>
                <a:cxn ang="0">
                  <a:pos x="T6" y="T7"/>
                </a:cxn>
                <a:cxn ang="0">
                  <a:pos x="T8" y="T9"/>
                </a:cxn>
              </a:cxnLst>
              <a:rect l="0" t="0" r="r" b="b"/>
              <a:pathLst>
                <a:path w="166" h="160">
                  <a:moveTo>
                    <a:pt x="91" y="160"/>
                  </a:moveTo>
                  <a:cubicBezTo>
                    <a:pt x="62" y="136"/>
                    <a:pt x="31" y="114"/>
                    <a:pt x="0" y="94"/>
                  </a:cubicBezTo>
                  <a:cubicBezTo>
                    <a:pt x="54" y="0"/>
                    <a:pt x="54" y="0"/>
                    <a:pt x="54" y="0"/>
                  </a:cubicBezTo>
                  <a:cubicBezTo>
                    <a:pt x="93" y="21"/>
                    <a:pt x="130" y="45"/>
                    <a:pt x="166" y="72"/>
                  </a:cubicBezTo>
                  <a:lnTo>
                    <a:pt x="91" y="160"/>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2"/>
            <p:cNvSpPr>
              <a:spLocks/>
            </p:cNvSpPr>
            <p:nvPr/>
          </p:nvSpPr>
          <p:spPr bwMode="auto">
            <a:xfrm>
              <a:off x="2597150" y="4113953"/>
              <a:ext cx="201613" cy="198437"/>
            </a:xfrm>
            <a:custGeom>
              <a:avLst/>
              <a:gdLst>
                <a:gd name="T0" fmla="*/ 79 w 174"/>
                <a:gd name="T1" fmla="*/ 171 h 171"/>
                <a:gd name="T2" fmla="*/ 0 w 174"/>
                <a:gd name="T3" fmla="*/ 90 h 171"/>
                <a:gd name="T4" fmla="*/ 76 w 174"/>
                <a:gd name="T5" fmla="*/ 0 h 171"/>
                <a:gd name="T6" fmla="*/ 174 w 174"/>
                <a:gd name="T7" fmla="*/ 91 h 171"/>
                <a:gd name="T8" fmla="*/ 79 w 174"/>
                <a:gd name="T9" fmla="*/ 171 h 171"/>
              </a:gdLst>
              <a:ahLst/>
              <a:cxnLst>
                <a:cxn ang="0">
                  <a:pos x="T0" y="T1"/>
                </a:cxn>
                <a:cxn ang="0">
                  <a:pos x="T2" y="T3"/>
                </a:cxn>
                <a:cxn ang="0">
                  <a:pos x="T4" y="T5"/>
                </a:cxn>
                <a:cxn ang="0">
                  <a:pos x="T6" y="T7"/>
                </a:cxn>
                <a:cxn ang="0">
                  <a:pos x="T8" y="T9"/>
                </a:cxn>
              </a:cxnLst>
              <a:rect l="0" t="0" r="r" b="b"/>
              <a:pathLst>
                <a:path w="174" h="171">
                  <a:moveTo>
                    <a:pt x="79" y="171"/>
                  </a:moveTo>
                  <a:cubicBezTo>
                    <a:pt x="55" y="143"/>
                    <a:pt x="28" y="116"/>
                    <a:pt x="0" y="90"/>
                  </a:cubicBezTo>
                  <a:cubicBezTo>
                    <a:pt x="76" y="0"/>
                    <a:pt x="76" y="0"/>
                    <a:pt x="76" y="0"/>
                  </a:cubicBezTo>
                  <a:cubicBezTo>
                    <a:pt x="111" y="28"/>
                    <a:pt x="144" y="59"/>
                    <a:pt x="174" y="91"/>
                  </a:cubicBezTo>
                  <a:lnTo>
                    <a:pt x="79" y="171"/>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
            <p:cNvSpPr>
              <a:spLocks/>
            </p:cNvSpPr>
            <p:nvPr/>
          </p:nvSpPr>
          <p:spPr bwMode="auto">
            <a:xfrm>
              <a:off x="1222188" y="4169962"/>
              <a:ext cx="120650" cy="122237"/>
            </a:xfrm>
            <a:custGeom>
              <a:avLst/>
              <a:gdLst>
                <a:gd name="T0" fmla="*/ 0 w 104"/>
                <a:gd name="T1" fmla="*/ 89 h 106"/>
                <a:gd name="T2" fmla="*/ 83 w 104"/>
                <a:gd name="T3" fmla="*/ 0 h 106"/>
                <a:gd name="T4" fmla="*/ 104 w 104"/>
                <a:gd name="T5" fmla="*/ 25 h 106"/>
                <a:gd name="T6" fmla="*/ 20 w 104"/>
                <a:gd name="T7" fmla="*/ 106 h 106"/>
                <a:gd name="T8" fmla="*/ 0 w 104"/>
                <a:gd name="T9" fmla="*/ 89 h 106"/>
              </a:gdLst>
              <a:ahLst/>
              <a:cxnLst>
                <a:cxn ang="0">
                  <a:pos x="T0" y="T1"/>
                </a:cxn>
                <a:cxn ang="0">
                  <a:pos x="T2" y="T3"/>
                </a:cxn>
                <a:cxn ang="0">
                  <a:pos x="T4" y="T5"/>
                </a:cxn>
                <a:cxn ang="0">
                  <a:pos x="T6" y="T7"/>
                </a:cxn>
                <a:cxn ang="0">
                  <a:pos x="T8" y="T9"/>
                </a:cxn>
              </a:cxnLst>
              <a:rect l="0" t="0" r="r" b="b"/>
              <a:pathLst>
                <a:path w="104" h="106">
                  <a:moveTo>
                    <a:pt x="0" y="89"/>
                  </a:moveTo>
                  <a:cubicBezTo>
                    <a:pt x="26" y="57"/>
                    <a:pt x="54" y="27"/>
                    <a:pt x="83" y="0"/>
                  </a:cubicBezTo>
                  <a:cubicBezTo>
                    <a:pt x="104" y="25"/>
                    <a:pt x="104" y="25"/>
                    <a:pt x="104" y="25"/>
                  </a:cubicBezTo>
                  <a:cubicBezTo>
                    <a:pt x="74" y="50"/>
                    <a:pt x="46" y="77"/>
                    <a:pt x="20" y="106"/>
                  </a:cubicBezTo>
                  <a:lnTo>
                    <a:pt x="0" y="8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
            <p:cNvSpPr>
              <a:spLocks/>
            </p:cNvSpPr>
            <p:nvPr/>
          </p:nvSpPr>
          <p:spPr bwMode="auto">
            <a:xfrm>
              <a:off x="1342838" y="4058837"/>
              <a:ext cx="139700" cy="119062"/>
            </a:xfrm>
            <a:custGeom>
              <a:avLst/>
              <a:gdLst>
                <a:gd name="T0" fmla="*/ 0 w 119"/>
                <a:gd name="T1" fmla="*/ 75 h 102"/>
                <a:gd name="T2" fmla="*/ 98 w 119"/>
                <a:gd name="T3" fmla="*/ 0 h 102"/>
                <a:gd name="T4" fmla="*/ 119 w 119"/>
                <a:gd name="T5" fmla="*/ 37 h 102"/>
                <a:gd name="T6" fmla="*/ 22 w 119"/>
                <a:gd name="T7" fmla="*/ 102 h 102"/>
                <a:gd name="T8" fmla="*/ 0 w 119"/>
                <a:gd name="T9" fmla="*/ 75 h 102"/>
              </a:gdLst>
              <a:ahLst/>
              <a:cxnLst>
                <a:cxn ang="0">
                  <a:pos x="T0" y="T1"/>
                </a:cxn>
                <a:cxn ang="0">
                  <a:pos x="T2" y="T3"/>
                </a:cxn>
                <a:cxn ang="0">
                  <a:pos x="T4" y="T5"/>
                </a:cxn>
                <a:cxn ang="0">
                  <a:pos x="T6" y="T7"/>
                </a:cxn>
                <a:cxn ang="0">
                  <a:pos x="T8" y="T9"/>
                </a:cxn>
              </a:cxnLst>
              <a:rect l="0" t="0" r="r" b="b"/>
              <a:pathLst>
                <a:path w="119" h="102">
                  <a:moveTo>
                    <a:pt x="0" y="75"/>
                  </a:moveTo>
                  <a:cubicBezTo>
                    <a:pt x="30" y="48"/>
                    <a:pt x="63" y="23"/>
                    <a:pt x="98" y="0"/>
                  </a:cubicBezTo>
                  <a:cubicBezTo>
                    <a:pt x="119" y="37"/>
                    <a:pt x="119" y="37"/>
                    <a:pt x="119" y="37"/>
                  </a:cubicBezTo>
                  <a:cubicBezTo>
                    <a:pt x="85" y="56"/>
                    <a:pt x="53" y="78"/>
                    <a:pt x="22" y="102"/>
                  </a:cubicBezTo>
                  <a:lnTo>
                    <a:pt x="0" y="75"/>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p:cNvSpPr>
              <a:spLocks/>
            </p:cNvSpPr>
            <p:nvPr/>
          </p:nvSpPr>
          <p:spPr bwMode="auto">
            <a:xfrm>
              <a:off x="1815913" y="3887387"/>
              <a:ext cx="146050" cy="95250"/>
            </a:xfrm>
            <a:custGeom>
              <a:avLst/>
              <a:gdLst>
                <a:gd name="T0" fmla="*/ 0 w 126"/>
                <a:gd name="T1" fmla="*/ 18 h 82"/>
                <a:gd name="T2" fmla="*/ 126 w 126"/>
                <a:gd name="T3" fmla="*/ 0 h 82"/>
                <a:gd name="T4" fmla="*/ 126 w 126"/>
                <a:gd name="T5" fmla="*/ 74 h 82"/>
                <a:gd name="T6" fmla="*/ 124 w 126"/>
                <a:gd name="T7" fmla="*/ 74 h 82"/>
                <a:gd name="T8" fmla="*/ 11 w 126"/>
                <a:gd name="T9" fmla="*/ 82 h 82"/>
                <a:gd name="T10" fmla="*/ 0 w 126"/>
                <a:gd name="T11" fmla="*/ 18 h 82"/>
              </a:gdLst>
              <a:ahLst/>
              <a:cxnLst>
                <a:cxn ang="0">
                  <a:pos x="T0" y="T1"/>
                </a:cxn>
                <a:cxn ang="0">
                  <a:pos x="T2" y="T3"/>
                </a:cxn>
                <a:cxn ang="0">
                  <a:pos x="T4" y="T5"/>
                </a:cxn>
                <a:cxn ang="0">
                  <a:pos x="T6" y="T7"/>
                </a:cxn>
                <a:cxn ang="0">
                  <a:pos x="T8" y="T9"/>
                </a:cxn>
                <a:cxn ang="0">
                  <a:pos x="T10" y="T11"/>
                </a:cxn>
              </a:cxnLst>
              <a:rect l="0" t="0" r="r" b="b"/>
              <a:pathLst>
                <a:path w="126" h="82">
                  <a:moveTo>
                    <a:pt x="0" y="18"/>
                  </a:moveTo>
                  <a:cubicBezTo>
                    <a:pt x="42" y="9"/>
                    <a:pt x="84" y="3"/>
                    <a:pt x="126" y="0"/>
                  </a:cubicBezTo>
                  <a:cubicBezTo>
                    <a:pt x="126" y="74"/>
                    <a:pt x="126" y="74"/>
                    <a:pt x="126" y="74"/>
                  </a:cubicBezTo>
                  <a:cubicBezTo>
                    <a:pt x="125" y="74"/>
                    <a:pt x="125" y="74"/>
                    <a:pt x="124" y="74"/>
                  </a:cubicBezTo>
                  <a:cubicBezTo>
                    <a:pt x="87" y="74"/>
                    <a:pt x="49" y="77"/>
                    <a:pt x="11" y="82"/>
                  </a:cubicBezTo>
                  <a:lnTo>
                    <a:pt x="0" y="1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
            <p:cNvSpPr>
              <a:spLocks/>
            </p:cNvSpPr>
            <p:nvPr/>
          </p:nvSpPr>
          <p:spPr bwMode="auto">
            <a:xfrm>
              <a:off x="1642875" y="3915962"/>
              <a:ext cx="152400" cy="103187"/>
            </a:xfrm>
            <a:custGeom>
              <a:avLst/>
              <a:gdLst>
                <a:gd name="T0" fmla="*/ 0 w 131"/>
                <a:gd name="T1" fmla="*/ 38 h 89"/>
                <a:gd name="T2" fmla="*/ 120 w 131"/>
                <a:gd name="T3" fmla="*/ 0 h 89"/>
                <a:gd name="T4" fmla="*/ 131 w 131"/>
                <a:gd name="T5" fmla="*/ 61 h 89"/>
                <a:gd name="T6" fmla="*/ 19 w 131"/>
                <a:gd name="T7" fmla="*/ 89 h 89"/>
                <a:gd name="T8" fmla="*/ 0 w 131"/>
                <a:gd name="T9" fmla="*/ 38 h 89"/>
              </a:gdLst>
              <a:ahLst/>
              <a:cxnLst>
                <a:cxn ang="0">
                  <a:pos x="T0" y="T1"/>
                </a:cxn>
                <a:cxn ang="0">
                  <a:pos x="T2" y="T3"/>
                </a:cxn>
                <a:cxn ang="0">
                  <a:pos x="T4" y="T5"/>
                </a:cxn>
                <a:cxn ang="0">
                  <a:pos x="T6" y="T7"/>
                </a:cxn>
                <a:cxn ang="0">
                  <a:pos x="T8" y="T9"/>
                </a:cxn>
              </a:cxnLst>
              <a:rect l="0" t="0" r="r" b="b"/>
              <a:pathLst>
                <a:path w="131" h="89">
                  <a:moveTo>
                    <a:pt x="0" y="38"/>
                  </a:moveTo>
                  <a:cubicBezTo>
                    <a:pt x="38" y="23"/>
                    <a:pt x="79" y="10"/>
                    <a:pt x="120" y="0"/>
                  </a:cubicBezTo>
                  <a:cubicBezTo>
                    <a:pt x="131" y="61"/>
                    <a:pt x="131" y="61"/>
                    <a:pt x="131" y="61"/>
                  </a:cubicBezTo>
                  <a:cubicBezTo>
                    <a:pt x="93" y="68"/>
                    <a:pt x="56" y="77"/>
                    <a:pt x="19" y="89"/>
                  </a:cubicBezTo>
                  <a:lnTo>
                    <a:pt x="0" y="3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9"/>
            <p:cNvSpPr>
              <a:spLocks/>
            </p:cNvSpPr>
            <p:nvPr/>
          </p:nvSpPr>
          <p:spPr bwMode="auto">
            <a:xfrm>
              <a:off x="1125350" y="4300137"/>
              <a:ext cx="100013" cy="128587"/>
            </a:xfrm>
            <a:custGeom>
              <a:avLst/>
              <a:gdLst>
                <a:gd name="T0" fmla="*/ 0 w 86"/>
                <a:gd name="T1" fmla="*/ 101 h 111"/>
                <a:gd name="T2" fmla="*/ 66 w 86"/>
                <a:gd name="T3" fmla="*/ 0 h 111"/>
                <a:gd name="T4" fmla="*/ 86 w 86"/>
                <a:gd name="T5" fmla="*/ 16 h 111"/>
                <a:gd name="T6" fmla="*/ 17 w 86"/>
                <a:gd name="T7" fmla="*/ 111 h 111"/>
                <a:gd name="T8" fmla="*/ 0 w 86"/>
                <a:gd name="T9" fmla="*/ 101 h 111"/>
              </a:gdLst>
              <a:ahLst/>
              <a:cxnLst>
                <a:cxn ang="0">
                  <a:pos x="T0" y="T1"/>
                </a:cxn>
                <a:cxn ang="0">
                  <a:pos x="T2" y="T3"/>
                </a:cxn>
                <a:cxn ang="0">
                  <a:pos x="T4" y="T5"/>
                </a:cxn>
                <a:cxn ang="0">
                  <a:pos x="T6" y="T7"/>
                </a:cxn>
                <a:cxn ang="0">
                  <a:pos x="T8" y="T9"/>
                </a:cxn>
              </a:cxnLst>
              <a:rect l="0" t="0" r="r" b="b"/>
              <a:pathLst>
                <a:path w="86" h="111">
                  <a:moveTo>
                    <a:pt x="0" y="101"/>
                  </a:moveTo>
                  <a:cubicBezTo>
                    <a:pt x="19" y="66"/>
                    <a:pt x="41" y="33"/>
                    <a:pt x="66" y="0"/>
                  </a:cubicBezTo>
                  <a:cubicBezTo>
                    <a:pt x="86" y="16"/>
                    <a:pt x="86" y="16"/>
                    <a:pt x="86" y="16"/>
                  </a:cubicBezTo>
                  <a:cubicBezTo>
                    <a:pt x="61" y="46"/>
                    <a:pt x="38" y="78"/>
                    <a:pt x="17" y="111"/>
                  </a:cubicBezTo>
                  <a:lnTo>
                    <a:pt x="0" y="101"/>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0"/>
            <p:cNvSpPr>
              <a:spLocks/>
            </p:cNvSpPr>
            <p:nvPr/>
          </p:nvSpPr>
          <p:spPr bwMode="auto">
            <a:xfrm>
              <a:off x="1007875" y="4606524"/>
              <a:ext cx="49213" cy="138112"/>
            </a:xfrm>
            <a:custGeom>
              <a:avLst/>
              <a:gdLst>
                <a:gd name="T0" fmla="*/ 0 w 43"/>
                <a:gd name="T1" fmla="*/ 116 h 118"/>
                <a:gd name="T2" fmla="*/ 29 w 43"/>
                <a:gd name="T3" fmla="*/ 0 h 118"/>
                <a:gd name="T4" fmla="*/ 43 w 43"/>
                <a:gd name="T5" fmla="*/ 5 h 118"/>
                <a:gd name="T6" fmla="*/ 12 w 43"/>
                <a:gd name="T7" fmla="*/ 118 h 118"/>
                <a:gd name="T8" fmla="*/ 0 w 43"/>
                <a:gd name="T9" fmla="*/ 116 h 118"/>
              </a:gdLst>
              <a:ahLst/>
              <a:cxnLst>
                <a:cxn ang="0">
                  <a:pos x="T0" y="T1"/>
                </a:cxn>
                <a:cxn ang="0">
                  <a:pos x="T2" y="T3"/>
                </a:cxn>
                <a:cxn ang="0">
                  <a:pos x="T4" y="T5"/>
                </a:cxn>
                <a:cxn ang="0">
                  <a:pos x="T6" y="T7"/>
                </a:cxn>
                <a:cxn ang="0">
                  <a:pos x="T8" y="T9"/>
                </a:cxn>
              </a:cxnLst>
              <a:rect l="0" t="0" r="r" b="b"/>
              <a:pathLst>
                <a:path w="43" h="118">
                  <a:moveTo>
                    <a:pt x="0" y="116"/>
                  </a:moveTo>
                  <a:cubicBezTo>
                    <a:pt x="7" y="77"/>
                    <a:pt x="17" y="38"/>
                    <a:pt x="29" y="0"/>
                  </a:cubicBezTo>
                  <a:cubicBezTo>
                    <a:pt x="43" y="5"/>
                    <a:pt x="43" y="5"/>
                    <a:pt x="43" y="5"/>
                  </a:cubicBezTo>
                  <a:cubicBezTo>
                    <a:pt x="30" y="41"/>
                    <a:pt x="20" y="79"/>
                    <a:pt x="12" y="118"/>
                  </a:cubicBezTo>
                  <a:lnTo>
                    <a:pt x="0" y="116"/>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1"/>
            <p:cNvSpPr>
              <a:spLocks/>
            </p:cNvSpPr>
            <p:nvPr/>
          </p:nvSpPr>
          <p:spPr bwMode="auto">
            <a:xfrm>
              <a:off x="990413" y="4774799"/>
              <a:ext cx="25400" cy="138112"/>
            </a:xfrm>
            <a:custGeom>
              <a:avLst/>
              <a:gdLst>
                <a:gd name="T0" fmla="*/ 0 w 22"/>
                <a:gd name="T1" fmla="*/ 119 h 119"/>
                <a:gd name="T2" fmla="*/ 10 w 22"/>
                <a:gd name="T3" fmla="*/ 0 h 119"/>
                <a:gd name="T4" fmla="*/ 22 w 22"/>
                <a:gd name="T5" fmla="*/ 2 h 119"/>
                <a:gd name="T6" fmla="*/ 12 w 22"/>
                <a:gd name="T7" fmla="*/ 119 h 119"/>
                <a:gd name="T8" fmla="*/ 0 w 22"/>
                <a:gd name="T9" fmla="*/ 119 h 119"/>
              </a:gdLst>
              <a:ahLst/>
              <a:cxnLst>
                <a:cxn ang="0">
                  <a:pos x="T0" y="T1"/>
                </a:cxn>
                <a:cxn ang="0">
                  <a:pos x="T2" y="T3"/>
                </a:cxn>
                <a:cxn ang="0">
                  <a:pos x="T4" y="T5"/>
                </a:cxn>
                <a:cxn ang="0">
                  <a:pos x="T6" y="T7"/>
                </a:cxn>
                <a:cxn ang="0">
                  <a:pos x="T8" y="T9"/>
                </a:cxn>
              </a:cxnLst>
              <a:rect l="0" t="0" r="r" b="b"/>
              <a:pathLst>
                <a:path w="22" h="119">
                  <a:moveTo>
                    <a:pt x="0" y="119"/>
                  </a:moveTo>
                  <a:cubicBezTo>
                    <a:pt x="1" y="80"/>
                    <a:pt x="4" y="40"/>
                    <a:pt x="10" y="0"/>
                  </a:cubicBezTo>
                  <a:cubicBezTo>
                    <a:pt x="22" y="2"/>
                    <a:pt x="22" y="2"/>
                    <a:pt x="22" y="2"/>
                  </a:cubicBezTo>
                  <a:cubicBezTo>
                    <a:pt x="16" y="41"/>
                    <a:pt x="12" y="81"/>
                    <a:pt x="12" y="119"/>
                  </a:cubicBezTo>
                  <a:lnTo>
                    <a:pt x="0" y="11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p:cNvSpPr>
            <p:nvPr/>
          </p:nvSpPr>
          <p:spPr bwMode="auto">
            <a:xfrm>
              <a:off x="1052325" y="4446187"/>
              <a:ext cx="76200" cy="134937"/>
            </a:xfrm>
            <a:custGeom>
              <a:avLst/>
              <a:gdLst>
                <a:gd name="T0" fmla="*/ 0 w 65"/>
                <a:gd name="T1" fmla="*/ 110 h 116"/>
                <a:gd name="T2" fmla="*/ 48 w 65"/>
                <a:gd name="T3" fmla="*/ 0 h 116"/>
                <a:gd name="T4" fmla="*/ 65 w 65"/>
                <a:gd name="T5" fmla="*/ 10 h 116"/>
                <a:gd name="T6" fmla="*/ 14 w 65"/>
                <a:gd name="T7" fmla="*/ 116 h 116"/>
                <a:gd name="T8" fmla="*/ 0 w 65"/>
                <a:gd name="T9" fmla="*/ 110 h 116"/>
              </a:gdLst>
              <a:ahLst/>
              <a:cxnLst>
                <a:cxn ang="0">
                  <a:pos x="T0" y="T1"/>
                </a:cxn>
                <a:cxn ang="0">
                  <a:pos x="T2" y="T3"/>
                </a:cxn>
                <a:cxn ang="0">
                  <a:pos x="T4" y="T5"/>
                </a:cxn>
                <a:cxn ang="0">
                  <a:pos x="T6" y="T7"/>
                </a:cxn>
                <a:cxn ang="0">
                  <a:pos x="T8" y="T9"/>
                </a:cxn>
              </a:cxnLst>
              <a:rect l="0" t="0" r="r" b="b"/>
              <a:pathLst>
                <a:path w="65" h="116">
                  <a:moveTo>
                    <a:pt x="0" y="110"/>
                  </a:moveTo>
                  <a:cubicBezTo>
                    <a:pt x="13" y="72"/>
                    <a:pt x="30" y="35"/>
                    <a:pt x="48" y="0"/>
                  </a:cubicBezTo>
                  <a:cubicBezTo>
                    <a:pt x="65" y="10"/>
                    <a:pt x="65" y="10"/>
                    <a:pt x="65" y="10"/>
                  </a:cubicBezTo>
                  <a:cubicBezTo>
                    <a:pt x="45" y="44"/>
                    <a:pt x="28" y="80"/>
                    <a:pt x="14" y="116"/>
                  </a:cubicBezTo>
                  <a:lnTo>
                    <a:pt x="0" y="110"/>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
            <p:cNvSpPr>
              <a:spLocks/>
            </p:cNvSpPr>
            <p:nvPr/>
          </p:nvSpPr>
          <p:spPr bwMode="auto">
            <a:xfrm>
              <a:off x="1485713" y="3973112"/>
              <a:ext cx="147638" cy="112712"/>
            </a:xfrm>
            <a:custGeom>
              <a:avLst/>
              <a:gdLst>
                <a:gd name="T0" fmla="*/ 0 w 128"/>
                <a:gd name="T1" fmla="*/ 59 h 97"/>
                <a:gd name="T2" fmla="*/ 110 w 128"/>
                <a:gd name="T3" fmla="*/ 0 h 97"/>
                <a:gd name="T4" fmla="*/ 128 w 128"/>
                <a:gd name="T5" fmla="*/ 49 h 97"/>
                <a:gd name="T6" fmla="*/ 22 w 128"/>
                <a:gd name="T7" fmla="*/ 97 h 97"/>
                <a:gd name="T8" fmla="*/ 0 w 128"/>
                <a:gd name="T9" fmla="*/ 59 h 97"/>
              </a:gdLst>
              <a:ahLst/>
              <a:cxnLst>
                <a:cxn ang="0">
                  <a:pos x="T0" y="T1"/>
                </a:cxn>
                <a:cxn ang="0">
                  <a:pos x="T2" y="T3"/>
                </a:cxn>
                <a:cxn ang="0">
                  <a:pos x="T4" y="T5"/>
                </a:cxn>
                <a:cxn ang="0">
                  <a:pos x="T6" y="T7"/>
                </a:cxn>
                <a:cxn ang="0">
                  <a:pos x="T8" y="T9"/>
                </a:cxn>
              </a:cxnLst>
              <a:rect l="0" t="0" r="r" b="b"/>
              <a:pathLst>
                <a:path w="128" h="97">
                  <a:moveTo>
                    <a:pt x="0" y="59"/>
                  </a:moveTo>
                  <a:cubicBezTo>
                    <a:pt x="36" y="37"/>
                    <a:pt x="72" y="17"/>
                    <a:pt x="110" y="0"/>
                  </a:cubicBezTo>
                  <a:cubicBezTo>
                    <a:pt x="128" y="49"/>
                    <a:pt x="128" y="49"/>
                    <a:pt x="128" y="49"/>
                  </a:cubicBezTo>
                  <a:cubicBezTo>
                    <a:pt x="91" y="63"/>
                    <a:pt x="56" y="79"/>
                    <a:pt x="22" y="97"/>
                  </a:cubicBezTo>
                  <a:lnTo>
                    <a:pt x="0" y="5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6"/>
            <p:cNvSpPr>
              <a:spLocks/>
            </p:cNvSpPr>
            <p:nvPr/>
          </p:nvSpPr>
          <p:spPr bwMode="auto">
            <a:xfrm>
              <a:off x="1995300" y="3884212"/>
              <a:ext cx="149225" cy="103187"/>
            </a:xfrm>
            <a:custGeom>
              <a:avLst/>
              <a:gdLst>
                <a:gd name="T0" fmla="*/ 113 w 128"/>
                <a:gd name="T1" fmla="*/ 89 h 89"/>
                <a:gd name="T2" fmla="*/ 0 w 128"/>
                <a:gd name="T3" fmla="*/ 77 h 89"/>
                <a:gd name="T4" fmla="*/ 0 w 128"/>
                <a:gd name="T5" fmla="*/ 1 h 89"/>
                <a:gd name="T6" fmla="*/ 34 w 128"/>
                <a:gd name="T7" fmla="*/ 0 h 89"/>
                <a:gd name="T8" fmla="*/ 128 w 128"/>
                <a:gd name="T9" fmla="*/ 5 h 89"/>
                <a:gd name="T10" fmla="*/ 113 w 128"/>
                <a:gd name="T11" fmla="*/ 89 h 89"/>
              </a:gdLst>
              <a:ahLst/>
              <a:cxnLst>
                <a:cxn ang="0">
                  <a:pos x="T0" y="T1"/>
                </a:cxn>
                <a:cxn ang="0">
                  <a:pos x="T2" y="T3"/>
                </a:cxn>
                <a:cxn ang="0">
                  <a:pos x="T4" y="T5"/>
                </a:cxn>
                <a:cxn ang="0">
                  <a:pos x="T6" y="T7"/>
                </a:cxn>
                <a:cxn ang="0">
                  <a:pos x="T8" y="T9"/>
                </a:cxn>
                <a:cxn ang="0">
                  <a:pos x="T10" y="T11"/>
                </a:cxn>
              </a:cxnLst>
              <a:rect l="0" t="0" r="r" b="b"/>
              <a:pathLst>
                <a:path w="128" h="89">
                  <a:moveTo>
                    <a:pt x="113" y="89"/>
                  </a:moveTo>
                  <a:cubicBezTo>
                    <a:pt x="76" y="82"/>
                    <a:pt x="38" y="78"/>
                    <a:pt x="0" y="77"/>
                  </a:cubicBezTo>
                  <a:cubicBezTo>
                    <a:pt x="0" y="1"/>
                    <a:pt x="0" y="1"/>
                    <a:pt x="0" y="1"/>
                  </a:cubicBezTo>
                  <a:cubicBezTo>
                    <a:pt x="11" y="0"/>
                    <a:pt x="23" y="0"/>
                    <a:pt x="34" y="0"/>
                  </a:cubicBezTo>
                  <a:cubicBezTo>
                    <a:pt x="65" y="0"/>
                    <a:pt x="96" y="2"/>
                    <a:pt x="128" y="5"/>
                  </a:cubicBezTo>
                  <a:lnTo>
                    <a:pt x="113" y="8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0"/>
            <p:cNvSpPr>
              <a:spLocks/>
            </p:cNvSpPr>
            <p:nvPr/>
          </p:nvSpPr>
          <p:spPr bwMode="auto">
            <a:xfrm>
              <a:off x="2160400" y="3895324"/>
              <a:ext cx="165100" cy="134937"/>
            </a:xfrm>
            <a:custGeom>
              <a:avLst/>
              <a:gdLst>
                <a:gd name="T0" fmla="*/ 109 w 142"/>
                <a:gd name="T1" fmla="*/ 117 h 117"/>
                <a:gd name="T2" fmla="*/ 0 w 142"/>
                <a:gd name="T3" fmla="*/ 85 h 117"/>
                <a:gd name="T4" fmla="*/ 15 w 142"/>
                <a:gd name="T5" fmla="*/ 0 h 117"/>
                <a:gd name="T6" fmla="*/ 142 w 142"/>
                <a:gd name="T7" fmla="*/ 27 h 117"/>
                <a:gd name="T8" fmla="*/ 109 w 142"/>
                <a:gd name="T9" fmla="*/ 117 h 117"/>
              </a:gdLst>
              <a:ahLst/>
              <a:cxnLst>
                <a:cxn ang="0">
                  <a:pos x="T0" y="T1"/>
                </a:cxn>
                <a:cxn ang="0">
                  <a:pos x="T2" y="T3"/>
                </a:cxn>
                <a:cxn ang="0">
                  <a:pos x="T4" y="T5"/>
                </a:cxn>
                <a:cxn ang="0">
                  <a:pos x="T6" y="T7"/>
                </a:cxn>
                <a:cxn ang="0">
                  <a:pos x="T8" y="T9"/>
                </a:cxn>
              </a:cxnLst>
              <a:rect l="0" t="0" r="r" b="b"/>
              <a:pathLst>
                <a:path w="142" h="117">
                  <a:moveTo>
                    <a:pt x="109" y="117"/>
                  </a:moveTo>
                  <a:cubicBezTo>
                    <a:pt x="73" y="104"/>
                    <a:pt x="37" y="93"/>
                    <a:pt x="0" y="85"/>
                  </a:cubicBezTo>
                  <a:cubicBezTo>
                    <a:pt x="15" y="0"/>
                    <a:pt x="15" y="0"/>
                    <a:pt x="15" y="0"/>
                  </a:cubicBezTo>
                  <a:cubicBezTo>
                    <a:pt x="58" y="6"/>
                    <a:pt x="101" y="15"/>
                    <a:pt x="142" y="27"/>
                  </a:cubicBezTo>
                  <a:lnTo>
                    <a:pt x="109" y="117"/>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8194" name="Picture 2" descr="\\psf\Home\Documents\BACKUP\Back to Server 2016\04_April 2016\04.7.16\p23Presentation_PlanData-v2.jpg"/>
          <p:cNvPicPr>
            <a:picLocks noChangeAspect="1" noChangeArrowheads="1"/>
          </p:cNvPicPr>
          <p:nvPr/>
        </p:nvPicPr>
        <p:blipFill rotWithShape="1">
          <a:blip r:embed="rId3">
            <a:extLst>
              <a:ext uri="{28A0092B-C50C-407E-A947-70E740481C1C}">
                <a14:useLocalDpi xmlns:a14="http://schemas.microsoft.com/office/drawing/2010/main" val="0"/>
              </a:ext>
            </a:extLst>
          </a:blip>
          <a:srcRect l="8242" t="23186" r="55956" b="16679"/>
          <a:stretch/>
        </p:blipFill>
        <p:spPr bwMode="auto">
          <a:xfrm>
            <a:off x="713116" y="1593011"/>
            <a:ext cx="3289541" cy="412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6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psf\Home\Documents\BACKUP\Back to Server 2016\04_April 2016\04.7.16\p24Presentation_EmpDemographics-v2.jpg"/>
          <p:cNvPicPr>
            <a:picLocks noChangeAspect="1" noChangeArrowheads="1"/>
          </p:cNvPicPr>
          <p:nvPr/>
        </p:nvPicPr>
        <p:blipFill rotWithShape="1">
          <a:blip r:embed="rId3">
            <a:extLst>
              <a:ext uri="{28A0092B-C50C-407E-A947-70E740481C1C}">
                <a14:useLocalDpi xmlns:a14="http://schemas.microsoft.com/office/drawing/2010/main" val="0"/>
              </a:ext>
            </a:extLst>
          </a:blip>
          <a:srcRect l="64924" t="39737" r="18289" b="31509"/>
          <a:stretch/>
        </p:blipFill>
        <p:spPr bwMode="auto">
          <a:xfrm>
            <a:off x="6282688" y="2757769"/>
            <a:ext cx="1575144" cy="201295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4"/>
          </p:nvPr>
        </p:nvSpPr>
        <p:spPr/>
        <p:txBody>
          <a:bodyPr/>
          <a:lstStyle/>
          <a:p>
            <a:endParaRPr lang="en-US"/>
          </a:p>
        </p:txBody>
      </p:sp>
      <p:sp>
        <p:nvSpPr>
          <p:cNvPr id="6" name="Text Placeholder 5"/>
          <p:cNvSpPr>
            <a:spLocks noGrp="1"/>
          </p:cNvSpPr>
          <p:nvPr>
            <p:ph type="body" sz="quarter" idx="13"/>
          </p:nvPr>
        </p:nvSpPr>
        <p:spPr/>
        <p:txBody>
          <a:bodyPr/>
          <a:lstStyle/>
          <a:p>
            <a:endParaRPr lang="en-US" dirty="0"/>
          </a:p>
        </p:txBody>
      </p:sp>
      <p:sp>
        <p:nvSpPr>
          <p:cNvPr id="8" name="Text Placeholder 7"/>
          <p:cNvSpPr>
            <a:spLocks noGrp="1"/>
          </p:cNvSpPr>
          <p:nvPr>
            <p:ph type="body" sz="quarter" idx="15"/>
          </p:nvPr>
        </p:nvSpPr>
        <p:spPr/>
        <p:txBody>
          <a:bodyPr/>
          <a:lstStyle/>
          <a:p>
            <a:r>
              <a:rPr lang="en-US" dirty="0">
                <a:solidFill>
                  <a:schemeClr val="tx2"/>
                </a:solidFill>
              </a:rPr>
              <a:t>Employee demographics</a:t>
            </a:r>
          </a:p>
        </p:txBody>
      </p:sp>
      <p:pic>
        <p:nvPicPr>
          <p:cNvPr id="9" name="Picture 2" descr="\\psf\Home\Documents\BACKUP\Back to Server 2016\04_April 2016\04.7.16\p24Presentation_EmpDemographics-v2.jpg"/>
          <p:cNvPicPr>
            <a:picLocks noChangeAspect="1" noChangeArrowheads="1"/>
          </p:cNvPicPr>
          <p:nvPr/>
        </p:nvPicPr>
        <p:blipFill rotWithShape="1">
          <a:blip r:embed="rId3">
            <a:extLst>
              <a:ext uri="{28A0092B-C50C-407E-A947-70E740481C1C}">
                <a14:useLocalDpi xmlns:a14="http://schemas.microsoft.com/office/drawing/2010/main" val="0"/>
              </a:ext>
            </a:extLst>
          </a:blip>
          <a:srcRect l="4994" t="18414" r="58424" b="57542"/>
          <a:stretch/>
        </p:blipFill>
        <p:spPr bwMode="auto">
          <a:xfrm>
            <a:off x="265708" y="1078706"/>
            <a:ext cx="3432675" cy="168315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3710157" y="1458494"/>
            <a:ext cx="4789025" cy="1104314"/>
          </a:xfrm>
        </p:spPr>
        <p:txBody>
          <a:bodyPr/>
          <a:lstStyle/>
          <a:p>
            <a:r>
              <a:rPr lang="en-US" dirty="0"/>
              <a:t>Does the company have a high proportion of young employees who may have significant debt?  </a:t>
            </a:r>
          </a:p>
        </p:txBody>
      </p:sp>
      <p:sp>
        <p:nvSpPr>
          <p:cNvPr id="4" name="TextBox 3"/>
          <p:cNvSpPr txBox="1"/>
          <p:nvPr/>
        </p:nvSpPr>
        <p:spPr>
          <a:xfrm>
            <a:off x="3679722" y="4728888"/>
            <a:ext cx="4381930" cy="1231106"/>
          </a:xfrm>
          <a:prstGeom prst="rect">
            <a:avLst/>
          </a:prstGeom>
          <a:noFill/>
        </p:spPr>
        <p:txBody>
          <a:bodyPr wrap="square" lIns="0" tIns="0" rIns="0" bIns="0" rtlCol="0">
            <a:spAutoFit/>
          </a:bodyPr>
          <a:lstStyle/>
          <a:p>
            <a:pPr marL="227013" indent="-227013">
              <a:spcAft>
                <a:spcPts val="1000"/>
              </a:spcAft>
              <a:buClr>
                <a:schemeClr val="accent2"/>
              </a:buClr>
              <a:buFont typeface="Wingdings" panose="05000000000000000000" pitchFamily="2" charset="2"/>
              <a:buChar char="§"/>
            </a:pPr>
            <a:r>
              <a:rPr lang="en-US" sz="2000" dirty="0"/>
              <a:t>Does the company have an aging population that may need assistance with tax strategies, estate planning, etc., as they approach retirement?</a:t>
            </a:r>
          </a:p>
        </p:txBody>
      </p:sp>
      <p:sp>
        <p:nvSpPr>
          <p:cNvPr id="5" name="TextBox 4"/>
          <p:cNvSpPr txBox="1"/>
          <p:nvPr/>
        </p:nvSpPr>
        <p:spPr>
          <a:xfrm>
            <a:off x="1089785" y="2936627"/>
            <a:ext cx="5376008" cy="1231106"/>
          </a:xfrm>
          <a:prstGeom prst="rect">
            <a:avLst/>
          </a:prstGeom>
          <a:noFill/>
        </p:spPr>
        <p:txBody>
          <a:bodyPr wrap="square" lIns="0" tIns="0" rIns="0" bIns="0" rtlCol="0">
            <a:spAutoFit/>
          </a:bodyPr>
          <a:lstStyle/>
          <a:p>
            <a:pPr marL="227013" indent="-227013">
              <a:spcAft>
                <a:spcPts val="1000"/>
              </a:spcAft>
              <a:buClr>
                <a:schemeClr val="accent2"/>
              </a:buClr>
              <a:buFont typeface="Wingdings" panose="05000000000000000000" pitchFamily="2" charset="2"/>
              <a:buChar char="§"/>
            </a:pPr>
            <a:r>
              <a:rPr lang="en-US" sz="2000" dirty="0"/>
              <a:t>Is the company in an industry (e.g. law firm or medical practice) that may hire young employees with a </a:t>
            </a:r>
            <a:r>
              <a:rPr lang="en-US" sz="2000" b="1" i="1" dirty="0"/>
              <a:t>significant </a:t>
            </a:r>
            <a:r>
              <a:rPr lang="en-US" sz="2000" dirty="0"/>
              <a:t>amount of college debt?</a:t>
            </a:r>
          </a:p>
        </p:txBody>
      </p:sp>
      <p:pic>
        <p:nvPicPr>
          <p:cNvPr id="11" name="Picture 2" descr="\\psf\Home\Documents\BACKUP\Back to Server 2016\04_April 2016\04.7.16\p24Presentation_EmpDemographics-v2.jpg"/>
          <p:cNvPicPr>
            <a:picLocks noChangeAspect="1" noChangeArrowheads="1"/>
          </p:cNvPicPr>
          <p:nvPr/>
        </p:nvPicPr>
        <p:blipFill rotWithShape="1">
          <a:blip r:embed="rId3">
            <a:extLst>
              <a:ext uri="{28A0092B-C50C-407E-A947-70E740481C1C}">
                <a14:useLocalDpi xmlns:a14="http://schemas.microsoft.com/office/drawing/2010/main" val="0"/>
              </a:ext>
            </a:extLst>
          </a:blip>
          <a:srcRect l="20657" t="65650" r="58424" b="6819"/>
          <a:stretch/>
        </p:blipFill>
        <p:spPr bwMode="auto">
          <a:xfrm>
            <a:off x="1716835" y="4385388"/>
            <a:ext cx="1962887" cy="192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4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2838" y="1371600"/>
            <a:ext cx="4805362" cy="4526280"/>
          </a:xfrm>
        </p:spPr>
        <p:txBody>
          <a:bodyPr/>
          <a:lstStyle/>
          <a:p>
            <a:r>
              <a:rPr lang="en-US" dirty="0"/>
              <a:t>Is a primary reason for offering a competitive benefits package to recruit, retain, and reward top talent?</a:t>
            </a:r>
          </a:p>
          <a:p>
            <a:r>
              <a:rPr lang="en-US" dirty="0"/>
              <a:t>Is your company paternalistic, wanting to give employees the best opportunity for replacement income ratios that are superior to the industry?</a:t>
            </a:r>
          </a:p>
          <a:p>
            <a:r>
              <a:rPr lang="en-US" dirty="0"/>
              <a:t>Are you willing to devote the time and resources to supporting a robust financial wellness program?</a:t>
            </a:r>
          </a:p>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5"/>
          </p:nvPr>
        </p:nvSpPr>
        <p:spPr/>
        <p:txBody>
          <a:bodyPr/>
          <a:lstStyle/>
          <a:p>
            <a:r>
              <a:rPr lang="en-US" dirty="0"/>
              <a:t>Corporate culture and philosophy</a:t>
            </a:r>
          </a:p>
        </p:txBody>
      </p:sp>
      <p:grpSp>
        <p:nvGrpSpPr>
          <p:cNvPr id="6" name="Group 5"/>
          <p:cNvGrpSpPr/>
          <p:nvPr/>
        </p:nvGrpSpPr>
        <p:grpSpPr>
          <a:xfrm>
            <a:off x="1006927" y="1875693"/>
            <a:ext cx="1666993" cy="2499336"/>
            <a:chOff x="765175" y="1946275"/>
            <a:chExt cx="2292350" cy="3436938"/>
          </a:xfrm>
          <a:solidFill>
            <a:srgbClr val="05C3DE"/>
          </a:solidFill>
        </p:grpSpPr>
        <p:sp>
          <p:nvSpPr>
            <p:cNvPr id="7" name="Freeform 5"/>
            <p:cNvSpPr>
              <a:spLocks noEditPoints="1"/>
            </p:cNvSpPr>
            <p:nvPr/>
          </p:nvSpPr>
          <p:spPr bwMode="auto">
            <a:xfrm>
              <a:off x="765175" y="3092450"/>
              <a:ext cx="2292350" cy="2290763"/>
            </a:xfrm>
            <a:custGeom>
              <a:avLst/>
              <a:gdLst>
                <a:gd name="T0" fmla="*/ 398 w 797"/>
                <a:gd name="T1" fmla="*/ 0 h 797"/>
                <a:gd name="T2" fmla="*/ 0 w 797"/>
                <a:gd name="T3" fmla="*/ 398 h 797"/>
                <a:gd name="T4" fmla="*/ 398 w 797"/>
                <a:gd name="T5" fmla="*/ 797 h 797"/>
                <a:gd name="T6" fmla="*/ 797 w 797"/>
                <a:gd name="T7" fmla="*/ 398 h 797"/>
                <a:gd name="T8" fmla="*/ 398 w 797"/>
                <a:gd name="T9" fmla="*/ 0 h 797"/>
                <a:gd name="T10" fmla="*/ 398 w 797"/>
                <a:gd name="T11" fmla="*/ 757 h 797"/>
                <a:gd name="T12" fmla="*/ 40 w 797"/>
                <a:gd name="T13" fmla="*/ 398 h 797"/>
                <a:gd name="T14" fmla="*/ 398 w 797"/>
                <a:gd name="T15" fmla="*/ 40 h 797"/>
                <a:gd name="T16" fmla="*/ 757 w 797"/>
                <a:gd name="T17" fmla="*/ 398 h 797"/>
                <a:gd name="T18" fmla="*/ 398 w 797"/>
                <a:gd name="T19" fmla="*/ 75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7" h="797">
                  <a:moveTo>
                    <a:pt x="398" y="0"/>
                  </a:moveTo>
                  <a:cubicBezTo>
                    <a:pt x="179" y="0"/>
                    <a:pt x="0" y="179"/>
                    <a:pt x="0" y="398"/>
                  </a:cubicBezTo>
                  <a:cubicBezTo>
                    <a:pt x="0" y="618"/>
                    <a:pt x="179" y="797"/>
                    <a:pt x="398" y="797"/>
                  </a:cubicBezTo>
                  <a:cubicBezTo>
                    <a:pt x="618" y="797"/>
                    <a:pt x="797" y="618"/>
                    <a:pt x="797" y="398"/>
                  </a:cubicBezTo>
                  <a:cubicBezTo>
                    <a:pt x="797" y="179"/>
                    <a:pt x="618" y="0"/>
                    <a:pt x="398" y="0"/>
                  </a:cubicBezTo>
                  <a:close/>
                  <a:moveTo>
                    <a:pt x="398" y="757"/>
                  </a:moveTo>
                  <a:cubicBezTo>
                    <a:pt x="201" y="757"/>
                    <a:pt x="40" y="596"/>
                    <a:pt x="40" y="398"/>
                  </a:cubicBezTo>
                  <a:cubicBezTo>
                    <a:pt x="40" y="201"/>
                    <a:pt x="201" y="40"/>
                    <a:pt x="398" y="40"/>
                  </a:cubicBezTo>
                  <a:cubicBezTo>
                    <a:pt x="596" y="40"/>
                    <a:pt x="757" y="201"/>
                    <a:pt x="757" y="398"/>
                  </a:cubicBezTo>
                  <a:cubicBezTo>
                    <a:pt x="757" y="596"/>
                    <a:pt x="596" y="757"/>
                    <a:pt x="398" y="7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1219200" y="3544888"/>
              <a:ext cx="1384300" cy="1384300"/>
            </a:xfrm>
            <a:custGeom>
              <a:avLst/>
              <a:gdLst>
                <a:gd name="T0" fmla="*/ 460 w 481"/>
                <a:gd name="T1" fmla="*/ 162 h 482"/>
                <a:gd name="T2" fmla="*/ 332 w 481"/>
                <a:gd name="T3" fmla="*/ 162 h 482"/>
                <a:gd name="T4" fmla="*/ 258 w 481"/>
                <a:gd name="T5" fmla="*/ 13 h 482"/>
                <a:gd name="T6" fmla="*/ 223 w 481"/>
                <a:gd name="T7" fmla="*/ 13 h 482"/>
                <a:gd name="T8" fmla="*/ 148 w 481"/>
                <a:gd name="T9" fmla="*/ 162 h 482"/>
                <a:gd name="T10" fmla="*/ 21 w 481"/>
                <a:gd name="T11" fmla="*/ 162 h 482"/>
                <a:gd name="T12" fmla="*/ 3 w 481"/>
                <a:gd name="T13" fmla="*/ 175 h 482"/>
                <a:gd name="T14" fmla="*/ 9 w 481"/>
                <a:gd name="T15" fmla="*/ 197 h 482"/>
                <a:gd name="T16" fmla="*/ 118 w 481"/>
                <a:gd name="T17" fmla="*/ 288 h 482"/>
                <a:gd name="T18" fmla="*/ 62 w 481"/>
                <a:gd name="T19" fmla="*/ 454 h 482"/>
                <a:gd name="T20" fmla="*/ 69 w 481"/>
                <a:gd name="T21" fmla="*/ 476 h 482"/>
                <a:gd name="T22" fmla="*/ 92 w 481"/>
                <a:gd name="T23" fmla="*/ 477 h 482"/>
                <a:gd name="T24" fmla="*/ 240 w 481"/>
                <a:gd name="T25" fmla="*/ 384 h 482"/>
                <a:gd name="T26" fmla="*/ 389 w 481"/>
                <a:gd name="T27" fmla="*/ 477 h 482"/>
                <a:gd name="T28" fmla="*/ 400 w 481"/>
                <a:gd name="T29" fmla="*/ 480 h 482"/>
                <a:gd name="T30" fmla="*/ 412 w 481"/>
                <a:gd name="T31" fmla="*/ 476 h 482"/>
                <a:gd name="T32" fmla="*/ 419 w 481"/>
                <a:gd name="T33" fmla="*/ 454 h 482"/>
                <a:gd name="T34" fmla="*/ 363 w 481"/>
                <a:gd name="T35" fmla="*/ 288 h 482"/>
                <a:gd name="T36" fmla="*/ 472 w 481"/>
                <a:gd name="T37" fmla="*/ 197 h 482"/>
                <a:gd name="T38" fmla="*/ 478 w 481"/>
                <a:gd name="T39" fmla="*/ 175 h 482"/>
                <a:gd name="T40" fmla="*/ 460 w 481"/>
                <a:gd name="T41" fmla="*/ 162 h 482"/>
                <a:gd name="T42" fmla="*/ 327 w 481"/>
                <a:gd name="T43" fmla="*/ 266 h 482"/>
                <a:gd name="T44" fmla="*/ 321 w 481"/>
                <a:gd name="T45" fmla="*/ 287 h 482"/>
                <a:gd name="T46" fmla="*/ 363 w 481"/>
                <a:gd name="T47" fmla="*/ 414 h 482"/>
                <a:gd name="T48" fmla="*/ 251 w 481"/>
                <a:gd name="T49" fmla="*/ 344 h 482"/>
                <a:gd name="T50" fmla="*/ 240 w 481"/>
                <a:gd name="T51" fmla="*/ 341 h 482"/>
                <a:gd name="T52" fmla="*/ 230 w 481"/>
                <a:gd name="T53" fmla="*/ 344 h 482"/>
                <a:gd name="T54" fmla="*/ 117 w 481"/>
                <a:gd name="T55" fmla="*/ 414 h 482"/>
                <a:gd name="T56" fmla="*/ 160 w 481"/>
                <a:gd name="T57" fmla="*/ 287 h 482"/>
                <a:gd name="T58" fmla="*/ 154 w 481"/>
                <a:gd name="T59" fmla="*/ 266 h 482"/>
                <a:gd name="T60" fmla="*/ 76 w 481"/>
                <a:gd name="T61" fmla="*/ 201 h 482"/>
                <a:gd name="T62" fmla="*/ 161 w 481"/>
                <a:gd name="T63" fmla="*/ 201 h 482"/>
                <a:gd name="T64" fmla="*/ 179 w 481"/>
                <a:gd name="T65" fmla="*/ 190 h 482"/>
                <a:gd name="T66" fmla="*/ 240 w 481"/>
                <a:gd name="T67" fmla="*/ 67 h 482"/>
                <a:gd name="T68" fmla="*/ 302 w 481"/>
                <a:gd name="T69" fmla="*/ 190 h 482"/>
                <a:gd name="T70" fmla="*/ 320 w 481"/>
                <a:gd name="T71" fmla="*/ 201 h 482"/>
                <a:gd name="T72" fmla="*/ 405 w 481"/>
                <a:gd name="T73" fmla="*/ 201 h 482"/>
                <a:gd name="T74" fmla="*/ 327 w 481"/>
                <a:gd name="T75" fmla="*/ 26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1" h="482">
                  <a:moveTo>
                    <a:pt x="460" y="162"/>
                  </a:moveTo>
                  <a:cubicBezTo>
                    <a:pt x="332" y="162"/>
                    <a:pt x="332" y="162"/>
                    <a:pt x="332" y="162"/>
                  </a:cubicBezTo>
                  <a:cubicBezTo>
                    <a:pt x="258" y="13"/>
                    <a:pt x="258" y="13"/>
                    <a:pt x="258" y="13"/>
                  </a:cubicBezTo>
                  <a:cubicBezTo>
                    <a:pt x="252" y="0"/>
                    <a:pt x="229" y="0"/>
                    <a:pt x="223" y="13"/>
                  </a:cubicBezTo>
                  <a:cubicBezTo>
                    <a:pt x="148" y="162"/>
                    <a:pt x="148" y="162"/>
                    <a:pt x="148" y="162"/>
                  </a:cubicBezTo>
                  <a:cubicBezTo>
                    <a:pt x="21" y="162"/>
                    <a:pt x="21" y="162"/>
                    <a:pt x="21" y="162"/>
                  </a:cubicBezTo>
                  <a:cubicBezTo>
                    <a:pt x="13" y="162"/>
                    <a:pt x="5" y="167"/>
                    <a:pt x="3" y="175"/>
                  </a:cubicBezTo>
                  <a:cubicBezTo>
                    <a:pt x="0" y="183"/>
                    <a:pt x="2" y="191"/>
                    <a:pt x="9" y="197"/>
                  </a:cubicBezTo>
                  <a:cubicBezTo>
                    <a:pt x="118" y="288"/>
                    <a:pt x="118" y="288"/>
                    <a:pt x="118" y="288"/>
                  </a:cubicBezTo>
                  <a:cubicBezTo>
                    <a:pt x="62" y="454"/>
                    <a:pt x="62" y="454"/>
                    <a:pt x="62" y="454"/>
                  </a:cubicBezTo>
                  <a:cubicBezTo>
                    <a:pt x="59" y="462"/>
                    <a:pt x="62" y="471"/>
                    <a:pt x="69" y="476"/>
                  </a:cubicBezTo>
                  <a:cubicBezTo>
                    <a:pt x="75" y="481"/>
                    <a:pt x="85" y="482"/>
                    <a:pt x="92" y="477"/>
                  </a:cubicBezTo>
                  <a:cubicBezTo>
                    <a:pt x="240" y="384"/>
                    <a:pt x="240" y="384"/>
                    <a:pt x="240" y="384"/>
                  </a:cubicBezTo>
                  <a:cubicBezTo>
                    <a:pt x="389" y="477"/>
                    <a:pt x="389" y="477"/>
                    <a:pt x="389" y="477"/>
                  </a:cubicBezTo>
                  <a:cubicBezTo>
                    <a:pt x="393" y="479"/>
                    <a:pt x="396" y="480"/>
                    <a:pt x="400" y="480"/>
                  </a:cubicBezTo>
                  <a:cubicBezTo>
                    <a:pt x="404" y="480"/>
                    <a:pt x="409" y="479"/>
                    <a:pt x="412" y="476"/>
                  </a:cubicBezTo>
                  <a:cubicBezTo>
                    <a:pt x="419" y="471"/>
                    <a:pt x="421" y="462"/>
                    <a:pt x="419" y="454"/>
                  </a:cubicBezTo>
                  <a:cubicBezTo>
                    <a:pt x="363" y="288"/>
                    <a:pt x="363" y="288"/>
                    <a:pt x="363" y="288"/>
                  </a:cubicBezTo>
                  <a:cubicBezTo>
                    <a:pt x="472" y="197"/>
                    <a:pt x="472" y="197"/>
                    <a:pt x="472" y="197"/>
                  </a:cubicBezTo>
                  <a:cubicBezTo>
                    <a:pt x="479" y="191"/>
                    <a:pt x="481" y="183"/>
                    <a:pt x="478" y="175"/>
                  </a:cubicBezTo>
                  <a:cubicBezTo>
                    <a:pt x="476" y="167"/>
                    <a:pt x="468" y="162"/>
                    <a:pt x="460" y="162"/>
                  </a:cubicBezTo>
                  <a:close/>
                  <a:moveTo>
                    <a:pt x="327" y="266"/>
                  </a:moveTo>
                  <a:cubicBezTo>
                    <a:pt x="321" y="271"/>
                    <a:pt x="319" y="280"/>
                    <a:pt x="321" y="287"/>
                  </a:cubicBezTo>
                  <a:cubicBezTo>
                    <a:pt x="363" y="414"/>
                    <a:pt x="363" y="414"/>
                    <a:pt x="363" y="414"/>
                  </a:cubicBezTo>
                  <a:cubicBezTo>
                    <a:pt x="251" y="344"/>
                    <a:pt x="251" y="344"/>
                    <a:pt x="251" y="344"/>
                  </a:cubicBezTo>
                  <a:cubicBezTo>
                    <a:pt x="248" y="342"/>
                    <a:pt x="244" y="341"/>
                    <a:pt x="240" y="341"/>
                  </a:cubicBezTo>
                  <a:cubicBezTo>
                    <a:pt x="237" y="341"/>
                    <a:pt x="233" y="342"/>
                    <a:pt x="230" y="344"/>
                  </a:cubicBezTo>
                  <a:cubicBezTo>
                    <a:pt x="117" y="414"/>
                    <a:pt x="117" y="414"/>
                    <a:pt x="117" y="414"/>
                  </a:cubicBezTo>
                  <a:cubicBezTo>
                    <a:pt x="160" y="287"/>
                    <a:pt x="160" y="287"/>
                    <a:pt x="160" y="287"/>
                  </a:cubicBezTo>
                  <a:cubicBezTo>
                    <a:pt x="162" y="280"/>
                    <a:pt x="160" y="271"/>
                    <a:pt x="154" y="266"/>
                  </a:cubicBezTo>
                  <a:cubicBezTo>
                    <a:pt x="76" y="201"/>
                    <a:pt x="76" y="201"/>
                    <a:pt x="76" y="201"/>
                  </a:cubicBezTo>
                  <a:cubicBezTo>
                    <a:pt x="161" y="201"/>
                    <a:pt x="161" y="201"/>
                    <a:pt x="161" y="201"/>
                  </a:cubicBezTo>
                  <a:cubicBezTo>
                    <a:pt x="168" y="201"/>
                    <a:pt x="175" y="197"/>
                    <a:pt x="179" y="190"/>
                  </a:cubicBezTo>
                  <a:cubicBezTo>
                    <a:pt x="240" y="67"/>
                    <a:pt x="240" y="67"/>
                    <a:pt x="240" y="67"/>
                  </a:cubicBezTo>
                  <a:cubicBezTo>
                    <a:pt x="302" y="190"/>
                    <a:pt x="302" y="190"/>
                    <a:pt x="302" y="190"/>
                  </a:cubicBezTo>
                  <a:cubicBezTo>
                    <a:pt x="306" y="197"/>
                    <a:pt x="313" y="201"/>
                    <a:pt x="320" y="201"/>
                  </a:cubicBezTo>
                  <a:cubicBezTo>
                    <a:pt x="405" y="201"/>
                    <a:pt x="405" y="201"/>
                    <a:pt x="405" y="201"/>
                  </a:cubicBezTo>
                  <a:lnTo>
                    <a:pt x="327"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1165225" y="1946275"/>
              <a:ext cx="1492250" cy="1146175"/>
            </a:xfrm>
            <a:custGeom>
              <a:avLst/>
              <a:gdLst>
                <a:gd name="T0" fmla="*/ 41 w 519"/>
                <a:gd name="T1" fmla="*/ 382 h 399"/>
                <a:gd name="T2" fmla="*/ 60 w 519"/>
                <a:gd name="T3" fmla="*/ 399 h 399"/>
                <a:gd name="T4" fmla="*/ 63 w 519"/>
                <a:gd name="T5" fmla="*/ 399 h 399"/>
                <a:gd name="T6" fmla="*/ 80 w 519"/>
                <a:gd name="T7" fmla="*/ 376 h 399"/>
                <a:gd name="T8" fmla="*/ 40 w 519"/>
                <a:gd name="T9" fmla="*/ 138 h 399"/>
                <a:gd name="T10" fmla="*/ 40 w 519"/>
                <a:gd name="T11" fmla="*/ 40 h 399"/>
                <a:gd name="T12" fmla="*/ 120 w 519"/>
                <a:gd name="T13" fmla="*/ 40 h 399"/>
                <a:gd name="T14" fmla="*/ 120 w 519"/>
                <a:gd name="T15" fmla="*/ 319 h 399"/>
                <a:gd name="T16" fmla="*/ 140 w 519"/>
                <a:gd name="T17" fmla="*/ 339 h 399"/>
                <a:gd name="T18" fmla="*/ 160 w 519"/>
                <a:gd name="T19" fmla="*/ 319 h 399"/>
                <a:gd name="T20" fmla="*/ 160 w 519"/>
                <a:gd name="T21" fmla="*/ 40 h 399"/>
                <a:gd name="T22" fmla="*/ 240 w 519"/>
                <a:gd name="T23" fmla="*/ 40 h 399"/>
                <a:gd name="T24" fmla="*/ 240 w 519"/>
                <a:gd name="T25" fmla="*/ 322 h 399"/>
                <a:gd name="T26" fmla="*/ 259 w 519"/>
                <a:gd name="T27" fmla="*/ 342 h 399"/>
                <a:gd name="T28" fmla="*/ 279 w 519"/>
                <a:gd name="T29" fmla="*/ 322 h 399"/>
                <a:gd name="T30" fmla="*/ 279 w 519"/>
                <a:gd name="T31" fmla="*/ 40 h 399"/>
                <a:gd name="T32" fmla="*/ 359 w 519"/>
                <a:gd name="T33" fmla="*/ 40 h 399"/>
                <a:gd name="T34" fmla="*/ 359 w 519"/>
                <a:gd name="T35" fmla="*/ 319 h 399"/>
                <a:gd name="T36" fmla="*/ 379 w 519"/>
                <a:gd name="T37" fmla="*/ 339 h 399"/>
                <a:gd name="T38" fmla="*/ 399 w 519"/>
                <a:gd name="T39" fmla="*/ 319 h 399"/>
                <a:gd name="T40" fmla="*/ 399 w 519"/>
                <a:gd name="T41" fmla="*/ 40 h 399"/>
                <a:gd name="T42" fmla="*/ 479 w 519"/>
                <a:gd name="T43" fmla="*/ 40 h 399"/>
                <a:gd name="T44" fmla="*/ 479 w 519"/>
                <a:gd name="T45" fmla="*/ 138 h 399"/>
                <a:gd name="T46" fmla="*/ 439 w 519"/>
                <a:gd name="T47" fmla="*/ 376 h 399"/>
                <a:gd name="T48" fmla="*/ 455 w 519"/>
                <a:gd name="T49" fmla="*/ 399 h 399"/>
                <a:gd name="T50" fmla="*/ 459 w 519"/>
                <a:gd name="T51" fmla="*/ 399 h 399"/>
                <a:gd name="T52" fmla="*/ 478 w 519"/>
                <a:gd name="T53" fmla="*/ 382 h 399"/>
                <a:gd name="T54" fmla="*/ 518 w 519"/>
                <a:gd name="T55" fmla="*/ 143 h 399"/>
                <a:gd name="T56" fmla="*/ 519 w 519"/>
                <a:gd name="T57" fmla="*/ 140 h 399"/>
                <a:gd name="T58" fmla="*/ 519 w 519"/>
                <a:gd name="T59" fmla="*/ 20 h 399"/>
                <a:gd name="T60" fmla="*/ 499 w 519"/>
                <a:gd name="T61" fmla="*/ 0 h 399"/>
                <a:gd name="T62" fmla="*/ 258 w 519"/>
                <a:gd name="T63" fmla="*/ 0 h 399"/>
                <a:gd name="T64" fmla="*/ 20 w 519"/>
                <a:gd name="T65" fmla="*/ 0 h 399"/>
                <a:gd name="T66" fmla="*/ 0 w 519"/>
                <a:gd name="T67" fmla="*/ 20 h 399"/>
                <a:gd name="T68" fmla="*/ 0 w 519"/>
                <a:gd name="T69" fmla="*/ 140 h 399"/>
                <a:gd name="T70" fmla="*/ 1 w 519"/>
                <a:gd name="T71" fmla="*/ 143 h 399"/>
                <a:gd name="T72" fmla="*/ 41 w 519"/>
                <a:gd name="T73" fmla="*/ 38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9" h="399">
                  <a:moveTo>
                    <a:pt x="41" y="382"/>
                  </a:moveTo>
                  <a:cubicBezTo>
                    <a:pt x="42" y="392"/>
                    <a:pt x="51" y="399"/>
                    <a:pt x="60" y="399"/>
                  </a:cubicBezTo>
                  <a:cubicBezTo>
                    <a:pt x="61" y="399"/>
                    <a:pt x="62" y="399"/>
                    <a:pt x="63" y="399"/>
                  </a:cubicBezTo>
                  <a:cubicBezTo>
                    <a:pt x="74" y="397"/>
                    <a:pt x="82" y="386"/>
                    <a:pt x="80" y="376"/>
                  </a:cubicBezTo>
                  <a:cubicBezTo>
                    <a:pt x="40" y="138"/>
                    <a:pt x="40" y="138"/>
                    <a:pt x="40" y="138"/>
                  </a:cubicBezTo>
                  <a:cubicBezTo>
                    <a:pt x="40" y="40"/>
                    <a:pt x="40" y="40"/>
                    <a:pt x="40" y="40"/>
                  </a:cubicBezTo>
                  <a:cubicBezTo>
                    <a:pt x="120" y="40"/>
                    <a:pt x="120" y="40"/>
                    <a:pt x="120" y="40"/>
                  </a:cubicBezTo>
                  <a:cubicBezTo>
                    <a:pt x="120" y="319"/>
                    <a:pt x="120" y="319"/>
                    <a:pt x="120" y="319"/>
                  </a:cubicBezTo>
                  <a:cubicBezTo>
                    <a:pt x="120" y="330"/>
                    <a:pt x="129" y="339"/>
                    <a:pt x="140" y="339"/>
                  </a:cubicBezTo>
                  <a:cubicBezTo>
                    <a:pt x="151" y="339"/>
                    <a:pt x="160" y="330"/>
                    <a:pt x="160" y="319"/>
                  </a:cubicBezTo>
                  <a:cubicBezTo>
                    <a:pt x="160" y="40"/>
                    <a:pt x="160" y="40"/>
                    <a:pt x="160" y="40"/>
                  </a:cubicBezTo>
                  <a:cubicBezTo>
                    <a:pt x="240" y="40"/>
                    <a:pt x="240" y="40"/>
                    <a:pt x="240" y="40"/>
                  </a:cubicBezTo>
                  <a:cubicBezTo>
                    <a:pt x="240" y="322"/>
                    <a:pt x="240" y="322"/>
                    <a:pt x="240" y="322"/>
                  </a:cubicBezTo>
                  <a:cubicBezTo>
                    <a:pt x="240" y="333"/>
                    <a:pt x="248" y="342"/>
                    <a:pt x="259" y="342"/>
                  </a:cubicBezTo>
                  <a:cubicBezTo>
                    <a:pt x="270" y="342"/>
                    <a:pt x="279" y="333"/>
                    <a:pt x="279" y="322"/>
                  </a:cubicBezTo>
                  <a:cubicBezTo>
                    <a:pt x="279" y="40"/>
                    <a:pt x="279" y="40"/>
                    <a:pt x="279" y="40"/>
                  </a:cubicBezTo>
                  <a:cubicBezTo>
                    <a:pt x="359" y="40"/>
                    <a:pt x="359" y="40"/>
                    <a:pt x="359" y="40"/>
                  </a:cubicBezTo>
                  <a:cubicBezTo>
                    <a:pt x="359" y="319"/>
                    <a:pt x="359" y="319"/>
                    <a:pt x="359" y="319"/>
                  </a:cubicBezTo>
                  <a:cubicBezTo>
                    <a:pt x="359" y="330"/>
                    <a:pt x="368" y="339"/>
                    <a:pt x="379" y="339"/>
                  </a:cubicBezTo>
                  <a:cubicBezTo>
                    <a:pt x="390" y="339"/>
                    <a:pt x="399" y="330"/>
                    <a:pt x="399" y="319"/>
                  </a:cubicBezTo>
                  <a:cubicBezTo>
                    <a:pt x="399" y="40"/>
                    <a:pt x="399" y="40"/>
                    <a:pt x="399" y="40"/>
                  </a:cubicBezTo>
                  <a:cubicBezTo>
                    <a:pt x="479" y="40"/>
                    <a:pt x="479" y="40"/>
                    <a:pt x="479" y="40"/>
                  </a:cubicBezTo>
                  <a:cubicBezTo>
                    <a:pt x="479" y="138"/>
                    <a:pt x="479" y="138"/>
                    <a:pt x="479" y="138"/>
                  </a:cubicBezTo>
                  <a:cubicBezTo>
                    <a:pt x="439" y="376"/>
                    <a:pt x="439" y="376"/>
                    <a:pt x="439" y="376"/>
                  </a:cubicBezTo>
                  <a:cubicBezTo>
                    <a:pt x="437" y="386"/>
                    <a:pt x="445" y="397"/>
                    <a:pt x="455" y="399"/>
                  </a:cubicBezTo>
                  <a:cubicBezTo>
                    <a:pt x="457" y="399"/>
                    <a:pt x="458" y="399"/>
                    <a:pt x="459" y="399"/>
                  </a:cubicBezTo>
                  <a:cubicBezTo>
                    <a:pt x="468" y="399"/>
                    <a:pt x="477" y="392"/>
                    <a:pt x="478" y="382"/>
                  </a:cubicBezTo>
                  <a:cubicBezTo>
                    <a:pt x="518" y="143"/>
                    <a:pt x="518" y="143"/>
                    <a:pt x="518" y="143"/>
                  </a:cubicBezTo>
                  <a:cubicBezTo>
                    <a:pt x="518" y="142"/>
                    <a:pt x="519" y="141"/>
                    <a:pt x="519" y="140"/>
                  </a:cubicBezTo>
                  <a:cubicBezTo>
                    <a:pt x="519" y="20"/>
                    <a:pt x="519" y="20"/>
                    <a:pt x="519" y="20"/>
                  </a:cubicBezTo>
                  <a:cubicBezTo>
                    <a:pt x="519" y="9"/>
                    <a:pt x="510" y="0"/>
                    <a:pt x="499" y="0"/>
                  </a:cubicBezTo>
                  <a:cubicBezTo>
                    <a:pt x="258" y="0"/>
                    <a:pt x="258" y="0"/>
                    <a:pt x="258" y="0"/>
                  </a:cubicBezTo>
                  <a:cubicBezTo>
                    <a:pt x="20" y="0"/>
                    <a:pt x="20" y="0"/>
                    <a:pt x="20" y="0"/>
                  </a:cubicBezTo>
                  <a:cubicBezTo>
                    <a:pt x="9" y="0"/>
                    <a:pt x="0" y="9"/>
                    <a:pt x="0" y="20"/>
                  </a:cubicBezTo>
                  <a:cubicBezTo>
                    <a:pt x="0" y="140"/>
                    <a:pt x="0" y="140"/>
                    <a:pt x="0" y="140"/>
                  </a:cubicBezTo>
                  <a:cubicBezTo>
                    <a:pt x="0" y="141"/>
                    <a:pt x="1" y="142"/>
                    <a:pt x="1" y="143"/>
                  </a:cubicBezTo>
                  <a:lnTo>
                    <a:pt x="41"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911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778304"/>
            <a:ext cx="3886200" cy="4526280"/>
          </a:xfrm>
        </p:spPr>
        <p:txBody>
          <a:bodyPr/>
          <a:lstStyle/>
          <a:p>
            <a:r>
              <a:rPr lang="en-US" dirty="0"/>
              <a:t>Learn the predominant style categories that financial wellness programs adopt</a:t>
            </a:r>
          </a:p>
          <a:p>
            <a:r>
              <a:rPr lang="en-US" dirty="0"/>
              <a:t>Consider how to match your needs with different styles</a:t>
            </a:r>
          </a:p>
          <a:p>
            <a:r>
              <a:rPr lang="en-US" dirty="0"/>
              <a:t>Recognize that there is not necessarily a right answer—there may be several good choices today, or there may be one for now and a different one </a:t>
            </a:r>
            <a:br>
              <a:rPr lang="en-US" dirty="0"/>
            </a:br>
            <a:r>
              <a:rPr lang="en-US" dirty="0"/>
              <a:t>for later</a:t>
            </a:r>
          </a:p>
          <a:p>
            <a:endParaRPr lang="en-US" dirty="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5"/>
          </p:nvPr>
        </p:nvSpPr>
        <p:spPr/>
        <p:txBody>
          <a:bodyPr/>
          <a:lstStyle/>
          <a:p>
            <a:r>
              <a:rPr lang="en-US" dirty="0"/>
              <a:t>Navigate the provider landscape</a:t>
            </a:r>
          </a:p>
        </p:txBody>
      </p:sp>
      <p:pic>
        <p:nvPicPr>
          <p:cNvPr id="1026" name="Picture 2" descr="\\psf\Home\Documents\BACKUP\Back to Server 2016\04_April 2016\04.15.16\C1MSP1B30_approved_Pag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567" y="1741276"/>
            <a:ext cx="3002974" cy="3886200"/>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19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p:txBody>
      </p:sp>
      <p:sp>
        <p:nvSpPr>
          <p:cNvPr id="8" name="Text Placeholder 7"/>
          <p:cNvSpPr>
            <a:spLocks noGrp="1"/>
          </p:cNvSpPr>
          <p:nvPr>
            <p:ph type="body" sz="quarter" idx="15"/>
          </p:nvPr>
        </p:nvSpPr>
        <p:spPr>
          <a:xfrm>
            <a:off x="1006927" y="1"/>
            <a:ext cx="7757693" cy="856734"/>
          </a:xfrm>
        </p:spPr>
        <p:txBody>
          <a:bodyPr/>
          <a:lstStyle/>
          <a:p>
            <a:r>
              <a:rPr lang="en-US" dirty="0"/>
              <a:t>Historical objectives of retirement plan education</a:t>
            </a:r>
          </a:p>
        </p:txBody>
      </p:sp>
      <p:grpSp>
        <p:nvGrpSpPr>
          <p:cNvPr id="3" name="Group 2"/>
          <p:cNvGrpSpPr/>
          <p:nvPr/>
        </p:nvGrpSpPr>
        <p:grpSpPr>
          <a:xfrm>
            <a:off x="1118530" y="2423621"/>
            <a:ext cx="1516424" cy="2650804"/>
            <a:chOff x="1118530" y="2423621"/>
            <a:chExt cx="1516424" cy="2650804"/>
          </a:xfrm>
        </p:grpSpPr>
        <p:grpSp>
          <p:nvGrpSpPr>
            <p:cNvPr id="15" name="Group 14"/>
            <p:cNvGrpSpPr/>
            <p:nvPr/>
          </p:nvGrpSpPr>
          <p:grpSpPr>
            <a:xfrm>
              <a:off x="1120400" y="2423621"/>
              <a:ext cx="158329" cy="408731"/>
              <a:chOff x="4279900" y="2674938"/>
              <a:chExt cx="584200" cy="1508125"/>
            </a:xfrm>
            <a:solidFill>
              <a:srgbClr val="767676"/>
            </a:solidFill>
          </p:grpSpPr>
          <p:sp>
            <p:nvSpPr>
              <p:cNvPr id="16"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p:cNvGrpSpPr/>
            <p:nvPr/>
          </p:nvGrpSpPr>
          <p:grpSpPr>
            <a:xfrm>
              <a:off x="1393591" y="2423621"/>
              <a:ext cx="158329" cy="408731"/>
              <a:chOff x="4279900" y="2674938"/>
              <a:chExt cx="584200" cy="1508125"/>
            </a:xfrm>
            <a:solidFill>
              <a:srgbClr val="767676"/>
            </a:solidFill>
          </p:grpSpPr>
          <p:sp>
            <p:nvSpPr>
              <p:cNvPr id="19"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p:cNvGrpSpPr/>
            <p:nvPr/>
          </p:nvGrpSpPr>
          <p:grpSpPr>
            <a:xfrm>
              <a:off x="1666782" y="2423621"/>
              <a:ext cx="158329" cy="408731"/>
              <a:chOff x="4279900" y="2674938"/>
              <a:chExt cx="584200" cy="1508125"/>
            </a:xfrm>
            <a:solidFill>
              <a:srgbClr val="767676"/>
            </a:solidFill>
          </p:grpSpPr>
          <p:sp>
            <p:nvSpPr>
              <p:cNvPr id="22"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p:cNvGrpSpPr/>
            <p:nvPr/>
          </p:nvGrpSpPr>
          <p:grpSpPr>
            <a:xfrm>
              <a:off x="1930245" y="2423621"/>
              <a:ext cx="158329" cy="408731"/>
              <a:chOff x="4279900" y="2674938"/>
              <a:chExt cx="584200" cy="1508125"/>
            </a:xfrm>
            <a:solidFill>
              <a:srgbClr val="767676"/>
            </a:solidFill>
          </p:grpSpPr>
          <p:sp>
            <p:nvSpPr>
              <p:cNvPr id="25"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p:cNvGrpSpPr/>
            <p:nvPr/>
          </p:nvGrpSpPr>
          <p:grpSpPr>
            <a:xfrm>
              <a:off x="2203438" y="2423621"/>
              <a:ext cx="158329" cy="408731"/>
              <a:chOff x="4279900" y="2674938"/>
              <a:chExt cx="584200" cy="1508125"/>
            </a:xfrm>
            <a:solidFill>
              <a:srgbClr val="767676"/>
            </a:solidFill>
          </p:grpSpPr>
          <p:sp>
            <p:nvSpPr>
              <p:cNvPr id="28"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47"/>
            <p:cNvGrpSpPr/>
            <p:nvPr/>
          </p:nvGrpSpPr>
          <p:grpSpPr>
            <a:xfrm>
              <a:off x="2476625" y="2423621"/>
              <a:ext cx="158329" cy="408731"/>
              <a:chOff x="4279900" y="2674938"/>
              <a:chExt cx="584200" cy="1508125"/>
            </a:xfrm>
            <a:solidFill>
              <a:srgbClr val="767676"/>
            </a:solidFill>
          </p:grpSpPr>
          <p:sp>
            <p:nvSpPr>
              <p:cNvPr id="49"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1" name="Group 50"/>
            <p:cNvGrpSpPr/>
            <p:nvPr/>
          </p:nvGrpSpPr>
          <p:grpSpPr>
            <a:xfrm>
              <a:off x="1120400" y="2868394"/>
              <a:ext cx="158329" cy="408731"/>
              <a:chOff x="4279900" y="2674938"/>
              <a:chExt cx="584200" cy="1508125"/>
            </a:xfrm>
            <a:solidFill>
              <a:srgbClr val="767676"/>
            </a:solidFill>
          </p:grpSpPr>
          <p:sp>
            <p:nvSpPr>
              <p:cNvPr id="52"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53"/>
            <p:cNvGrpSpPr/>
            <p:nvPr/>
          </p:nvGrpSpPr>
          <p:grpSpPr>
            <a:xfrm>
              <a:off x="1393591" y="2868394"/>
              <a:ext cx="158329" cy="408731"/>
              <a:chOff x="4279900" y="2674938"/>
              <a:chExt cx="584200" cy="1508125"/>
            </a:xfrm>
            <a:solidFill>
              <a:srgbClr val="767676"/>
            </a:solidFill>
          </p:grpSpPr>
          <p:sp>
            <p:nvSpPr>
              <p:cNvPr id="55"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56"/>
            <p:cNvGrpSpPr/>
            <p:nvPr/>
          </p:nvGrpSpPr>
          <p:grpSpPr>
            <a:xfrm>
              <a:off x="1666782" y="2868394"/>
              <a:ext cx="158329" cy="408731"/>
              <a:chOff x="4279900" y="2674938"/>
              <a:chExt cx="584200" cy="1508125"/>
            </a:xfrm>
            <a:solidFill>
              <a:srgbClr val="767676"/>
            </a:solidFill>
          </p:grpSpPr>
          <p:sp>
            <p:nvSpPr>
              <p:cNvPr id="58"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0" name="Group 59"/>
            <p:cNvGrpSpPr/>
            <p:nvPr/>
          </p:nvGrpSpPr>
          <p:grpSpPr>
            <a:xfrm>
              <a:off x="1930245" y="2868394"/>
              <a:ext cx="158329" cy="408731"/>
              <a:chOff x="4279900" y="2674938"/>
              <a:chExt cx="584200" cy="1508125"/>
            </a:xfrm>
            <a:solidFill>
              <a:srgbClr val="767676"/>
            </a:solidFill>
          </p:grpSpPr>
          <p:sp>
            <p:nvSpPr>
              <p:cNvPr id="61"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p:cNvGrpSpPr/>
            <p:nvPr/>
          </p:nvGrpSpPr>
          <p:grpSpPr>
            <a:xfrm>
              <a:off x="2203438" y="2868394"/>
              <a:ext cx="158329" cy="408731"/>
              <a:chOff x="4279900" y="2674938"/>
              <a:chExt cx="584200" cy="1508125"/>
            </a:xfrm>
            <a:solidFill>
              <a:srgbClr val="767676"/>
            </a:solidFill>
          </p:grpSpPr>
          <p:sp>
            <p:nvSpPr>
              <p:cNvPr id="70"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71"/>
            <p:cNvGrpSpPr/>
            <p:nvPr/>
          </p:nvGrpSpPr>
          <p:grpSpPr>
            <a:xfrm>
              <a:off x="2476624" y="2868394"/>
              <a:ext cx="158329" cy="408731"/>
              <a:chOff x="4279900" y="2674938"/>
              <a:chExt cx="584200" cy="1508125"/>
            </a:xfrm>
            <a:solidFill>
              <a:srgbClr val="767676"/>
            </a:solidFill>
          </p:grpSpPr>
          <p:sp>
            <p:nvSpPr>
              <p:cNvPr id="73"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74"/>
            <p:cNvGrpSpPr/>
            <p:nvPr/>
          </p:nvGrpSpPr>
          <p:grpSpPr>
            <a:xfrm>
              <a:off x="1119883" y="3324206"/>
              <a:ext cx="158329" cy="408731"/>
              <a:chOff x="4279900" y="2674938"/>
              <a:chExt cx="584200" cy="1508125"/>
            </a:xfrm>
            <a:solidFill>
              <a:srgbClr val="767676"/>
            </a:solidFill>
          </p:grpSpPr>
          <p:sp>
            <p:nvSpPr>
              <p:cNvPr id="76"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77"/>
            <p:cNvGrpSpPr/>
            <p:nvPr/>
          </p:nvGrpSpPr>
          <p:grpSpPr>
            <a:xfrm>
              <a:off x="1393074" y="3324206"/>
              <a:ext cx="158329" cy="408731"/>
              <a:chOff x="4279900" y="2674938"/>
              <a:chExt cx="584200" cy="1508125"/>
            </a:xfrm>
            <a:solidFill>
              <a:srgbClr val="767676"/>
            </a:solidFill>
          </p:grpSpPr>
          <p:sp>
            <p:nvSpPr>
              <p:cNvPr id="79"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86"/>
            <p:cNvGrpSpPr/>
            <p:nvPr/>
          </p:nvGrpSpPr>
          <p:grpSpPr>
            <a:xfrm>
              <a:off x="1677696" y="3324206"/>
              <a:ext cx="158329" cy="408731"/>
              <a:chOff x="4279900" y="2674938"/>
              <a:chExt cx="584200" cy="1508125"/>
            </a:xfrm>
            <a:solidFill>
              <a:srgbClr val="767676"/>
            </a:solidFill>
          </p:grpSpPr>
          <p:sp>
            <p:nvSpPr>
              <p:cNvPr id="88"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89"/>
            <p:cNvGrpSpPr/>
            <p:nvPr/>
          </p:nvGrpSpPr>
          <p:grpSpPr>
            <a:xfrm>
              <a:off x="1941159" y="3324206"/>
              <a:ext cx="158329" cy="408731"/>
              <a:chOff x="4279900" y="2674938"/>
              <a:chExt cx="584200" cy="1508125"/>
            </a:xfrm>
            <a:solidFill>
              <a:srgbClr val="767676"/>
            </a:solidFill>
          </p:grpSpPr>
          <p:sp>
            <p:nvSpPr>
              <p:cNvPr id="91"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92"/>
            <p:cNvGrpSpPr/>
            <p:nvPr/>
          </p:nvGrpSpPr>
          <p:grpSpPr>
            <a:xfrm>
              <a:off x="2214350" y="3324206"/>
              <a:ext cx="158329" cy="408731"/>
              <a:chOff x="4279900" y="2674938"/>
              <a:chExt cx="584200" cy="1508125"/>
            </a:xfrm>
            <a:solidFill>
              <a:srgbClr val="767676"/>
            </a:solidFill>
          </p:grpSpPr>
          <p:sp>
            <p:nvSpPr>
              <p:cNvPr id="94"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106"/>
            <p:cNvGrpSpPr/>
            <p:nvPr/>
          </p:nvGrpSpPr>
          <p:grpSpPr>
            <a:xfrm>
              <a:off x="2475675" y="3324037"/>
              <a:ext cx="158329" cy="408731"/>
              <a:chOff x="4279900" y="2674938"/>
              <a:chExt cx="584200" cy="1508125"/>
            </a:xfrm>
            <a:solidFill>
              <a:srgbClr val="767676"/>
            </a:solidFill>
          </p:grpSpPr>
          <p:sp>
            <p:nvSpPr>
              <p:cNvPr id="108"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oup 109"/>
            <p:cNvGrpSpPr/>
            <p:nvPr/>
          </p:nvGrpSpPr>
          <p:grpSpPr>
            <a:xfrm>
              <a:off x="1119047" y="3765109"/>
              <a:ext cx="158329" cy="408731"/>
              <a:chOff x="4279900" y="2674938"/>
              <a:chExt cx="584200" cy="1508125"/>
            </a:xfrm>
            <a:solidFill>
              <a:srgbClr val="767676"/>
            </a:solidFill>
          </p:grpSpPr>
          <p:sp>
            <p:nvSpPr>
              <p:cNvPr id="111"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3" name="Group 112"/>
            <p:cNvGrpSpPr/>
            <p:nvPr/>
          </p:nvGrpSpPr>
          <p:grpSpPr>
            <a:xfrm>
              <a:off x="1392238" y="3765109"/>
              <a:ext cx="158329" cy="408731"/>
              <a:chOff x="4279900" y="2674938"/>
              <a:chExt cx="584200" cy="1508125"/>
            </a:xfrm>
            <a:solidFill>
              <a:srgbClr val="767676"/>
            </a:solidFill>
          </p:grpSpPr>
          <p:sp>
            <p:nvSpPr>
              <p:cNvPr id="114"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115"/>
            <p:cNvGrpSpPr/>
            <p:nvPr/>
          </p:nvGrpSpPr>
          <p:grpSpPr>
            <a:xfrm>
              <a:off x="1665429" y="3765109"/>
              <a:ext cx="158329" cy="408731"/>
              <a:chOff x="4279900" y="2674938"/>
              <a:chExt cx="584200" cy="1508125"/>
            </a:xfrm>
            <a:solidFill>
              <a:srgbClr val="767676"/>
            </a:solidFill>
          </p:grpSpPr>
          <p:sp>
            <p:nvSpPr>
              <p:cNvPr id="117"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 name="Group 118"/>
            <p:cNvGrpSpPr/>
            <p:nvPr/>
          </p:nvGrpSpPr>
          <p:grpSpPr>
            <a:xfrm>
              <a:off x="1928892" y="3765109"/>
              <a:ext cx="158329" cy="408731"/>
              <a:chOff x="4279900" y="2674938"/>
              <a:chExt cx="584200" cy="1508125"/>
            </a:xfrm>
            <a:solidFill>
              <a:srgbClr val="767676"/>
            </a:solidFill>
          </p:grpSpPr>
          <p:sp>
            <p:nvSpPr>
              <p:cNvPr id="120"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2" name="Group 121"/>
            <p:cNvGrpSpPr/>
            <p:nvPr/>
          </p:nvGrpSpPr>
          <p:grpSpPr>
            <a:xfrm>
              <a:off x="2202085" y="3765109"/>
              <a:ext cx="158329" cy="408731"/>
              <a:chOff x="4279900" y="2674938"/>
              <a:chExt cx="584200" cy="1508125"/>
            </a:xfrm>
            <a:solidFill>
              <a:srgbClr val="767676"/>
            </a:solidFill>
          </p:grpSpPr>
          <p:sp>
            <p:nvSpPr>
              <p:cNvPr id="123"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2475272" y="3765109"/>
              <a:ext cx="158329" cy="408731"/>
              <a:chOff x="4279900" y="2674938"/>
              <a:chExt cx="584200" cy="1508125"/>
            </a:xfrm>
            <a:solidFill>
              <a:srgbClr val="767676"/>
            </a:solidFill>
          </p:grpSpPr>
          <p:sp>
            <p:nvSpPr>
              <p:cNvPr id="126"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8" name="Group 127"/>
            <p:cNvGrpSpPr/>
            <p:nvPr/>
          </p:nvGrpSpPr>
          <p:grpSpPr>
            <a:xfrm>
              <a:off x="1119047" y="4209882"/>
              <a:ext cx="158329" cy="408731"/>
              <a:chOff x="4279900" y="2674938"/>
              <a:chExt cx="584200" cy="1508125"/>
            </a:xfrm>
            <a:solidFill>
              <a:srgbClr val="05C3DE"/>
            </a:solidFill>
          </p:grpSpPr>
          <p:sp>
            <p:nvSpPr>
              <p:cNvPr id="129"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1" name="Group 130"/>
            <p:cNvGrpSpPr/>
            <p:nvPr/>
          </p:nvGrpSpPr>
          <p:grpSpPr>
            <a:xfrm>
              <a:off x="1392238" y="4209882"/>
              <a:ext cx="158329" cy="408731"/>
              <a:chOff x="4279900" y="2674938"/>
              <a:chExt cx="584200" cy="1508125"/>
            </a:xfrm>
            <a:solidFill>
              <a:srgbClr val="05C3DE"/>
            </a:solidFill>
          </p:grpSpPr>
          <p:sp>
            <p:nvSpPr>
              <p:cNvPr id="132"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4" name="Group 133"/>
            <p:cNvGrpSpPr/>
            <p:nvPr/>
          </p:nvGrpSpPr>
          <p:grpSpPr>
            <a:xfrm>
              <a:off x="1665429" y="4209882"/>
              <a:ext cx="158329" cy="408731"/>
              <a:chOff x="4279900" y="2674938"/>
              <a:chExt cx="584200" cy="1508125"/>
            </a:xfrm>
            <a:solidFill>
              <a:srgbClr val="05C3DE"/>
            </a:solidFill>
          </p:grpSpPr>
          <p:sp>
            <p:nvSpPr>
              <p:cNvPr id="135"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7" name="Group 136"/>
            <p:cNvGrpSpPr/>
            <p:nvPr/>
          </p:nvGrpSpPr>
          <p:grpSpPr>
            <a:xfrm>
              <a:off x="1928892" y="4209882"/>
              <a:ext cx="158329" cy="408731"/>
              <a:chOff x="4279900" y="2674938"/>
              <a:chExt cx="584200" cy="1508125"/>
            </a:xfrm>
            <a:solidFill>
              <a:srgbClr val="767676"/>
            </a:solidFill>
          </p:grpSpPr>
          <p:sp>
            <p:nvSpPr>
              <p:cNvPr id="138"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0" name="Group 139"/>
            <p:cNvGrpSpPr/>
            <p:nvPr/>
          </p:nvGrpSpPr>
          <p:grpSpPr>
            <a:xfrm>
              <a:off x="2202085" y="4209882"/>
              <a:ext cx="158329" cy="408731"/>
              <a:chOff x="4279900" y="2674938"/>
              <a:chExt cx="584200" cy="1508125"/>
            </a:xfrm>
            <a:solidFill>
              <a:srgbClr val="767676"/>
            </a:solidFill>
          </p:grpSpPr>
          <p:sp>
            <p:nvSpPr>
              <p:cNvPr id="141"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3" name="Group 142"/>
            <p:cNvGrpSpPr/>
            <p:nvPr/>
          </p:nvGrpSpPr>
          <p:grpSpPr>
            <a:xfrm>
              <a:off x="2475271" y="4209882"/>
              <a:ext cx="158329" cy="408731"/>
              <a:chOff x="4279900" y="2674938"/>
              <a:chExt cx="584200" cy="1508125"/>
            </a:xfrm>
            <a:solidFill>
              <a:srgbClr val="767676"/>
            </a:solidFill>
          </p:grpSpPr>
          <p:sp>
            <p:nvSpPr>
              <p:cNvPr id="144"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6" name="Group 145"/>
            <p:cNvGrpSpPr/>
            <p:nvPr/>
          </p:nvGrpSpPr>
          <p:grpSpPr>
            <a:xfrm>
              <a:off x="1118530" y="4665694"/>
              <a:ext cx="158329" cy="408731"/>
              <a:chOff x="4279900" y="2674938"/>
              <a:chExt cx="584200" cy="1508125"/>
            </a:xfrm>
            <a:solidFill>
              <a:srgbClr val="05C3DE"/>
            </a:solidFill>
          </p:grpSpPr>
          <p:sp>
            <p:nvSpPr>
              <p:cNvPr id="147"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p:cNvGrpSpPr/>
            <p:nvPr/>
          </p:nvGrpSpPr>
          <p:grpSpPr>
            <a:xfrm>
              <a:off x="1391721" y="4665694"/>
              <a:ext cx="158329" cy="408731"/>
              <a:chOff x="4279900" y="2674938"/>
              <a:chExt cx="584200" cy="1508125"/>
            </a:xfrm>
            <a:solidFill>
              <a:srgbClr val="05C3DE"/>
            </a:solidFill>
          </p:grpSpPr>
          <p:sp>
            <p:nvSpPr>
              <p:cNvPr id="150"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2" name="Group 151"/>
            <p:cNvGrpSpPr/>
            <p:nvPr/>
          </p:nvGrpSpPr>
          <p:grpSpPr>
            <a:xfrm>
              <a:off x="1676343" y="4665694"/>
              <a:ext cx="158329" cy="408731"/>
              <a:chOff x="4279900" y="2674938"/>
              <a:chExt cx="584200" cy="1508125"/>
            </a:xfrm>
            <a:solidFill>
              <a:srgbClr val="05C3DE"/>
            </a:solidFill>
          </p:grpSpPr>
          <p:sp>
            <p:nvSpPr>
              <p:cNvPr id="153"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5" name="Group 154"/>
            <p:cNvGrpSpPr/>
            <p:nvPr/>
          </p:nvGrpSpPr>
          <p:grpSpPr>
            <a:xfrm>
              <a:off x="1939806" y="4665694"/>
              <a:ext cx="158329" cy="408731"/>
              <a:chOff x="4279900" y="2674938"/>
              <a:chExt cx="584200" cy="1508125"/>
            </a:xfrm>
            <a:solidFill>
              <a:srgbClr val="05C3DE"/>
            </a:solidFill>
          </p:grpSpPr>
          <p:sp>
            <p:nvSpPr>
              <p:cNvPr id="156"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8" name="Group 157"/>
            <p:cNvGrpSpPr/>
            <p:nvPr/>
          </p:nvGrpSpPr>
          <p:grpSpPr>
            <a:xfrm>
              <a:off x="2212997" y="4665694"/>
              <a:ext cx="158329" cy="408731"/>
              <a:chOff x="4279900" y="2674938"/>
              <a:chExt cx="584200" cy="1508125"/>
            </a:xfrm>
            <a:solidFill>
              <a:srgbClr val="05C3DE"/>
            </a:solidFill>
          </p:grpSpPr>
          <p:sp>
            <p:nvSpPr>
              <p:cNvPr id="159"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1" name="Group 160"/>
            <p:cNvGrpSpPr/>
            <p:nvPr/>
          </p:nvGrpSpPr>
          <p:grpSpPr>
            <a:xfrm>
              <a:off x="2474322" y="4665525"/>
              <a:ext cx="158329" cy="408731"/>
              <a:chOff x="4279900" y="2674938"/>
              <a:chExt cx="584200" cy="1508125"/>
            </a:xfrm>
            <a:solidFill>
              <a:srgbClr val="05C3DE"/>
            </a:solidFill>
          </p:grpSpPr>
          <p:sp>
            <p:nvSpPr>
              <p:cNvPr id="162"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149" name="Rectangle 6148"/>
          <p:cNvSpPr/>
          <p:nvPr/>
        </p:nvSpPr>
        <p:spPr>
          <a:xfrm>
            <a:off x="1006927" y="1801251"/>
            <a:ext cx="2134576" cy="375487"/>
          </a:xfrm>
          <a:prstGeom prst="rect">
            <a:avLst/>
          </a:prstGeom>
          <a:ln w="3175">
            <a:noFill/>
          </a:ln>
        </p:spPr>
        <p:txBody>
          <a:bodyPr wrap="square" lIns="64008" tIns="64008" rIns="64008" bIns="64008" anchor="ctr">
            <a:spAutoFit/>
          </a:bodyPr>
          <a:lstStyle/>
          <a:p>
            <a:r>
              <a:rPr lang="en-US" sz="1600" dirty="0">
                <a:solidFill>
                  <a:srgbClr val="4F4F4F"/>
                </a:solidFill>
              </a:rPr>
              <a:t>Increase Participation</a:t>
            </a:r>
          </a:p>
        </p:txBody>
      </p:sp>
      <p:sp>
        <p:nvSpPr>
          <p:cNvPr id="168" name="Rectangle 167"/>
          <p:cNvSpPr/>
          <p:nvPr/>
        </p:nvSpPr>
        <p:spPr>
          <a:xfrm>
            <a:off x="3676543" y="1805387"/>
            <a:ext cx="2055759" cy="375487"/>
          </a:xfrm>
          <a:prstGeom prst="rect">
            <a:avLst/>
          </a:prstGeom>
          <a:ln w="3175">
            <a:noFill/>
          </a:ln>
        </p:spPr>
        <p:txBody>
          <a:bodyPr wrap="square" lIns="64008" tIns="64008" rIns="64008" bIns="64008" anchor="ctr">
            <a:spAutoFit/>
          </a:bodyPr>
          <a:lstStyle/>
          <a:p>
            <a:r>
              <a:rPr lang="en-US" sz="1600" dirty="0">
                <a:solidFill>
                  <a:srgbClr val="4F4F4F"/>
                </a:solidFill>
              </a:rPr>
              <a:t>Increase Deferrals</a:t>
            </a:r>
          </a:p>
        </p:txBody>
      </p:sp>
      <p:sp>
        <p:nvSpPr>
          <p:cNvPr id="169" name="Rectangle 168"/>
          <p:cNvSpPr/>
          <p:nvPr/>
        </p:nvSpPr>
        <p:spPr>
          <a:xfrm>
            <a:off x="6334442" y="1805387"/>
            <a:ext cx="2038835" cy="375487"/>
          </a:xfrm>
          <a:prstGeom prst="rect">
            <a:avLst/>
          </a:prstGeom>
          <a:ln w="3175">
            <a:noFill/>
          </a:ln>
        </p:spPr>
        <p:txBody>
          <a:bodyPr wrap="square" lIns="64008" tIns="64008" rIns="64008" bIns="64008" anchor="ctr">
            <a:spAutoFit/>
          </a:bodyPr>
          <a:lstStyle/>
          <a:p>
            <a:pPr algn="ctr"/>
            <a:r>
              <a:rPr lang="en-US" sz="1600" dirty="0">
                <a:solidFill>
                  <a:srgbClr val="4F4F4F"/>
                </a:solidFill>
              </a:rPr>
              <a:t>Asset Allocation</a:t>
            </a:r>
          </a:p>
        </p:txBody>
      </p:sp>
      <p:sp>
        <p:nvSpPr>
          <p:cNvPr id="194" name="Rectangle 6163"/>
          <p:cNvSpPr>
            <a:spLocks/>
          </p:cNvSpPr>
          <p:nvPr/>
        </p:nvSpPr>
        <p:spPr>
          <a:xfrm>
            <a:off x="5119735" y="5096933"/>
            <a:ext cx="344536" cy="66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195" name="Rectangle 186"/>
          <p:cNvSpPr>
            <a:spLocks/>
          </p:cNvSpPr>
          <p:nvPr/>
        </p:nvSpPr>
        <p:spPr>
          <a:xfrm>
            <a:off x="4671001" y="5096933"/>
            <a:ext cx="344536" cy="66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196" name="Rectangle 187"/>
          <p:cNvSpPr>
            <a:spLocks/>
          </p:cNvSpPr>
          <p:nvPr/>
        </p:nvSpPr>
        <p:spPr>
          <a:xfrm>
            <a:off x="4222268" y="5096933"/>
            <a:ext cx="344536" cy="66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197" name="Rectangle 188"/>
          <p:cNvSpPr>
            <a:spLocks/>
          </p:cNvSpPr>
          <p:nvPr/>
        </p:nvSpPr>
        <p:spPr>
          <a:xfrm>
            <a:off x="3773535" y="5096933"/>
            <a:ext cx="344536" cy="66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sp>
        <p:nvSpPr>
          <p:cNvPr id="6165" name="Rectangle 6164"/>
          <p:cNvSpPr/>
          <p:nvPr/>
        </p:nvSpPr>
        <p:spPr>
          <a:xfrm>
            <a:off x="3065097" y="5062919"/>
            <a:ext cx="2850505" cy="430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grpSp>
        <p:nvGrpSpPr>
          <p:cNvPr id="2" name="Group 1"/>
          <p:cNvGrpSpPr/>
          <p:nvPr/>
        </p:nvGrpSpPr>
        <p:grpSpPr>
          <a:xfrm>
            <a:off x="1118530" y="2423621"/>
            <a:ext cx="1515906" cy="2194992"/>
            <a:chOff x="1271447" y="2576021"/>
            <a:chExt cx="1515906" cy="2194992"/>
          </a:xfrm>
          <a:solidFill>
            <a:srgbClr val="05C3DE"/>
          </a:solidFill>
        </p:grpSpPr>
        <p:grpSp>
          <p:nvGrpSpPr>
            <p:cNvPr id="164" name="Group 163"/>
            <p:cNvGrpSpPr/>
            <p:nvPr/>
          </p:nvGrpSpPr>
          <p:grpSpPr>
            <a:xfrm>
              <a:off x="1272800" y="2576021"/>
              <a:ext cx="158329" cy="408731"/>
              <a:chOff x="4279900" y="2674938"/>
              <a:chExt cx="584200" cy="1508125"/>
            </a:xfrm>
            <a:grpFill/>
          </p:grpSpPr>
          <p:sp>
            <p:nvSpPr>
              <p:cNvPr id="165"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7" name="Group 166"/>
            <p:cNvGrpSpPr/>
            <p:nvPr/>
          </p:nvGrpSpPr>
          <p:grpSpPr>
            <a:xfrm>
              <a:off x="1545991" y="2576021"/>
              <a:ext cx="158329" cy="408731"/>
              <a:chOff x="4279900" y="2674938"/>
              <a:chExt cx="584200" cy="1508125"/>
            </a:xfrm>
            <a:grpFill/>
          </p:grpSpPr>
          <p:sp>
            <p:nvSpPr>
              <p:cNvPr id="170"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2" name="Group 171"/>
            <p:cNvGrpSpPr/>
            <p:nvPr/>
          </p:nvGrpSpPr>
          <p:grpSpPr>
            <a:xfrm>
              <a:off x="1819182" y="2576021"/>
              <a:ext cx="158329" cy="408731"/>
              <a:chOff x="4279900" y="2674938"/>
              <a:chExt cx="584200" cy="1508125"/>
            </a:xfrm>
            <a:grpFill/>
          </p:grpSpPr>
          <p:sp>
            <p:nvSpPr>
              <p:cNvPr id="173"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a:off x="2082645" y="2576021"/>
              <a:ext cx="158329" cy="408731"/>
              <a:chOff x="4279900" y="2674938"/>
              <a:chExt cx="584200" cy="1508125"/>
            </a:xfrm>
            <a:grpFill/>
          </p:grpSpPr>
          <p:sp>
            <p:nvSpPr>
              <p:cNvPr id="176"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8" name="Group 177"/>
            <p:cNvGrpSpPr/>
            <p:nvPr/>
          </p:nvGrpSpPr>
          <p:grpSpPr>
            <a:xfrm>
              <a:off x="1272800" y="3020794"/>
              <a:ext cx="158329" cy="408731"/>
              <a:chOff x="4279900" y="2674938"/>
              <a:chExt cx="584200" cy="1508125"/>
            </a:xfrm>
            <a:grpFill/>
          </p:grpSpPr>
          <p:sp>
            <p:nvSpPr>
              <p:cNvPr id="179"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1" name="Group 180"/>
            <p:cNvGrpSpPr/>
            <p:nvPr/>
          </p:nvGrpSpPr>
          <p:grpSpPr>
            <a:xfrm>
              <a:off x="1545991" y="3020794"/>
              <a:ext cx="158329" cy="408731"/>
              <a:chOff x="4279900" y="2674938"/>
              <a:chExt cx="584200" cy="1508125"/>
            </a:xfrm>
            <a:grpFill/>
          </p:grpSpPr>
          <p:sp>
            <p:nvSpPr>
              <p:cNvPr id="182"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86"/>
            <p:cNvGrpSpPr/>
            <p:nvPr/>
          </p:nvGrpSpPr>
          <p:grpSpPr>
            <a:xfrm>
              <a:off x="1819182" y="3020794"/>
              <a:ext cx="158329" cy="408731"/>
              <a:chOff x="4279900" y="2674938"/>
              <a:chExt cx="584200" cy="1508125"/>
            </a:xfrm>
            <a:grpFill/>
          </p:grpSpPr>
          <p:sp>
            <p:nvSpPr>
              <p:cNvPr id="188"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0" name="Group 189"/>
            <p:cNvGrpSpPr/>
            <p:nvPr/>
          </p:nvGrpSpPr>
          <p:grpSpPr>
            <a:xfrm>
              <a:off x="2082645" y="3020794"/>
              <a:ext cx="158329" cy="408731"/>
              <a:chOff x="4279900" y="2674938"/>
              <a:chExt cx="584200" cy="1508125"/>
            </a:xfrm>
            <a:grpFill/>
          </p:grpSpPr>
          <p:sp>
            <p:nvSpPr>
              <p:cNvPr id="191"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3" name="Group 192"/>
            <p:cNvGrpSpPr/>
            <p:nvPr/>
          </p:nvGrpSpPr>
          <p:grpSpPr>
            <a:xfrm>
              <a:off x="2355838" y="3020794"/>
              <a:ext cx="158329" cy="408731"/>
              <a:chOff x="4279900" y="2674938"/>
              <a:chExt cx="584200" cy="1508125"/>
            </a:xfrm>
            <a:grpFill/>
          </p:grpSpPr>
          <p:sp>
            <p:nvSpPr>
              <p:cNvPr id="198"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0" name="Group 199"/>
            <p:cNvGrpSpPr/>
            <p:nvPr/>
          </p:nvGrpSpPr>
          <p:grpSpPr>
            <a:xfrm>
              <a:off x="2629024" y="3020794"/>
              <a:ext cx="158329" cy="408731"/>
              <a:chOff x="4279900" y="2674938"/>
              <a:chExt cx="584200" cy="1508125"/>
            </a:xfrm>
            <a:grpFill/>
          </p:grpSpPr>
          <p:sp>
            <p:nvSpPr>
              <p:cNvPr id="201"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3" name="Group 202"/>
            <p:cNvGrpSpPr/>
            <p:nvPr/>
          </p:nvGrpSpPr>
          <p:grpSpPr>
            <a:xfrm>
              <a:off x="1272283" y="3476606"/>
              <a:ext cx="158329" cy="408731"/>
              <a:chOff x="4279900" y="2674938"/>
              <a:chExt cx="584200" cy="1508125"/>
            </a:xfrm>
            <a:grpFill/>
          </p:grpSpPr>
          <p:sp>
            <p:nvSpPr>
              <p:cNvPr id="204"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6" name="Group 205"/>
            <p:cNvGrpSpPr/>
            <p:nvPr/>
          </p:nvGrpSpPr>
          <p:grpSpPr>
            <a:xfrm>
              <a:off x="1545474" y="3476606"/>
              <a:ext cx="158329" cy="408731"/>
              <a:chOff x="4279900" y="2674938"/>
              <a:chExt cx="584200" cy="1508125"/>
            </a:xfrm>
            <a:grpFill/>
          </p:grpSpPr>
          <p:sp>
            <p:nvSpPr>
              <p:cNvPr id="207"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9" name="Group 208"/>
            <p:cNvGrpSpPr/>
            <p:nvPr/>
          </p:nvGrpSpPr>
          <p:grpSpPr>
            <a:xfrm>
              <a:off x="1830096" y="3476606"/>
              <a:ext cx="158329" cy="408731"/>
              <a:chOff x="4279900" y="2674938"/>
              <a:chExt cx="584200" cy="1508125"/>
            </a:xfrm>
            <a:grpFill/>
          </p:grpSpPr>
          <p:sp>
            <p:nvSpPr>
              <p:cNvPr id="210"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2" name="Group 211"/>
            <p:cNvGrpSpPr/>
            <p:nvPr/>
          </p:nvGrpSpPr>
          <p:grpSpPr>
            <a:xfrm>
              <a:off x="2093559" y="3476606"/>
              <a:ext cx="158329" cy="408731"/>
              <a:chOff x="4279900" y="2674938"/>
              <a:chExt cx="584200" cy="1508125"/>
            </a:xfrm>
            <a:grpFill/>
          </p:grpSpPr>
          <p:sp>
            <p:nvSpPr>
              <p:cNvPr id="213"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5" name="Group 214"/>
            <p:cNvGrpSpPr/>
            <p:nvPr/>
          </p:nvGrpSpPr>
          <p:grpSpPr>
            <a:xfrm>
              <a:off x="2366750" y="3476606"/>
              <a:ext cx="158329" cy="408731"/>
              <a:chOff x="4279900" y="2674938"/>
              <a:chExt cx="584200" cy="1508125"/>
            </a:xfrm>
            <a:grpFill/>
          </p:grpSpPr>
          <p:sp>
            <p:nvSpPr>
              <p:cNvPr id="216"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8" name="Group 217"/>
            <p:cNvGrpSpPr/>
            <p:nvPr/>
          </p:nvGrpSpPr>
          <p:grpSpPr>
            <a:xfrm>
              <a:off x="2628075" y="3476437"/>
              <a:ext cx="158329" cy="408731"/>
              <a:chOff x="4279900" y="2674938"/>
              <a:chExt cx="584200" cy="1508125"/>
            </a:xfrm>
            <a:grpFill/>
          </p:grpSpPr>
          <p:sp>
            <p:nvSpPr>
              <p:cNvPr id="219"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1" name="Group 220"/>
            <p:cNvGrpSpPr/>
            <p:nvPr/>
          </p:nvGrpSpPr>
          <p:grpSpPr>
            <a:xfrm>
              <a:off x="1271447" y="3917509"/>
              <a:ext cx="158329" cy="408731"/>
              <a:chOff x="4279900" y="2674938"/>
              <a:chExt cx="584200" cy="1508125"/>
            </a:xfrm>
            <a:grpFill/>
          </p:grpSpPr>
          <p:sp>
            <p:nvSpPr>
              <p:cNvPr id="222"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4" name="Group 223"/>
            <p:cNvGrpSpPr/>
            <p:nvPr/>
          </p:nvGrpSpPr>
          <p:grpSpPr>
            <a:xfrm>
              <a:off x="1544638" y="3917509"/>
              <a:ext cx="158329" cy="408731"/>
              <a:chOff x="4279900" y="2674938"/>
              <a:chExt cx="584200" cy="1508125"/>
            </a:xfrm>
            <a:grpFill/>
          </p:grpSpPr>
          <p:sp>
            <p:nvSpPr>
              <p:cNvPr id="225"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226"/>
            <p:cNvGrpSpPr/>
            <p:nvPr/>
          </p:nvGrpSpPr>
          <p:grpSpPr>
            <a:xfrm>
              <a:off x="1817829" y="3917509"/>
              <a:ext cx="158329" cy="408731"/>
              <a:chOff x="4279900" y="2674938"/>
              <a:chExt cx="584200" cy="1508125"/>
            </a:xfrm>
            <a:grpFill/>
          </p:grpSpPr>
          <p:sp>
            <p:nvSpPr>
              <p:cNvPr id="228"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0" name="Group 229"/>
            <p:cNvGrpSpPr/>
            <p:nvPr/>
          </p:nvGrpSpPr>
          <p:grpSpPr>
            <a:xfrm>
              <a:off x="2081292" y="3917509"/>
              <a:ext cx="158329" cy="408731"/>
              <a:chOff x="4279900" y="2674938"/>
              <a:chExt cx="584200" cy="1508125"/>
            </a:xfrm>
            <a:grpFill/>
          </p:grpSpPr>
          <p:sp>
            <p:nvSpPr>
              <p:cNvPr id="231"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3" name="Group 232"/>
            <p:cNvGrpSpPr/>
            <p:nvPr/>
          </p:nvGrpSpPr>
          <p:grpSpPr>
            <a:xfrm>
              <a:off x="2354485" y="3917509"/>
              <a:ext cx="158329" cy="408731"/>
              <a:chOff x="4279900" y="2674938"/>
              <a:chExt cx="584200" cy="1508125"/>
            </a:xfrm>
            <a:grpFill/>
          </p:grpSpPr>
          <p:sp>
            <p:nvSpPr>
              <p:cNvPr id="234"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p:cNvGrpSpPr/>
            <p:nvPr/>
          </p:nvGrpSpPr>
          <p:grpSpPr>
            <a:xfrm>
              <a:off x="2627672" y="3917509"/>
              <a:ext cx="158329" cy="408731"/>
              <a:chOff x="4279900" y="2674938"/>
              <a:chExt cx="584200" cy="1508125"/>
            </a:xfrm>
            <a:grpFill/>
          </p:grpSpPr>
          <p:sp>
            <p:nvSpPr>
              <p:cNvPr id="237"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9" name="Group 238"/>
            <p:cNvGrpSpPr/>
            <p:nvPr/>
          </p:nvGrpSpPr>
          <p:grpSpPr>
            <a:xfrm>
              <a:off x="2081292" y="4362282"/>
              <a:ext cx="158329" cy="408731"/>
              <a:chOff x="4279900" y="2674938"/>
              <a:chExt cx="584200" cy="1508125"/>
            </a:xfrm>
            <a:grpFill/>
          </p:grpSpPr>
          <p:sp>
            <p:nvSpPr>
              <p:cNvPr id="240"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2" name="Group 241"/>
            <p:cNvGrpSpPr/>
            <p:nvPr/>
          </p:nvGrpSpPr>
          <p:grpSpPr>
            <a:xfrm>
              <a:off x="2354485" y="4362282"/>
              <a:ext cx="158329" cy="408731"/>
              <a:chOff x="4279900" y="2674938"/>
              <a:chExt cx="584200" cy="1508125"/>
            </a:xfrm>
            <a:grpFill/>
          </p:grpSpPr>
          <p:sp>
            <p:nvSpPr>
              <p:cNvPr id="243"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5" name="Group 244"/>
            <p:cNvGrpSpPr/>
            <p:nvPr/>
          </p:nvGrpSpPr>
          <p:grpSpPr>
            <a:xfrm>
              <a:off x="2627671" y="4362282"/>
              <a:ext cx="158329" cy="408731"/>
              <a:chOff x="4279900" y="2674938"/>
              <a:chExt cx="584200" cy="1508125"/>
            </a:xfrm>
            <a:grpFill/>
          </p:grpSpPr>
          <p:sp>
            <p:nvSpPr>
              <p:cNvPr id="246" name="Freeform 6"/>
              <p:cNvSpPr>
                <a:spLocks/>
              </p:cNvSpPr>
              <p:nvPr/>
            </p:nvSpPr>
            <p:spPr bwMode="auto">
              <a:xfrm>
                <a:off x="4279900" y="3195638"/>
                <a:ext cx="584200" cy="987425"/>
              </a:xfrm>
              <a:custGeom>
                <a:avLst/>
                <a:gdLst>
                  <a:gd name="T0" fmla="*/ 0 w 51"/>
                  <a:gd name="T1" fmla="*/ 35 h 87"/>
                  <a:gd name="T2" fmla="*/ 10 w 51"/>
                  <a:gd name="T3" fmla="*/ 51 h 87"/>
                  <a:gd name="T4" fmla="*/ 10 w 51"/>
                  <a:gd name="T5" fmla="*/ 87 h 87"/>
                  <a:gd name="T6" fmla="*/ 41 w 51"/>
                  <a:gd name="T7" fmla="*/ 87 h 87"/>
                  <a:gd name="T8" fmla="*/ 41 w 51"/>
                  <a:gd name="T9" fmla="*/ 51 h 87"/>
                  <a:gd name="T10" fmla="*/ 51 w 51"/>
                  <a:gd name="T11" fmla="*/ 35 h 87"/>
                  <a:gd name="T12" fmla="*/ 51 w 51"/>
                  <a:gd name="T13" fmla="*/ 0 h 87"/>
                  <a:gd name="T14" fmla="*/ 0 w 51"/>
                  <a:gd name="T15" fmla="*/ 0 h 87"/>
                  <a:gd name="T16" fmla="*/ 0 w 51"/>
                  <a:gd name="T17"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35"/>
                    </a:moveTo>
                    <a:cubicBezTo>
                      <a:pt x="0" y="44"/>
                      <a:pt x="4" y="49"/>
                      <a:pt x="10" y="51"/>
                    </a:cubicBezTo>
                    <a:cubicBezTo>
                      <a:pt x="10" y="87"/>
                      <a:pt x="10" y="87"/>
                      <a:pt x="10" y="87"/>
                    </a:cubicBezTo>
                    <a:cubicBezTo>
                      <a:pt x="41" y="87"/>
                      <a:pt x="41" y="87"/>
                      <a:pt x="41" y="87"/>
                    </a:cubicBezTo>
                    <a:cubicBezTo>
                      <a:pt x="41" y="51"/>
                      <a:pt x="41" y="51"/>
                      <a:pt x="41" y="51"/>
                    </a:cubicBezTo>
                    <a:cubicBezTo>
                      <a:pt x="48" y="49"/>
                      <a:pt x="51" y="44"/>
                      <a:pt x="51" y="35"/>
                    </a:cubicBezTo>
                    <a:cubicBezTo>
                      <a:pt x="51" y="0"/>
                      <a:pt x="51" y="0"/>
                      <a:pt x="51" y="0"/>
                    </a:cubicBezTo>
                    <a:cubicBezTo>
                      <a:pt x="0" y="0"/>
                      <a:pt x="0" y="0"/>
                      <a:pt x="0" y="0"/>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Oval 7"/>
              <p:cNvSpPr>
                <a:spLocks noChangeArrowheads="1"/>
              </p:cNvSpPr>
              <p:nvPr/>
            </p:nvSpPr>
            <p:spPr bwMode="auto">
              <a:xfrm>
                <a:off x="4337050" y="2674938"/>
                <a:ext cx="469900" cy="454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aphicFrame>
        <p:nvGraphicFramePr>
          <p:cNvPr id="7" name="Chart 6"/>
          <p:cNvGraphicFramePr/>
          <p:nvPr>
            <p:extLst>
              <p:ext uri="{D42A27DB-BD31-4B8C-83A1-F6EECF244321}">
                <p14:modId xmlns:p14="http://schemas.microsoft.com/office/powerpoint/2010/main" val="1085663892"/>
              </p:ext>
            </p:extLst>
          </p:nvPr>
        </p:nvGraphicFramePr>
        <p:xfrm>
          <a:off x="6428291" y="2214078"/>
          <a:ext cx="2500266" cy="3037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25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168"/>
                                        </p:tgtEl>
                                        <p:attrNameLst>
                                          <p:attrName>style.visibility</p:attrName>
                                        </p:attrNameLst>
                                      </p:cBhvr>
                                      <p:to>
                                        <p:strVal val="visible"/>
                                      </p:to>
                                    </p:set>
                                    <p:animEffect transition="in" filter="fade">
                                      <p:cBhvr>
                                        <p:cTn id="18" dur="500"/>
                                        <p:tgtEl>
                                          <p:spTgt spid="168"/>
                                        </p:tgtEl>
                                      </p:cBhvr>
                                    </p:animEffect>
                                  </p:childTnLst>
                                </p:cTn>
                              </p:par>
                            </p:childTnLst>
                          </p:cTn>
                        </p:par>
                        <p:par>
                          <p:cTn id="19" fill="hold">
                            <p:stCondLst>
                              <p:cond delay="2500"/>
                            </p:stCondLst>
                            <p:childTnLst>
                              <p:par>
                                <p:cTn id="20" presetID="42" presetClass="path" presetSubtype="0" fill="hold" grpId="0" nodeType="afterEffect">
                                  <p:stCondLst>
                                    <p:cond delay="500"/>
                                  </p:stCondLst>
                                  <p:childTnLst>
                                    <p:animMotion origin="layout" path="M -3.61111E-6 1.85185E-6 C -3.61111E-6 -0.02338 -3.61111E-6 -0.02315 -3.61111E-6 -0.04676 " pathEditMode="relative" rAng="0" ptsTypes="AA">
                                      <p:cBhvr>
                                        <p:cTn id="21" dur="500" fill="hold"/>
                                        <p:tgtEl>
                                          <p:spTgt spid="197"/>
                                        </p:tgtEl>
                                        <p:attrNameLst>
                                          <p:attrName>ppt_x</p:attrName>
                                          <p:attrName>ppt_y</p:attrName>
                                        </p:attrNameLst>
                                      </p:cBhvr>
                                      <p:rCtr x="0" y="-2338"/>
                                    </p:animMotion>
                                  </p:childTnLst>
                                </p:cTn>
                              </p:par>
                              <p:par>
                                <p:cTn id="22" presetID="6" presetClass="emph" presetSubtype="0" fill="hold" grpId="1" nodeType="withEffect">
                                  <p:stCondLst>
                                    <p:cond delay="500"/>
                                  </p:stCondLst>
                                  <p:childTnLst>
                                    <p:animScale>
                                      <p:cBhvr>
                                        <p:cTn id="23" dur="500" fill="hold"/>
                                        <p:tgtEl>
                                          <p:spTgt spid="197"/>
                                        </p:tgtEl>
                                      </p:cBhvr>
                                      <p:by x="100000" y="1065045"/>
                                    </p:animScale>
                                  </p:childTnLst>
                                </p:cTn>
                              </p:par>
                            </p:childTnLst>
                          </p:cTn>
                        </p:par>
                        <p:par>
                          <p:cTn id="24" fill="hold">
                            <p:stCondLst>
                              <p:cond delay="3500"/>
                            </p:stCondLst>
                            <p:childTnLst>
                              <p:par>
                                <p:cTn id="25" presetID="42" presetClass="path" presetSubtype="0" fill="hold" grpId="0" nodeType="afterEffect">
                                  <p:stCondLst>
                                    <p:cond delay="0"/>
                                  </p:stCondLst>
                                  <p:childTnLst>
                                    <p:animMotion origin="layout" path="M 4.44444E-6 1.85185E-6 C 4.44444E-6 -0.0507 4.44444E-6 -0.05046 4.44444E-6 -0.10162 " pathEditMode="relative" rAng="0" ptsTypes="AA">
                                      <p:cBhvr>
                                        <p:cTn id="26" dur="500" fill="hold"/>
                                        <p:tgtEl>
                                          <p:spTgt spid="196"/>
                                        </p:tgtEl>
                                        <p:attrNameLst>
                                          <p:attrName>ppt_x</p:attrName>
                                          <p:attrName>ppt_y</p:attrName>
                                        </p:attrNameLst>
                                      </p:cBhvr>
                                      <p:rCtr x="0" y="-5093"/>
                                    </p:animMotion>
                                  </p:childTnLst>
                                </p:cTn>
                              </p:par>
                              <p:par>
                                <p:cTn id="27" presetID="6" presetClass="emph" presetSubtype="0" fill="hold" grpId="1" nodeType="withEffect">
                                  <p:stCondLst>
                                    <p:cond delay="0"/>
                                  </p:stCondLst>
                                  <p:childTnLst>
                                    <p:animScale>
                                      <p:cBhvr>
                                        <p:cTn id="28" dur="500" fill="hold"/>
                                        <p:tgtEl>
                                          <p:spTgt spid="196"/>
                                        </p:tgtEl>
                                      </p:cBhvr>
                                      <p:by x="100000" y="2196561"/>
                                    </p:animScale>
                                  </p:childTnLst>
                                </p:cTn>
                              </p:par>
                            </p:childTnLst>
                          </p:cTn>
                        </p:par>
                        <p:par>
                          <p:cTn id="29" fill="hold">
                            <p:stCondLst>
                              <p:cond delay="4000"/>
                            </p:stCondLst>
                            <p:childTnLst>
                              <p:par>
                                <p:cTn id="30" presetID="42" presetClass="path" presetSubtype="0" fill="hold" grpId="0" nodeType="afterEffect">
                                  <p:stCondLst>
                                    <p:cond delay="0"/>
                                  </p:stCondLst>
                                  <p:childTnLst>
                                    <p:animMotion origin="layout" path="M -3.88889E-6 1.85185E-6 C -3.88889E-6 -0.07639 -3.88889E-6 -0.07616 -3.88889E-6 -0.15278 " pathEditMode="relative" rAng="0" ptsTypes="AA">
                                      <p:cBhvr>
                                        <p:cTn id="31" dur="500" fill="hold"/>
                                        <p:tgtEl>
                                          <p:spTgt spid="195"/>
                                        </p:tgtEl>
                                        <p:attrNameLst>
                                          <p:attrName>ppt_x</p:attrName>
                                          <p:attrName>ppt_y</p:attrName>
                                        </p:attrNameLst>
                                      </p:cBhvr>
                                      <p:rCtr x="0" y="-7639"/>
                                    </p:animMotion>
                                  </p:childTnLst>
                                </p:cTn>
                              </p:par>
                              <p:par>
                                <p:cTn id="32" presetID="6" presetClass="emph" presetSubtype="0" fill="hold" grpId="1" nodeType="withEffect">
                                  <p:stCondLst>
                                    <p:cond delay="0"/>
                                  </p:stCondLst>
                                  <p:childTnLst>
                                    <p:animScale>
                                      <p:cBhvr>
                                        <p:cTn id="33" dur="500" fill="hold"/>
                                        <p:tgtEl>
                                          <p:spTgt spid="195"/>
                                        </p:tgtEl>
                                      </p:cBhvr>
                                      <p:by x="100000" y="3253883"/>
                                    </p:animScale>
                                  </p:childTnLst>
                                </p:cTn>
                              </p:par>
                            </p:childTnLst>
                          </p:cTn>
                        </p:par>
                        <p:par>
                          <p:cTn id="34" fill="hold">
                            <p:stCondLst>
                              <p:cond delay="4500"/>
                            </p:stCondLst>
                            <p:childTnLst>
                              <p:par>
                                <p:cTn id="35" presetID="42" presetClass="path" presetSubtype="0" fill="hold" grpId="0" nodeType="afterEffect">
                                  <p:stCondLst>
                                    <p:cond delay="0"/>
                                  </p:stCondLst>
                                  <p:childTnLst>
                                    <p:animMotion origin="layout" path="M 4.16667E-6 1.85185E-6 C 4.16667E-6 -0.0963 4.16667E-6 -0.09607 4.16667E-6 -0.19259 " pathEditMode="relative" rAng="0" ptsTypes="AA">
                                      <p:cBhvr>
                                        <p:cTn id="36" dur="500" fill="hold"/>
                                        <p:tgtEl>
                                          <p:spTgt spid="194"/>
                                        </p:tgtEl>
                                        <p:attrNameLst>
                                          <p:attrName>ppt_x</p:attrName>
                                          <p:attrName>ppt_y</p:attrName>
                                        </p:attrNameLst>
                                      </p:cBhvr>
                                      <p:rCtr x="0" y="-9630"/>
                                    </p:animMotion>
                                  </p:childTnLst>
                                </p:cTn>
                              </p:par>
                              <p:par>
                                <p:cTn id="37" presetID="6" presetClass="emph" presetSubtype="0" fill="hold" grpId="1" nodeType="withEffect">
                                  <p:stCondLst>
                                    <p:cond delay="0"/>
                                  </p:stCondLst>
                                  <p:childTnLst>
                                    <p:animScale>
                                      <p:cBhvr>
                                        <p:cTn id="38" dur="500" fill="hold"/>
                                        <p:tgtEl>
                                          <p:spTgt spid="194"/>
                                        </p:tgtEl>
                                      </p:cBhvr>
                                      <p:by x="100000" y="4074407"/>
                                    </p:animScale>
                                  </p:childTnLst>
                                </p:cTn>
                              </p:par>
                            </p:childTnLst>
                          </p:cTn>
                        </p:par>
                        <p:par>
                          <p:cTn id="39" fill="hold">
                            <p:stCondLst>
                              <p:cond delay="5000"/>
                            </p:stCondLst>
                            <p:childTnLst>
                              <p:par>
                                <p:cTn id="40" presetID="10" presetClass="entr" presetSubtype="0" fill="hold" grpId="0" nodeType="afterEffect">
                                  <p:stCondLst>
                                    <p:cond delay="500"/>
                                  </p:stCondLst>
                                  <p:childTnLst>
                                    <p:set>
                                      <p:cBhvr>
                                        <p:cTn id="41" dur="1" fill="hold">
                                          <p:stCondLst>
                                            <p:cond delay="0"/>
                                          </p:stCondLst>
                                        </p:cTn>
                                        <p:tgtEl>
                                          <p:spTgt spid="169"/>
                                        </p:tgtEl>
                                        <p:attrNameLst>
                                          <p:attrName>style.visibility</p:attrName>
                                        </p:attrNameLst>
                                      </p:cBhvr>
                                      <p:to>
                                        <p:strVal val="visible"/>
                                      </p:to>
                                    </p:set>
                                    <p:animEffect transition="in" filter="fade">
                                      <p:cBhvr>
                                        <p:cTn id="42" dur="500"/>
                                        <p:tgtEl>
                                          <p:spTgt spid="169"/>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45" dur="500"/>
                                        <p:tgtEl>
                                          <p:spTgt spid="7">
                                            <p:graphicEl>
                                              <a:chart seriesIdx="-3" categoryIdx="-3" bldStep="gridLegend"/>
                                            </p:graphicEl>
                                          </p:spTgt>
                                        </p:tgtEl>
                                      </p:cBhvr>
                                    </p:animEffect>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49" dur="500"/>
                                        <p:tgtEl>
                                          <p:spTgt spid="7">
                                            <p:graphicEl>
                                              <a:chart seriesIdx="-4" categoryIdx="0" bldStep="category"/>
                                            </p:graphicEl>
                                          </p:spTgt>
                                        </p:tgtEl>
                                      </p:cBhvr>
                                    </p:animEffect>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53" dur="500"/>
                                        <p:tgtEl>
                                          <p:spTgt spid="7">
                                            <p:graphicEl>
                                              <a:chart seriesIdx="-4" categoryIdx="1" bldStep="category"/>
                                            </p:graphicEl>
                                          </p:spTgt>
                                        </p:tgtEl>
                                      </p:cBhvr>
                                    </p:animEffect>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57" dur="500"/>
                                        <p:tgtEl>
                                          <p:spTgt spid="7">
                                            <p:graphicEl>
                                              <a:chart seriesIdx="-4" categoryIdx="2" bldStep="category"/>
                                            </p:graphicEl>
                                          </p:spTgt>
                                        </p:tgtEl>
                                      </p:cBhvr>
                                    </p:animEffect>
                                  </p:childTnLst>
                                </p:cTn>
                              </p:par>
                            </p:childTnLst>
                          </p:cTn>
                        </p:par>
                        <p:par>
                          <p:cTn id="58" fill="hold">
                            <p:stCondLst>
                              <p:cond delay="8000"/>
                            </p:stCondLst>
                            <p:childTnLst>
                              <p:par>
                                <p:cTn id="59" presetID="10" presetClass="entr" presetSubtype="0" fill="hold" grpId="0" nodeType="afterEffect">
                                  <p:stCondLst>
                                    <p:cond delay="0"/>
                                  </p:stCondLst>
                                  <p:childTnLst>
                                    <p:set>
                                      <p:cBhvr>
                                        <p:cTn id="60"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61" dur="500"/>
                                        <p:tgtEl>
                                          <p:spTgt spid="7">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168" grpId="0"/>
      <p:bldP spid="169" grpId="0"/>
      <p:bldP spid="194" grpId="0" animBg="1"/>
      <p:bldP spid="194" grpId="1" animBg="1"/>
      <p:bldP spid="195" grpId="0" animBg="1"/>
      <p:bldP spid="195" grpId="1" animBg="1"/>
      <p:bldP spid="196" grpId="0" animBg="1"/>
      <p:bldP spid="196" grpId="1" animBg="1"/>
      <p:bldP spid="197" grpId="0" animBg="1"/>
      <p:bldP spid="197" grpId="1" animBg="1"/>
      <p:bldGraphic spid="7" grpId="0" uiExpand="1">
        <p:bldSub>
          <a:bldChart bld="category"/>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5"/>
          </p:nvPr>
        </p:nvSpPr>
        <p:spPr/>
        <p:txBody>
          <a:bodyPr/>
          <a:lstStyle/>
          <a:p>
            <a:r>
              <a:rPr lang="en-US" dirty="0"/>
              <a:t>Five styles of financial wellness</a:t>
            </a:r>
          </a:p>
        </p:txBody>
      </p:sp>
      <p:grpSp>
        <p:nvGrpSpPr>
          <p:cNvPr id="24" name="Group 26"/>
          <p:cNvGrpSpPr>
            <a:grpSpLocks noChangeAspect="1"/>
          </p:cNvGrpSpPr>
          <p:nvPr/>
        </p:nvGrpSpPr>
        <p:grpSpPr bwMode="auto">
          <a:xfrm>
            <a:off x="1657367" y="5203246"/>
            <a:ext cx="809625" cy="723900"/>
            <a:chOff x="1043" y="3232"/>
            <a:chExt cx="510" cy="456"/>
          </a:xfrm>
        </p:grpSpPr>
        <p:sp>
          <p:nvSpPr>
            <p:cNvPr id="26" name="Freeform 27"/>
            <p:cNvSpPr>
              <a:spLocks/>
            </p:cNvSpPr>
            <p:nvPr/>
          </p:nvSpPr>
          <p:spPr bwMode="auto">
            <a:xfrm>
              <a:off x="1043" y="3234"/>
              <a:ext cx="399" cy="454"/>
            </a:xfrm>
            <a:custGeom>
              <a:avLst/>
              <a:gdLst>
                <a:gd name="T0" fmla="*/ 90 w 180"/>
                <a:gd name="T1" fmla="*/ 204 h 204"/>
                <a:gd name="T2" fmla="*/ 180 w 180"/>
                <a:gd name="T3" fmla="*/ 204 h 204"/>
                <a:gd name="T4" fmla="*/ 175 w 180"/>
                <a:gd name="T5" fmla="*/ 157 h 204"/>
                <a:gd name="T6" fmla="*/ 111 w 180"/>
                <a:gd name="T7" fmla="*/ 125 h 204"/>
                <a:gd name="T8" fmla="*/ 111 w 180"/>
                <a:gd name="T9" fmla="*/ 101 h 204"/>
                <a:gd name="T10" fmla="*/ 125 w 180"/>
                <a:gd name="T11" fmla="*/ 69 h 204"/>
                <a:gd name="T12" fmla="*/ 125 w 180"/>
                <a:gd name="T13" fmla="*/ 49 h 204"/>
                <a:gd name="T14" fmla="*/ 130 w 180"/>
                <a:gd name="T15" fmla="*/ 19 h 204"/>
                <a:gd name="T16" fmla="*/ 65 w 180"/>
                <a:gd name="T17" fmla="*/ 19 h 204"/>
                <a:gd name="T18" fmla="*/ 55 w 180"/>
                <a:gd name="T19" fmla="*/ 49 h 204"/>
                <a:gd name="T20" fmla="*/ 55 w 180"/>
                <a:gd name="T21" fmla="*/ 69 h 204"/>
                <a:gd name="T22" fmla="*/ 71 w 180"/>
                <a:gd name="T23" fmla="*/ 101 h 204"/>
                <a:gd name="T24" fmla="*/ 71 w 180"/>
                <a:gd name="T25" fmla="*/ 125 h 204"/>
                <a:gd name="T26" fmla="*/ 4 w 180"/>
                <a:gd name="T27" fmla="*/ 157 h 204"/>
                <a:gd name="T28" fmla="*/ 0 w 180"/>
                <a:gd name="T29" fmla="*/ 204 h 204"/>
                <a:gd name="T30" fmla="*/ 90 w 180"/>
                <a:gd name="T3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04">
                  <a:moveTo>
                    <a:pt x="90" y="204"/>
                  </a:moveTo>
                  <a:cubicBezTo>
                    <a:pt x="180" y="204"/>
                    <a:pt x="180" y="204"/>
                    <a:pt x="180" y="204"/>
                  </a:cubicBezTo>
                  <a:cubicBezTo>
                    <a:pt x="180" y="204"/>
                    <a:pt x="180" y="171"/>
                    <a:pt x="175" y="157"/>
                  </a:cubicBezTo>
                  <a:cubicBezTo>
                    <a:pt x="171" y="144"/>
                    <a:pt x="142" y="137"/>
                    <a:pt x="111" y="125"/>
                  </a:cubicBezTo>
                  <a:cubicBezTo>
                    <a:pt x="111" y="101"/>
                    <a:pt x="111" y="101"/>
                    <a:pt x="111" y="101"/>
                  </a:cubicBezTo>
                  <a:cubicBezTo>
                    <a:pt x="111" y="101"/>
                    <a:pt x="125" y="93"/>
                    <a:pt x="125" y="69"/>
                  </a:cubicBezTo>
                  <a:cubicBezTo>
                    <a:pt x="133" y="69"/>
                    <a:pt x="133" y="49"/>
                    <a:pt x="125" y="49"/>
                  </a:cubicBezTo>
                  <a:cubicBezTo>
                    <a:pt x="125" y="47"/>
                    <a:pt x="133" y="32"/>
                    <a:pt x="130" y="19"/>
                  </a:cubicBezTo>
                  <a:cubicBezTo>
                    <a:pt x="125" y="0"/>
                    <a:pt x="69" y="0"/>
                    <a:pt x="65" y="19"/>
                  </a:cubicBezTo>
                  <a:cubicBezTo>
                    <a:pt x="41" y="14"/>
                    <a:pt x="55" y="46"/>
                    <a:pt x="55" y="49"/>
                  </a:cubicBezTo>
                  <a:cubicBezTo>
                    <a:pt x="47" y="49"/>
                    <a:pt x="47" y="69"/>
                    <a:pt x="55" y="69"/>
                  </a:cubicBezTo>
                  <a:cubicBezTo>
                    <a:pt x="55" y="93"/>
                    <a:pt x="71" y="101"/>
                    <a:pt x="71" y="101"/>
                  </a:cubicBezTo>
                  <a:cubicBezTo>
                    <a:pt x="71" y="125"/>
                    <a:pt x="71" y="125"/>
                    <a:pt x="71" y="125"/>
                  </a:cubicBezTo>
                  <a:cubicBezTo>
                    <a:pt x="43" y="136"/>
                    <a:pt x="8" y="144"/>
                    <a:pt x="4" y="157"/>
                  </a:cubicBezTo>
                  <a:cubicBezTo>
                    <a:pt x="0" y="171"/>
                    <a:pt x="0" y="204"/>
                    <a:pt x="0" y="204"/>
                  </a:cubicBezTo>
                  <a:lnTo>
                    <a:pt x="90" y="204"/>
                  </a:lnTo>
                  <a:close/>
                </a:path>
              </a:pathLst>
            </a:custGeom>
            <a:noFill/>
            <a:ln w="381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8"/>
            <p:cNvSpPr>
              <a:spLocks/>
            </p:cNvSpPr>
            <p:nvPr/>
          </p:nvSpPr>
          <p:spPr bwMode="auto">
            <a:xfrm>
              <a:off x="1365" y="3232"/>
              <a:ext cx="188" cy="456"/>
            </a:xfrm>
            <a:custGeom>
              <a:avLst/>
              <a:gdLst>
                <a:gd name="T0" fmla="*/ 65 w 85"/>
                <a:gd name="T1" fmla="*/ 205 h 205"/>
                <a:gd name="T2" fmla="*/ 85 w 85"/>
                <a:gd name="T3" fmla="*/ 205 h 205"/>
                <a:gd name="T4" fmla="*/ 80 w 85"/>
                <a:gd name="T5" fmla="*/ 158 h 205"/>
                <a:gd name="T6" fmla="*/ 13 w 85"/>
                <a:gd name="T7" fmla="*/ 122 h 205"/>
                <a:gd name="T8" fmla="*/ 13 w 85"/>
                <a:gd name="T9" fmla="*/ 106 h 205"/>
                <a:gd name="T10" fmla="*/ 30 w 85"/>
                <a:gd name="T11" fmla="*/ 75 h 205"/>
                <a:gd name="T12" fmla="*/ 30 w 85"/>
                <a:gd name="T13" fmla="*/ 55 h 205"/>
                <a:gd name="T14" fmla="*/ 35 w 85"/>
                <a:gd name="T15" fmla="*/ 23 h 205"/>
                <a:gd name="T16" fmla="*/ 0 w 85"/>
                <a:gd name="T17" fmla="*/ 1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05">
                  <a:moveTo>
                    <a:pt x="65" y="205"/>
                  </a:moveTo>
                  <a:cubicBezTo>
                    <a:pt x="85" y="205"/>
                    <a:pt x="85" y="205"/>
                    <a:pt x="85" y="205"/>
                  </a:cubicBezTo>
                  <a:cubicBezTo>
                    <a:pt x="85" y="205"/>
                    <a:pt x="85" y="172"/>
                    <a:pt x="80" y="158"/>
                  </a:cubicBezTo>
                  <a:cubicBezTo>
                    <a:pt x="76" y="145"/>
                    <a:pt x="45" y="134"/>
                    <a:pt x="13" y="122"/>
                  </a:cubicBezTo>
                  <a:cubicBezTo>
                    <a:pt x="13" y="106"/>
                    <a:pt x="13" y="106"/>
                    <a:pt x="13" y="106"/>
                  </a:cubicBezTo>
                  <a:cubicBezTo>
                    <a:pt x="13" y="106"/>
                    <a:pt x="30" y="99"/>
                    <a:pt x="30" y="75"/>
                  </a:cubicBezTo>
                  <a:cubicBezTo>
                    <a:pt x="38" y="75"/>
                    <a:pt x="38" y="55"/>
                    <a:pt x="30" y="55"/>
                  </a:cubicBezTo>
                  <a:cubicBezTo>
                    <a:pt x="30" y="53"/>
                    <a:pt x="38" y="37"/>
                    <a:pt x="35" y="23"/>
                  </a:cubicBezTo>
                  <a:cubicBezTo>
                    <a:pt x="33" y="14"/>
                    <a:pt x="15" y="0"/>
                    <a:pt x="0" y="10"/>
                  </a:cubicBez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Content Placeholder 1"/>
          <p:cNvSpPr txBox="1">
            <a:spLocks/>
          </p:cNvSpPr>
          <p:nvPr/>
        </p:nvSpPr>
        <p:spPr>
          <a:xfrm>
            <a:off x="2679981" y="5454440"/>
            <a:ext cx="5549619" cy="40005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200"/>
              </a:spcBef>
            </a:pPr>
            <a:r>
              <a:rPr lang="en-US" dirty="0"/>
              <a:t>Enhanced Employee Education Program</a:t>
            </a:r>
          </a:p>
        </p:txBody>
      </p:sp>
      <p:sp>
        <p:nvSpPr>
          <p:cNvPr id="65" name="Content Placeholder 1"/>
          <p:cNvSpPr txBox="1">
            <a:spLocks/>
          </p:cNvSpPr>
          <p:nvPr/>
        </p:nvSpPr>
        <p:spPr>
          <a:xfrm>
            <a:off x="2681876" y="1728800"/>
            <a:ext cx="5795682" cy="40005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200"/>
              </a:spcBef>
            </a:pPr>
            <a:r>
              <a:rPr lang="en-US" dirty="0"/>
              <a:t>Education and Literacy</a:t>
            </a:r>
          </a:p>
        </p:txBody>
      </p:sp>
      <p:grpSp>
        <p:nvGrpSpPr>
          <p:cNvPr id="66" name="Group 65"/>
          <p:cNvGrpSpPr/>
          <p:nvPr/>
        </p:nvGrpSpPr>
        <p:grpSpPr>
          <a:xfrm>
            <a:off x="1695244" y="1575586"/>
            <a:ext cx="715962" cy="717550"/>
            <a:chOff x="1708589" y="2465476"/>
            <a:chExt cx="715962" cy="717550"/>
          </a:xfrm>
        </p:grpSpPr>
        <p:sp>
          <p:nvSpPr>
            <p:cNvPr id="67" name="Freeform 6"/>
            <p:cNvSpPr>
              <a:spLocks/>
            </p:cNvSpPr>
            <p:nvPr/>
          </p:nvSpPr>
          <p:spPr bwMode="auto">
            <a:xfrm>
              <a:off x="1708589" y="2933788"/>
              <a:ext cx="715962" cy="249238"/>
            </a:xfrm>
            <a:custGeom>
              <a:avLst/>
              <a:gdLst>
                <a:gd name="T0" fmla="*/ 150 w 388"/>
                <a:gd name="T1" fmla="*/ 0 h 135"/>
                <a:gd name="T2" fmla="*/ 43 w 388"/>
                <a:gd name="T3" fmla="*/ 30 h 135"/>
                <a:gd name="T4" fmla="*/ 0 w 388"/>
                <a:gd name="T5" fmla="*/ 93 h 135"/>
                <a:gd name="T6" fmla="*/ 0 w 388"/>
                <a:gd name="T7" fmla="*/ 135 h 135"/>
                <a:gd name="T8" fmla="*/ 388 w 388"/>
                <a:gd name="T9" fmla="*/ 135 h 135"/>
                <a:gd name="T10" fmla="*/ 388 w 388"/>
                <a:gd name="T11" fmla="*/ 93 h 135"/>
                <a:gd name="T12" fmla="*/ 344 w 388"/>
                <a:gd name="T13" fmla="*/ 30 h 135"/>
                <a:gd name="T14" fmla="*/ 237 w 388"/>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135">
                  <a:moveTo>
                    <a:pt x="150" y="0"/>
                  </a:moveTo>
                  <a:cubicBezTo>
                    <a:pt x="43" y="30"/>
                    <a:pt x="43" y="30"/>
                    <a:pt x="43" y="30"/>
                  </a:cubicBezTo>
                  <a:cubicBezTo>
                    <a:pt x="17" y="40"/>
                    <a:pt x="0" y="65"/>
                    <a:pt x="0" y="93"/>
                  </a:cubicBezTo>
                  <a:cubicBezTo>
                    <a:pt x="0" y="135"/>
                    <a:pt x="0" y="135"/>
                    <a:pt x="0" y="135"/>
                  </a:cubicBezTo>
                  <a:cubicBezTo>
                    <a:pt x="388" y="135"/>
                    <a:pt x="388" y="135"/>
                    <a:pt x="388" y="135"/>
                  </a:cubicBezTo>
                  <a:cubicBezTo>
                    <a:pt x="388" y="93"/>
                    <a:pt x="388" y="93"/>
                    <a:pt x="388" y="93"/>
                  </a:cubicBezTo>
                  <a:cubicBezTo>
                    <a:pt x="388" y="65"/>
                    <a:pt x="370" y="40"/>
                    <a:pt x="344" y="30"/>
                  </a:cubicBezTo>
                  <a:cubicBezTo>
                    <a:pt x="237" y="0"/>
                    <a:pt x="237" y="0"/>
                    <a:pt x="237" y="0"/>
                  </a:cubicBezTo>
                </a:path>
              </a:pathLst>
            </a:custGeom>
            <a:noFill/>
            <a:ln w="381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7"/>
            <p:cNvSpPr>
              <a:spLocks/>
            </p:cNvSpPr>
            <p:nvPr/>
          </p:nvSpPr>
          <p:spPr bwMode="auto">
            <a:xfrm>
              <a:off x="1972114" y="2729001"/>
              <a:ext cx="63500" cy="17463"/>
            </a:xfrm>
            <a:custGeom>
              <a:avLst/>
              <a:gdLst>
                <a:gd name="T0" fmla="*/ 0 w 34"/>
                <a:gd name="T1" fmla="*/ 9 h 9"/>
                <a:gd name="T2" fmla="*/ 17 w 34"/>
                <a:gd name="T3" fmla="*/ 0 h 9"/>
                <a:gd name="T4" fmla="*/ 34 w 34"/>
                <a:gd name="T5" fmla="*/ 9 h 9"/>
              </a:gdLst>
              <a:ahLst/>
              <a:cxnLst>
                <a:cxn ang="0">
                  <a:pos x="T0" y="T1"/>
                </a:cxn>
                <a:cxn ang="0">
                  <a:pos x="T2" y="T3"/>
                </a:cxn>
                <a:cxn ang="0">
                  <a:pos x="T4" y="T5"/>
                </a:cxn>
              </a:cxnLst>
              <a:rect l="0" t="0" r="r" b="b"/>
              <a:pathLst>
                <a:path w="34" h="9">
                  <a:moveTo>
                    <a:pt x="0" y="9"/>
                  </a:moveTo>
                  <a:cubicBezTo>
                    <a:pt x="0" y="0"/>
                    <a:pt x="8" y="0"/>
                    <a:pt x="17" y="0"/>
                  </a:cubicBezTo>
                  <a:cubicBezTo>
                    <a:pt x="26" y="0"/>
                    <a:pt x="34" y="0"/>
                    <a:pt x="34" y="9"/>
                  </a:cubicBezTo>
                </a:path>
              </a:pathLst>
            </a:custGeom>
            <a:noFill/>
            <a:ln w="28575"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8"/>
            <p:cNvSpPr>
              <a:spLocks/>
            </p:cNvSpPr>
            <p:nvPr/>
          </p:nvSpPr>
          <p:spPr bwMode="auto">
            <a:xfrm>
              <a:off x="2097527" y="2729001"/>
              <a:ext cx="61912" cy="17463"/>
            </a:xfrm>
            <a:custGeom>
              <a:avLst/>
              <a:gdLst>
                <a:gd name="T0" fmla="*/ 0 w 33"/>
                <a:gd name="T1" fmla="*/ 9 h 9"/>
                <a:gd name="T2" fmla="*/ 16 w 33"/>
                <a:gd name="T3" fmla="*/ 0 h 9"/>
                <a:gd name="T4" fmla="*/ 33 w 33"/>
                <a:gd name="T5" fmla="*/ 9 h 9"/>
              </a:gdLst>
              <a:ahLst/>
              <a:cxnLst>
                <a:cxn ang="0">
                  <a:pos x="T0" y="T1"/>
                </a:cxn>
                <a:cxn ang="0">
                  <a:pos x="T2" y="T3"/>
                </a:cxn>
                <a:cxn ang="0">
                  <a:pos x="T4" y="T5"/>
                </a:cxn>
              </a:cxnLst>
              <a:rect l="0" t="0" r="r" b="b"/>
              <a:pathLst>
                <a:path w="33" h="9">
                  <a:moveTo>
                    <a:pt x="0" y="9"/>
                  </a:moveTo>
                  <a:cubicBezTo>
                    <a:pt x="0" y="0"/>
                    <a:pt x="7" y="0"/>
                    <a:pt x="16" y="0"/>
                  </a:cubicBezTo>
                  <a:cubicBezTo>
                    <a:pt x="26" y="0"/>
                    <a:pt x="33" y="0"/>
                    <a:pt x="33" y="9"/>
                  </a:cubicBezTo>
                </a:path>
              </a:pathLst>
            </a:custGeom>
            <a:noFill/>
            <a:ln w="28575"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9"/>
            <p:cNvSpPr>
              <a:spLocks/>
            </p:cNvSpPr>
            <p:nvPr/>
          </p:nvSpPr>
          <p:spPr bwMode="auto">
            <a:xfrm>
              <a:off x="1857814" y="2638513"/>
              <a:ext cx="209550" cy="327025"/>
            </a:xfrm>
            <a:custGeom>
              <a:avLst/>
              <a:gdLst>
                <a:gd name="T0" fmla="*/ 26 w 113"/>
                <a:gd name="T1" fmla="*/ 0 h 176"/>
                <a:gd name="T2" fmla="*/ 26 w 113"/>
                <a:gd name="T3" fmla="*/ 40 h 176"/>
                <a:gd name="T4" fmla="*/ 28 w 113"/>
                <a:gd name="T5" fmla="*/ 92 h 176"/>
                <a:gd name="T6" fmla="*/ 113 w 113"/>
                <a:gd name="T7" fmla="*/ 176 h 176"/>
              </a:gdLst>
              <a:ahLst/>
              <a:cxnLst>
                <a:cxn ang="0">
                  <a:pos x="T0" y="T1"/>
                </a:cxn>
                <a:cxn ang="0">
                  <a:pos x="T2" y="T3"/>
                </a:cxn>
                <a:cxn ang="0">
                  <a:pos x="T4" y="T5"/>
                </a:cxn>
                <a:cxn ang="0">
                  <a:pos x="T6" y="T7"/>
                </a:cxn>
              </a:cxnLst>
              <a:rect l="0" t="0" r="r" b="b"/>
              <a:pathLst>
                <a:path w="113" h="176">
                  <a:moveTo>
                    <a:pt x="26" y="0"/>
                  </a:moveTo>
                  <a:cubicBezTo>
                    <a:pt x="26" y="40"/>
                    <a:pt x="26" y="40"/>
                    <a:pt x="26" y="40"/>
                  </a:cubicBezTo>
                  <a:cubicBezTo>
                    <a:pt x="0" y="40"/>
                    <a:pt x="3" y="92"/>
                    <a:pt x="28" y="92"/>
                  </a:cubicBezTo>
                  <a:cubicBezTo>
                    <a:pt x="28" y="142"/>
                    <a:pt x="87" y="176"/>
                    <a:pt x="113" y="176"/>
                  </a:cubicBez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0"/>
            <p:cNvSpPr>
              <a:spLocks/>
            </p:cNvSpPr>
            <p:nvPr/>
          </p:nvSpPr>
          <p:spPr bwMode="auto">
            <a:xfrm>
              <a:off x="2067364" y="2638513"/>
              <a:ext cx="206375" cy="327025"/>
            </a:xfrm>
            <a:custGeom>
              <a:avLst/>
              <a:gdLst>
                <a:gd name="T0" fmla="*/ 87 w 112"/>
                <a:gd name="T1" fmla="*/ 0 h 176"/>
                <a:gd name="T2" fmla="*/ 87 w 112"/>
                <a:gd name="T3" fmla="*/ 40 h 176"/>
                <a:gd name="T4" fmla="*/ 84 w 112"/>
                <a:gd name="T5" fmla="*/ 92 h 176"/>
                <a:gd name="T6" fmla="*/ 0 w 112"/>
                <a:gd name="T7" fmla="*/ 176 h 176"/>
              </a:gdLst>
              <a:ahLst/>
              <a:cxnLst>
                <a:cxn ang="0">
                  <a:pos x="T0" y="T1"/>
                </a:cxn>
                <a:cxn ang="0">
                  <a:pos x="T2" y="T3"/>
                </a:cxn>
                <a:cxn ang="0">
                  <a:pos x="T4" y="T5"/>
                </a:cxn>
                <a:cxn ang="0">
                  <a:pos x="T6" y="T7"/>
                </a:cxn>
              </a:cxnLst>
              <a:rect l="0" t="0" r="r" b="b"/>
              <a:pathLst>
                <a:path w="112" h="176">
                  <a:moveTo>
                    <a:pt x="87" y="0"/>
                  </a:moveTo>
                  <a:cubicBezTo>
                    <a:pt x="87" y="40"/>
                    <a:pt x="87" y="40"/>
                    <a:pt x="87" y="40"/>
                  </a:cubicBezTo>
                  <a:cubicBezTo>
                    <a:pt x="112" y="40"/>
                    <a:pt x="109" y="92"/>
                    <a:pt x="84" y="92"/>
                  </a:cubicBezTo>
                  <a:cubicBezTo>
                    <a:pt x="84" y="142"/>
                    <a:pt x="25" y="176"/>
                    <a:pt x="0" y="176"/>
                  </a:cubicBez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1"/>
            <p:cNvSpPr>
              <a:spLocks/>
            </p:cNvSpPr>
            <p:nvPr/>
          </p:nvSpPr>
          <p:spPr bwMode="auto">
            <a:xfrm>
              <a:off x="1708589" y="2465476"/>
              <a:ext cx="715962" cy="125413"/>
            </a:xfrm>
            <a:custGeom>
              <a:avLst/>
              <a:gdLst>
                <a:gd name="T0" fmla="*/ 226 w 451"/>
                <a:gd name="T1" fmla="*/ 79 h 79"/>
                <a:gd name="T2" fmla="*/ 451 w 451"/>
                <a:gd name="T3" fmla="*/ 39 h 79"/>
                <a:gd name="T4" fmla="*/ 226 w 451"/>
                <a:gd name="T5" fmla="*/ 0 h 79"/>
                <a:gd name="T6" fmla="*/ 0 w 451"/>
                <a:gd name="T7" fmla="*/ 39 h 79"/>
                <a:gd name="T8" fmla="*/ 226 w 451"/>
                <a:gd name="T9" fmla="*/ 79 h 79"/>
              </a:gdLst>
              <a:ahLst/>
              <a:cxnLst>
                <a:cxn ang="0">
                  <a:pos x="T0" y="T1"/>
                </a:cxn>
                <a:cxn ang="0">
                  <a:pos x="T2" y="T3"/>
                </a:cxn>
                <a:cxn ang="0">
                  <a:pos x="T4" y="T5"/>
                </a:cxn>
                <a:cxn ang="0">
                  <a:pos x="T6" y="T7"/>
                </a:cxn>
                <a:cxn ang="0">
                  <a:pos x="T8" y="T9"/>
                </a:cxn>
              </a:cxnLst>
              <a:rect l="0" t="0" r="r" b="b"/>
              <a:pathLst>
                <a:path w="451" h="79">
                  <a:moveTo>
                    <a:pt x="226" y="79"/>
                  </a:moveTo>
                  <a:lnTo>
                    <a:pt x="451" y="39"/>
                  </a:lnTo>
                  <a:lnTo>
                    <a:pt x="226" y="0"/>
                  </a:lnTo>
                  <a:lnTo>
                    <a:pt x="0" y="39"/>
                  </a:lnTo>
                  <a:lnTo>
                    <a:pt x="226" y="79"/>
                  </a:lnTo>
                  <a:close/>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2"/>
            <p:cNvSpPr>
              <a:spLocks/>
            </p:cNvSpPr>
            <p:nvPr/>
          </p:nvSpPr>
          <p:spPr bwMode="auto">
            <a:xfrm>
              <a:off x="1905439" y="2560726"/>
              <a:ext cx="322262" cy="127000"/>
            </a:xfrm>
            <a:custGeom>
              <a:avLst/>
              <a:gdLst>
                <a:gd name="T0" fmla="*/ 0 w 174"/>
                <a:gd name="T1" fmla="*/ 0 h 68"/>
                <a:gd name="T2" fmla="*/ 0 w 174"/>
                <a:gd name="T3" fmla="*/ 42 h 68"/>
                <a:gd name="T4" fmla="*/ 87 w 174"/>
                <a:gd name="T5" fmla="*/ 68 h 68"/>
                <a:gd name="T6" fmla="*/ 174 w 174"/>
                <a:gd name="T7" fmla="*/ 42 h 68"/>
                <a:gd name="T8" fmla="*/ 174 w 174"/>
                <a:gd name="T9" fmla="*/ 0 h 68"/>
              </a:gdLst>
              <a:ahLst/>
              <a:cxnLst>
                <a:cxn ang="0">
                  <a:pos x="T0" y="T1"/>
                </a:cxn>
                <a:cxn ang="0">
                  <a:pos x="T2" y="T3"/>
                </a:cxn>
                <a:cxn ang="0">
                  <a:pos x="T4" y="T5"/>
                </a:cxn>
                <a:cxn ang="0">
                  <a:pos x="T6" y="T7"/>
                </a:cxn>
                <a:cxn ang="0">
                  <a:pos x="T8" y="T9"/>
                </a:cxn>
              </a:cxnLst>
              <a:rect l="0" t="0" r="r" b="b"/>
              <a:pathLst>
                <a:path w="174" h="68">
                  <a:moveTo>
                    <a:pt x="0" y="0"/>
                  </a:moveTo>
                  <a:cubicBezTo>
                    <a:pt x="0" y="42"/>
                    <a:pt x="0" y="42"/>
                    <a:pt x="0" y="42"/>
                  </a:cubicBezTo>
                  <a:cubicBezTo>
                    <a:pt x="0" y="42"/>
                    <a:pt x="28" y="68"/>
                    <a:pt x="87" y="68"/>
                  </a:cubicBezTo>
                  <a:cubicBezTo>
                    <a:pt x="146" y="68"/>
                    <a:pt x="174" y="42"/>
                    <a:pt x="174" y="42"/>
                  </a:cubicBezTo>
                  <a:cubicBezTo>
                    <a:pt x="174" y="0"/>
                    <a:pt x="174" y="0"/>
                    <a:pt x="174" y="0"/>
                  </a:cubicBez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13"/>
            <p:cNvSpPr>
              <a:spLocks noChangeShapeType="1"/>
            </p:cNvSpPr>
            <p:nvPr/>
          </p:nvSpPr>
          <p:spPr bwMode="auto">
            <a:xfrm>
              <a:off x="1781614" y="2540088"/>
              <a:ext cx="0" cy="109538"/>
            </a:xfrm>
            <a:prstGeom prst="line">
              <a:avLst/>
            </a:prstGeom>
            <a:noFill/>
            <a:ln w="3810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4"/>
            <p:cNvSpPr>
              <a:spLocks/>
            </p:cNvSpPr>
            <p:nvPr/>
          </p:nvSpPr>
          <p:spPr bwMode="auto">
            <a:xfrm>
              <a:off x="1745102" y="2649626"/>
              <a:ext cx="87312" cy="211138"/>
            </a:xfrm>
            <a:custGeom>
              <a:avLst/>
              <a:gdLst>
                <a:gd name="T0" fmla="*/ 23 w 55"/>
                <a:gd name="T1" fmla="*/ 0 h 133"/>
                <a:gd name="T2" fmla="*/ 0 w 55"/>
                <a:gd name="T3" fmla="*/ 133 h 133"/>
                <a:gd name="T4" fmla="*/ 55 w 55"/>
                <a:gd name="T5" fmla="*/ 133 h 133"/>
                <a:gd name="T6" fmla="*/ 23 w 55"/>
                <a:gd name="T7" fmla="*/ 0 h 133"/>
              </a:gdLst>
              <a:ahLst/>
              <a:cxnLst>
                <a:cxn ang="0">
                  <a:pos x="T0" y="T1"/>
                </a:cxn>
                <a:cxn ang="0">
                  <a:pos x="T2" y="T3"/>
                </a:cxn>
                <a:cxn ang="0">
                  <a:pos x="T4" y="T5"/>
                </a:cxn>
                <a:cxn ang="0">
                  <a:pos x="T6" y="T7"/>
                </a:cxn>
              </a:cxnLst>
              <a:rect l="0" t="0" r="r" b="b"/>
              <a:pathLst>
                <a:path w="55" h="133">
                  <a:moveTo>
                    <a:pt x="23" y="0"/>
                  </a:moveTo>
                  <a:lnTo>
                    <a:pt x="0" y="133"/>
                  </a:lnTo>
                  <a:lnTo>
                    <a:pt x="55" y="133"/>
                  </a:lnTo>
                  <a:lnTo>
                    <a:pt x="23" y="0"/>
                  </a:ln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5"/>
            <p:cNvSpPr>
              <a:spLocks/>
            </p:cNvSpPr>
            <p:nvPr/>
          </p:nvSpPr>
          <p:spPr bwMode="auto">
            <a:xfrm>
              <a:off x="1902264" y="2957601"/>
              <a:ext cx="328612" cy="163513"/>
            </a:xfrm>
            <a:custGeom>
              <a:avLst/>
              <a:gdLst>
                <a:gd name="T0" fmla="*/ 0 w 207"/>
                <a:gd name="T1" fmla="*/ 0 h 103"/>
                <a:gd name="T2" fmla="*/ 104 w 207"/>
                <a:gd name="T3" fmla="*/ 103 h 103"/>
                <a:gd name="T4" fmla="*/ 207 w 207"/>
                <a:gd name="T5" fmla="*/ 0 h 103"/>
              </a:gdLst>
              <a:ahLst/>
              <a:cxnLst>
                <a:cxn ang="0">
                  <a:pos x="T0" y="T1"/>
                </a:cxn>
                <a:cxn ang="0">
                  <a:pos x="T2" y="T3"/>
                </a:cxn>
                <a:cxn ang="0">
                  <a:pos x="T4" y="T5"/>
                </a:cxn>
              </a:cxnLst>
              <a:rect l="0" t="0" r="r" b="b"/>
              <a:pathLst>
                <a:path w="207" h="103">
                  <a:moveTo>
                    <a:pt x="0" y="0"/>
                  </a:moveTo>
                  <a:lnTo>
                    <a:pt x="104" y="103"/>
                  </a:lnTo>
                  <a:lnTo>
                    <a:pt x="207" y="0"/>
                  </a:lnTo>
                </a:path>
              </a:pathLst>
            </a:custGeom>
            <a:noFill/>
            <a:ln w="381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8" name="Content Placeholder 1"/>
          <p:cNvSpPr txBox="1">
            <a:spLocks/>
          </p:cNvSpPr>
          <p:nvPr/>
        </p:nvSpPr>
        <p:spPr>
          <a:xfrm>
            <a:off x="2699483" y="2616495"/>
            <a:ext cx="5795682" cy="40005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200"/>
              </a:spcBef>
            </a:pPr>
            <a:r>
              <a:rPr lang="en-US" dirty="0"/>
              <a:t>Services and Products</a:t>
            </a:r>
          </a:p>
        </p:txBody>
      </p:sp>
      <p:grpSp>
        <p:nvGrpSpPr>
          <p:cNvPr id="89" name="Group 13"/>
          <p:cNvGrpSpPr>
            <a:grpSpLocks noChangeAspect="1"/>
          </p:cNvGrpSpPr>
          <p:nvPr/>
        </p:nvGrpSpPr>
        <p:grpSpPr bwMode="auto">
          <a:xfrm>
            <a:off x="1695244" y="2439476"/>
            <a:ext cx="779679" cy="721872"/>
            <a:chOff x="972" y="2862"/>
            <a:chExt cx="553" cy="512"/>
          </a:xfrm>
        </p:grpSpPr>
        <p:sp>
          <p:nvSpPr>
            <p:cNvPr id="90" name="Oval 14"/>
            <p:cNvSpPr>
              <a:spLocks noChangeArrowheads="1"/>
            </p:cNvSpPr>
            <p:nvPr/>
          </p:nvSpPr>
          <p:spPr bwMode="auto">
            <a:xfrm>
              <a:off x="972" y="3127"/>
              <a:ext cx="247" cy="247"/>
            </a:xfrm>
            <a:prstGeom prst="ellipse">
              <a:avLst/>
            </a:prstGeom>
            <a:noFill/>
            <a:ln w="333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5"/>
            <p:cNvSpPr>
              <a:spLocks/>
            </p:cNvSpPr>
            <p:nvPr/>
          </p:nvSpPr>
          <p:spPr bwMode="auto">
            <a:xfrm>
              <a:off x="992" y="2862"/>
              <a:ext cx="227" cy="321"/>
            </a:xfrm>
            <a:custGeom>
              <a:avLst/>
              <a:gdLst>
                <a:gd name="T0" fmla="*/ 89 w 89"/>
                <a:gd name="T1" fmla="*/ 44 h 126"/>
                <a:gd name="T2" fmla="*/ 89 w 89"/>
                <a:gd name="T3" fmla="*/ 7 h 126"/>
                <a:gd name="T4" fmla="*/ 60 w 89"/>
                <a:gd name="T5" fmla="*/ 7 h 126"/>
                <a:gd name="T6" fmla="*/ 45 w 89"/>
                <a:gd name="T7" fmla="*/ 44 h 126"/>
                <a:gd name="T8" fmla="*/ 30 w 89"/>
                <a:gd name="T9" fmla="*/ 59 h 126"/>
                <a:gd name="T10" fmla="*/ 0 w 89"/>
                <a:gd name="T11" fmla="*/ 126 h 126"/>
              </a:gdLst>
              <a:ahLst/>
              <a:cxnLst>
                <a:cxn ang="0">
                  <a:pos x="T0" y="T1"/>
                </a:cxn>
                <a:cxn ang="0">
                  <a:pos x="T2" y="T3"/>
                </a:cxn>
                <a:cxn ang="0">
                  <a:pos x="T4" y="T5"/>
                </a:cxn>
                <a:cxn ang="0">
                  <a:pos x="T6" y="T7"/>
                </a:cxn>
                <a:cxn ang="0">
                  <a:pos x="T8" y="T9"/>
                </a:cxn>
                <a:cxn ang="0">
                  <a:pos x="T10" y="T11"/>
                </a:cxn>
              </a:cxnLst>
              <a:rect l="0" t="0" r="r" b="b"/>
              <a:pathLst>
                <a:path w="89" h="126">
                  <a:moveTo>
                    <a:pt x="89" y="44"/>
                  </a:moveTo>
                  <a:cubicBezTo>
                    <a:pt x="89" y="7"/>
                    <a:pt x="89" y="7"/>
                    <a:pt x="89" y="7"/>
                  </a:cubicBezTo>
                  <a:cubicBezTo>
                    <a:pt x="82" y="0"/>
                    <a:pt x="67" y="0"/>
                    <a:pt x="60" y="7"/>
                  </a:cubicBezTo>
                  <a:cubicBezTo>
                    <a:pt x="45" y="44"/>
                    <a:pt x="45" y="44"/>
                    <a:pt x="45" y="44"/>
                  </a:cubicBezTo>
                  <a:cubicBezTo>
                    <a:pt x="30" y="59"/>
                    <a:pt x="30" y="59"/>
                    <a:pt x="30" y="59"/>
                  </a:cubicBezTo>
                  <a:cubicBezTo>
                    <a:pt x="0" y="126"/>
                    <a:pt x="0" y="126"/>
                    <a:pt x="0" y="126"/>
                  </a:cubicBez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Oval 91"/>
            <p:cNvSpPr>
              <a:spLocks noChangeArrowheads="1"/>
            </p:cNvSpPr>
            <p:nvPr/>
          </p:nvSpPr>
          <p:spPr bwMode="auto">
            <a:xfrm>
              <a:off x="1278" y="3127"/>
              <a:ext cx="247" cy="247"/>
            </a:xfrm>
            <a:prstGeom prst="ellipse">
              <a:avLst/>
            </a:prstGeom>
            <a:noFill/>
            <a:ln w="333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1278" y="2862"/>
              <a:ext cx="226" cy="321"/>
            </a:xfrm>
            <a:custGeom>
              <a:avLst/>
              <a:gdLst>
                <a:gd name="T0" fmla="*/ 0 w 89"/>
                <a:gd name="T1" fmla="*/ 44 h 126"/>
                <a:gd name="T2" fmla="*/ 0 w 89"/>
                <a:gd name="T3" fmla="*/ 7 h 126"/>
                <a:gd name="T4" fmla="*/ 31 w 89"/>
                <a:gd name="T5" fmla="*/ 7 h 126"/>
                <a:gd name="T6" fmla="*/ 45 w 89"/>
                <a:gd name="T7" fmla="*/ 44 h 126"/>
                <a:gd name="T8" fmla="*/ 59 w 89"/>
                <a:gd name="T9" fmla="*/ 59 h 126"/>
                <a:gd name="T10" fmla="*/ 89 w 89"/>
                <a:gd name="T11" fmla="*/ 126 h 126"/>
              </a:gdLst>
              <a:ahLst/>
              <a:cxnLst>
                <a:cxn ang="0">
                  <a:pos x="T0" y="T1"/>
                </a:cxn>
                <a:cxn ang="0">
                  <a:pos x="T2" y="T3"/>
                </a:cxn>
                <a:cxn ang="0">
                  <a:pos x="T4" y="T5"/>
                </a:cxn>
                <a:cxn ang="0">
                  <a:pos x="T6" y="T7"/>
                </a:cxn>
                <a:cxn ang="0">
                  <a:pos x="T8" y="T9"/>
                </a:cxn>
                <a:cxn ang="0">
                  <a:pos x="T10" y="T11"/>
                </a:cxn>
              </a:cxnLst>
              <a:rect l="0" t="0" r="r" b="b"/>
              <a:pathLst>
                <a:path w="89" h="126">
                  <a:moveTo>
                    <a:pt x="0" y="44"/>
                  </a:moveTo>
                  <a:cubicBezTo>
                    <a:pt x="0" y="7"/>
                    <a:pt x="0" y="7"/>
                    <a:pt x="0" y="7"/>
                  </a:cubicBezTo>
                  <a:cubicBezTo>
                    <a:pt x="7" y="0"/>
                    <a:pt x="24" y="0"/>
                    <a:pt x="31" y="7"/>
                  </a:cubicBezTo>
                  <a:cubicBezTo>
                    <a:pt x="45" y="44"/>
                    <a:pt x="45" y="44"/>
                    <a:pt x="45" y="44"/>
                  </a:cubicBezTo>
                  <a:cubicBezTo>
                    <a:pt x="59" y="59"/>
                    <a:pt x="59" y="59"/>
                    <a:pt x="59" y="59"/>
                  </a:cubicBezTo>
                  <a:cubicBezTo>
                    <a:pt x="89" y="126"/>
                    <a:pt x="89" y="126"/>
                    <a:pt x="89" y="126"/>
                  </a:cubicBezTo>
                </a:path>
              </a:pathLst>
            </a:custGeom>
            <a:noFill/>
            <a:ln w="381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1153" y="3030"/>
              <a:ext cx="191" cy="48"/>
            </a:xfrm>
            <a:custGeom>
              <a:avLst/>
              <a:gdLst>
                <a:gd name="T0" fmla="*/ 0 w 75"/>
                <a:gd name="T1" fmla="*/ 19 h 19"/>
                <a:gd name="T2" fmla="*/ 38 w 75"/>
                <a:gd name="T3" fmla="*/ 0 h 19"/>
                <a:gd name="T4" fmla="*/ 75 w 75"/>
                <a:gd name="T5" fmla="*/ 19 h 19"/>
              </a:gdLst>
              <a:ahLst/>
              <a:cxnLst>
                <a:cxn ang="0">
                  <a:pos x="T0" y="T1"/>
                </a:cxn>
                <a:cxn ang="0">
                  <a:pos x="T2" y="T3"/>
                </a:cxn>
                <a:cxn ang="0">
                  <a:pos x="T4" y="T5"/>
                </a:cxn>
              </a:cxnLst>
              <a:rect l="0" t="0" r="r" b="b"/>
              <a:pathLst>
                <a:path w="75" h="19">
                  <a:moveTo>
                    <a:pt x="0" y="19"/>
                  </a:moveTo>
                  <a:cubicBezTo>
                    <a:pt x="0" y="9"/>
                    <a:pt x="17" y="0"/>
                    <a:pt x="38" y="0"/>
                  </a:cubicBezTo>
                  <a:cubicBezTo>
                    <a:pt x="58" y="0"/>
                    <a:pt x="75" y="9"/>
                    <a:pt x="75" y="19"/>
                  </a:cubicBezTo>
                </a:path>
              </a:pathLst>
            </a:custGeom>
            <a:noFill/>
            <a:ln w="333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19"/>
            <p:cNvSpPr>
              <a:spLocks noChangeShapeType="1"/>
            </p:cNvSpPr>
            <p:nvPr/>
          </p:nvSpPr>
          <p:spPr bwMode="auto">
            <a:xfrm flipV="1">
              <a:off x="1219" y="3032"/>
              <a:ext cx="0" cy="217"/>
            </a:xfrm>
            <a:prstGeom prst="line">
              <a:avLst/>
            </a:prstGeom>
            <a:noFill/>
            <a:ln w="33338"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20"/>
            <p:cNvSpPr>
              <a:spLocks noChangeShapeType="1"/>
            </p:cNvSpPr>
            <p:nvPr/>
          </p:nvSpPr>
          <p:spPr bwMode="auto">
            <a:xfrm flipV="1">
              <a:off x="1278" y="3032"/>
              <a:ext cx="0" cy="217"/>
            </a:xfrm>
            <a:prstGeom prst="line">
              <a:avLst/>
            </a:prstGeom>
            <a:noFill/>
            <a:ln w="33338"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1021" y="3180"/>
              <a:ext cx="71" cy="74"/>
            </a:xfrm>
            <a:custGeom>
              <a:avLst/>
              <a:gdLst>
                <a:gd name="T0" fmla="*/ 0 w 28"/>
                <a:gd name="T1" fmla="*/ 29 h 29"/>
                <a:gd name="T2" fmla="*/ 28 w 28"/>
                <a:gd name="T3" fmla="*/ 0 h 29"/>
              </a:gdLst>
              <a:ahLst/>
              <a:cxnLst>
                <a:cxn ang="0">
                  <a:pos x="T0" y="T1"/>
                </a:cxn>
                <a:cxn ang="0">
                  <a:pos x="T2" y="T3"/>
                </a:cxn>
              </a:cxnLst>
              <a:rect l="0" t="0" r="r" b="b"/>
              <a:pathLst>
                <a:path w="28" h="29">
                  <a:moveTo>
                    <a:pt x="0" y="29"/>
                  </a:moveTo>
                  <a:cubicBezTo>
                    <a:pt x="0" y="13"/>
                    <a:pt x="13" y="0"/>
                    <a:pt x="28" y="0"/>
                  </a:cubicBezTo>
                </a:path>
              </a:pathLst>
            </a:custGeom>
            <a:noFill/>
            <a:ln w="333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1334" y="3180"/>
              <a:ext cx="71" cy="74"/>
            </a:xfrm>
            <a:custGeom>
              <a:avLst/>
              <a:gdLst>
                <a:gd name="T0" fmla="*/ 0 w 28"/>
                <a:gd name="T1" fmla="*/ 29 h 29"/>
                <a:gd name="T2" fmla="*/ 28 w 28"/>
                <a:gd name="T3" fmla="*/ 0 h 29"/>
              </a:gdLst>
              <a:ahLst/>
              <a:cxnLst>
                <a:cxn ang="0">
                  <a:pos x="T0" y="T1"/>
                </a:cxn>
                <a:cxn ang="0">
                  <a:pos x="T2" y="T3"/>
                </a:cxn>
              </a:cxnLst>
              <a:rect l="0" t="0" r="r" b="b"/>
              <a:pathLst>
                <a:path w="28" h="29">
                  <a:moveTo>
                    <a:pt x="0" y="29"/>
                  </a:moveTo>
                  <a:cubicBezTo>
                    <a:pt x="0" y="13"/>
                    <a:pt x="12" y="0"/>
                    <a:pt x="28" y="0"/>
                  </a:cubicBezTo>
                </a:path>
              </a:pathLst>
            </a:custGeom>
            <a:noFill/>
            <a:ln w="3333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9" name="Content Placeholder 1"/>
          <p:cNvSpPr>
            <a:spLocks noGrp="1"/>
          </p:cNvSpPr>
          <p:nvPr>
            <p:ph idx="1"/>
          </p:nvPr>
        </p:nvSpPr>
        <p:spPr>
          <a:xfrm>
            <a:off x="2678372" y="3565732"/>
            <a:ext cx="5795682" cy="400050"/>
          </a:xfrm>
        </p:spPr>
        <p:txBody>
          <a:bodyPr/>
          <a:lstStyle/>
          <a:p>
            <a:pPr>
              <a:spcBef>
                <a:spcPts val="4200"/>
              </a:spcBef>
            </a:pPr>
            <a:r>
              <a:rPr lang="en-US" dirty="0"/>
              <a:t>Tools</a:t>
            </a:r>
          </a:p>
        </p:txBody>
      </p:sp>
      <p:grpSp>
        <p:nvGrpSpPr>
          <p:cNvPr id="100" name="Group 99"/>
          <p:cNvGrpSpPr/>
          <p:nvPr/>
        </p:nvGrpSpPr>
        <p:grpSpPr>
          <a:xfrm>
            <a:off x="1679198" y="3393489"/>
            <a:ext cx="709613" cy="711201"/>
            <a:chOff x="7769225" y="1724025"/>
            <a:chExt cx="709613" cy="711201"/>
          </a:xfrm>
        </p:grpSpPr>
        <p:sp>
          <p:nvSpPr>
            <p:cNvPr id="101" name="Freeform 6"/>
            <p:cNvSpPr>
              <a:spLocks/>
            </p:cNvSpPr>
            <p:nvPr/>
          </p:nvSpPr>
          <p:spPr bwMode="auto">
            <a:xfrm>
              <a:off x="7769225" y="1724025"/>
              <a:ext cx="709613" cy="711200"/>
            </a:xfrm>
            <a:custGeom>
              <a:avLst/>
              <a:gdLst>
                <a:gd name="T0" fmla="*/ 67 w 197"/>
                <a:gd name="T1" fmla="*/ 148 h 197"/>
                <a:gd name="T2" fmla="*/ 148 w 197"/>
                <a:gd name="T3" fmla="*/ 67 h 197"/>
                <a:gd name="T4" fmla="*/ 185 w 197"/>
                <a:gd name="T5" fmla="*/ 60 h 197"/>
                <a:gd name="T6" fmla="*/ 192 w 197"/>
                <a:gd name="T7" fmla="*/ 23 h 197"/>
                <a:gd name="T8" fmla="*/ 176 w 197"/>
                <a:gd name="T9" fmla="*/ 42 h 197"/>
                <a:gd name="T10" fmla="*/ 156 w 197"/>
                <a:gd name="T11" fmla="*/ 42 h 197"/>
                <a:gd name="T12" fmla="*/ 156 w 197"/>
                <a:gd name="T13" fmla="*/ 21 h 197"/>
                <a:gd name="T14" fmla="*/ 174 w 197"/>
                <a:gd name="T15" fmla="*/ 5 h 197"/>
                <a:gd name="T16" fmla="*/ 137 w 197"/>
                <a:gd name="T17" fmla="*/ 12 h 197"/>
                <a:gd name="T18" fmla="*/ 130 w 197"/>
                <a:gd name="T19" fmla="*/ 49 h 197"/>
                <a:gd name="T20" fmla="*/ 49 w 197"/>
                <a:gd name="T21" fmla="*/ 130 h 197"/>
                <a:gd name="T22" fmla="*/ 12 w 197"/>
                <a:gd name="T23" fmla="*/ 137 h 197"/>
                <a:gd name="T24" fmla="*/ 5 w 197"/>
                <a:gd name="T25" fmla="*/ 174 h 197"/>
                <a:gd name="T26" fmla="*/ 21 w 197"/>
                <a:gd name="T27" fmla="*/ 156 h 197"/>
                <a:gd name="T28" fmla="*/ 42 w 197"/>
                <a:gd name="T29" fmla="*/ 156 h 197"/>
                <a:gd name="T30" fmla="*/ 42 w 197"/>
                <a:gd name="T31" fmla="*/ 176 h 197"/>
                <a:gd name="T32" fmla="*/ 23 w 197"/>
                <a:gd name="T33" fmla="*/ 192 h 197"/>
                <a:gd name="T34" fmla="*/ 60 w 197"/>
                <a:gd name="T35" fmla="*/ 184 h 197"/>
                <a:gd name="T36" fmla="*/ 67 w 197"/>
                <a:gd name="T37" fmla="*/ 14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7" y="148"/>
                  </a:moveTo>
                  <a:cubicBezTo>
                    <a:pt x="148" y="67"/>
                    <a:pt x="148" y="67"/>
                    <a:pt x="148" y="67"/>
                  </a:cubicBezTo>
                  <a:cubicBezTo>
                    <a:pt x="160" y="72"/>
                    <a:pt x="175" y="70"/>
                    <a:pt x="185" y="60"/>
                  </a:cubicBezTo>
                  <a:cubicBezTo>
                    <a:pt x="194" y="50"/>
                    <a:pt x="197" y="36"/>
                    <a:pt x="192" y="23"/>
                  </a:cubicBezTo>
                  <a:cubicBezTo>
                    <a:pt x="176" y="42"/>
                    <a:pt x="176" y="42"/>
                    <a:pt x="176" y="42"/>
                  </a:cubicBezTo>
                  <a:cubicBezTo>
                    <a:pt x="156" y="42"/>
                    <a:pt x="156" y="42"/>
                    <a:pt x="156" y="42"/>
                  </a:cubicBezTo>
                  <a:cubicBezTo>
                    <a:pt x="156" y="21"/>
                    <a:pt x="156" y="21"/>
                    <a:pt x="156" y="21"/>
                  </a:cubicBezTo>
                  <a:cubicBezTo>
                    <a:pt x="174" y="5"/>
                    <a:pt x="174" y="5"/>
                    <a:pt x="174" y="5"/>
                  </a:cubicBezTo>
                  <a:cubicBezTo>
                    <a:pt x="162" y="0"/>
                    <a:pt x="147" y="2"/>
                    <a:pt x="137" y="12"/>
                  </a:cubicBezTo>
                  <a:cubicBezTo>
                    <a:pt x="127" y="22"/>
                    <a:pt x="125" y="37"/>
                    <a:pt x="130" y="49"/>
                  </a:cubicBezTo>
                  <a:cubicBezTo>
                    <a:pt x="49" y="130"/>
                    <a:pt x="49" y="130"/>
                    <a:pt x="49" y="130"/>
                  </a:cubicBezTo>
                  <a:cubicBezTo>
                    <a:pt x="37" y="125"/>
                    <a:pt x="22" y="127"/>
                    <a:pt x="12" y="137"/>
                  </a:cubicBezTo>
                  <a:cubicBezTo>
                    <a:pt x="2" y="147"/>
                    <a:pt x="0" y="162"/>
                    <a:pt x="5" y="174"/>
                  </a:cubicBezTo>
                  <a:cubicBezTo>
                    <a:pt x="21" y="156"/>
                    <a:pt x="21" y="156"/>
                    <a:pt x="21" y="156"/>
                  </a:cubicBezTo>
                  <a:cubicBezTo>
                    <a:pt x="42" y="156"/>
                    <a:pt x="42" y="156"/>
                    <a:pt x="42" y="156"/>
                  </a:cubicBezTo>
                  <a:cubicBezTo>
                    <a:pt x="42" y="176"/>
                    <a:pt x="42" y="176"/>
                    <a:pt x="42" y="176"/>
                  </a:cubicBezTo>
                  <a:cubicBezTo>
                    <a:pt x="23" y="192"/>
                    <a:pt x="23" y="192"/>
                    <a:pt x="23" y="192"/>
                  </a:cubicBezTo>
                  <a:cubicBezTo>
                    <a:pt x="36" y="197"/>
                    <a:pt x="50" y="194"/>
                    <a:pt x="60" y="184"/>
                  </a:cubicBezTo>
                  <a:cubicBezTo>
                    <a:pt x="70" y="175"/>
                    <a:pt x="72" y="160"/>
                    <a:pt x="67" y="148"/>
                  </a:cubicBezTo>
                  <a:close/>
                </a:path>
              </a:pathLst>
            </a:custGeom>
            <a:noFill/>
            <a:ln w="381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p:cNvSpPr>
            <p:nvPr/>
          </p:nvSpPr>
          <p:spPr bwMode="auto">
            <a:xfrm>
              <a:off x="7769225" y="1724025"/>
              <a:ext cx="354013" cy="354013"/>
            </a:xfrm>
            <a:custGeom>
              <a:avLst/>
              <a:gdLst>
                <a:gd name="T0" fmla="*/ 98 w 98"/>
                <a:gd name="T1" fmla="*/ 80 h 98"/>
                <a:gd name="T2" fmla="*/ 67 w 98"/>
                <a:gd name="T3" fmla="*/ 49 h 98"/>
                <a:gd name="T4" fmla="*/ 60 w 98"/>
                <a:gd name="T5" fmla="*/ 12 h 98"/>
                <a:gd name="T6" fmla="*/ 23 w 98"/>
                <a:gd name="T7" fmla="*/ 5 h 98"/>
                <a:gd name="T8" fmla="*/ 42 w 98"/>
                <a:gd name="T9" fmla="*/ 21 h 98"/>
                <a:gd name="T10" fmla="*/ 42 w 98"/>
                <a:gd name="T11" fmla="*/ 42 h 98"/>
                <a:gd name="T12" fmla="*/ 21 w 98"/>
                <a:gd name="T13" fmla="*/ 42 h 98"/>
                <a:gd name="T14" fmla="*/ 5 w 98"/>
                <a:gd name="T15" fmla="*/ 23 h 98"/>
                <a:gd name="T16" fmla="*/ 12 w 98"/>
                <a:gd name="T17" fmla="*/ 60 h 98"/>
                <a:gd name="T18" fmla="*/ 49 w 98"/>
                <a:gd name="T19" fmla="*/ 67 h 98"/>
                <a:gd name="T20" fmla="*/ 80 w 98"/>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8">
                  <a:moveTo>
                    <a:pt x="98" y="80"/>
                  </a:moveTo>
                  <a:cubicBezTo>
                    <a:pt x="67" y="49"/>
                    <a:pt x="67" y="49"/>
                    <a:pt x="67" y="49"/>
                  </a:cubicBezTo>
                  <a:cubicBezTo>
                    <a:pt x="72" y="37"/>
                    <a:pt x="70" y="22"/>
                    <a:pt x="60" y="12"/>
                  </a:cubicBezTo>
                  <a:cubicBezTo>
                    <a:pt x="50" y="2"/>
                    <a:pt x="36" y="0"/>
                    <a:pt x="23" y="5"/>
                  </a:cubicBezTo>
                  <a:cubicBezTo>
                    <a:pt x="42" y="21"/>
                    <a:pt x="42" y="21"/>
                    <a:pt x="42" y="21"/>
                  </a:cubicBezTo>
                  <a:cubicBezTo>
                    <a:pt x="42" y="42"/>
                    <a:pt x="42" y="42"/>
                    <a:pt x="42" y="42"/>
                  </a:cubicBezTo>
                  <a:cubicBezTo>
                    <a:pt x="21" y="42"/>
                    <a:pt x="21" y="42"/>
                    <a:pt x="21" y="42"/>
                  </a:cubicBezTo>
                  <a:cubicBezTo>
                    <a:pt x="5" y="23"/>
                    <a:pt x="5" y="23"/>
                    <a:pt x="5" y="23"/>
                  </a:cubicBezTo>
                  <a:cubicBezTo>
                    <a:pt x="0" y="36"/>
                    <a:pt x="2" y="50"/>
                    <a:pt x="12" y="60"/>
                  </a:cubicBezTo>
                  <a:cubicBezTo>
                    <a:pt x="22" y="70"/>
                    <a:pt x="37" y="72"/>
                    <a:pt x="49" y="67"/>
                  </a:cubicBezTo>
                  <a:cubicBezTo>
                    <a:pt x="80" y="98"/>
                    <a:pt x="80" y="98"/>
                    <a:pt x="80" y="98"/>
                  </a:cubicBezTo>
                </a:path>
              </a:pathLst>
            </a:custGeom>
            <a:noFill/>
            <a:ln w="381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8"/>
            <p:cNvSpPr>
              <a:spLocks/>
            </p:cNvSpPr>
            <p:nvPr/>
          </p:nvSpPr>
          <p:spPr bwMode="auto">
            <a:xfrm>
              <a:off x="8123238" y="2078038"/>
              <a:ext cx="355600" cy="357188"/>
            </a:xfrm>
            <a:custGeom>
              <a:avLst/>
              <a:gdLst>
                <a:gd name="T0" fmla="*/ 0 w 99"/>
                <a:gd name="T1" fmla="*/ 18 h 99"/>
                <a:gd name="T2" fmla="*/ 32 w 99"/>
                <a:gd name="T3" fmla="*/ 50 h 99"/>
                <a:gd name="T4" fmla="*/ 39 w 99"/>
                <a:gd name="T5" fmla="*/ 86 h 99"/>
                <a:gd name="T6" fmla="*/ 76 w 99"/>
                <a:gd name="T7" fmla="*/ 94 h 99"/>
                <a:gd name="T8" fmla="*/ 58 w 99"/>
                <a:gd name="T9" fmla="*/ 78 h 99"/>
                <a:gd name="T10" fmla="*/ 58 w 99"/>
                <a:gd name="T11" fmla="*/ 58 h 99"/>
                <a:gd name="T12" fmla="*/ 78 w 99"/>
                <a:gd name="T13" fmla="*/ 58 h 99"/>
                <a:gd name="T14" fmla="*/ 94 w 99"/>
                <a:gd name="T15" fmla="*/ 76 h 99"/>
                <a:gd name="T16" fmla="*/ 87 w 99"/>
                <a:gd name="T17" fmla="*/ 39 h 99"/>
                <a:gd name="T18" fmla="*/ 50 w 99"/>
                <a:gd name="T19" fmla="*/ 32 h 99"/>
                <a:gd name="T20" fmla="*/ 18 w 99"/>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9">
                  <a:moveTo>
                    <a:pt x="0" y="18"/>
                  </a:moveTo>
                  <a:cubicBezTo>
                    <a:pt x="32" y="50"/>
                    <a:pt x="32" y="50"/>
                    <a:pt x="32" y="50"/>
                  </a:cubicBezTo>
                  <a:cubicBezTo>
                    <a:pt x="27" y="62"/>
                    <a:pt x="29" y="77"/>
                    <a:pt x="39" y="86"/>
                  </a:cubicBezTo>
                  <a:cubicBezTo>
                    <a:pt x="49" y="96"/>
                    <a:pt x="64" y="99"/>
                    <a:pt x="76" y="94"/>
                  </a:cubicBezTo>
                  <a:cubicBezTo>
                    <a:pt x="58" y="78"/>
                    <a:pt x="58" y="78"/>
                    <a:pt x="58" y="78"/>
                  </a:cubicBezTo>
                  <a:cubicBezTo>
                    <a:pt x="58" y="58"/>
                    <a:pt x="58" y="58"/>
                    <a:pt x="58" y="58"/>
                  </a:cubicBezTo>
                  <a:cubicBezTo>
                    <a:pt x="78" y="58"/>
                    <a:pt x="78" y="58"/>
                    <a:pt x="78" y="58"/>
                  </a:cubicBezTo>
                  <a:cubicBezTo>
                    <a:pt x="94" y="76"/>
                    <a:pt x="94" y="76"/>
                    <a:pt x="94" y="76"/>
                  </a:cubicBezTo>
                  <a:cubicBezTo>
                    <a:pt x="99" y="64"/>
                    <a:pt x="96" y="49"/>
                    <a:pt x="87" y="39"/>
                  </a:cubicBezTo>
                  <a:cubicBezTo>
                    <a:pt x="77" y="29"/>
                    <a:pt x="62" y="27"/>
                    <a:pt x="50" y="32"/>
                  </a:cubicBezTo>
                  <a:cubicBezTo>
                    <a:pt x="18" y="0"/>
                    <a:pt x="18" y="0"/>
                    <a:pt x="18" y="0"/>
                  </a:cubicBezTo>
                </a:path>
              </a:pathLst>
            </a:custGeom>
            <a:noFill/>
            <a:ln w="381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4" name="Content Placeholder 1"/>
          <p:cNvSpPr txBox="1">
            <a:spLocks/>
          </p:cNvSpPr>
          <p:nvPr/>
        </p:nvSpPr>
        <p:spPr>
          <a:xfrm>
            <a:off x="2686348" y="4491059"/>
            <a:ext cx="5795682" cy="40005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200"/>
              </a:spcBef>
            </a:pPr>
            <a:r>
              <a:rPr lang="en-US" dirty="0"/>
              <a:t>Coaching and Behavior Modification</a:t>
            </a:r>
          </a:p>
        </p:txBody>
      </p:sp>
      <p:grpSp>
        <p:nvGrpSpPr>
          <p:cNvPr id="105" name="Group 11"/>
          <p:cNvGrpSpPr>
            <a:grpSpLocks noChangeAspect="1"/>
          </p:cNvGrpSpPr>
          <p:nvPr/>
        </p:nvGrpSpPr>
        <p:grpSpPr bwMode="auto">
          <a:xfrm>
            <a:off x="1657367" y="4341976"/>
            <a:ext cx="828675" cy="696913"/>
            <a:chOff x="1040" y="2154"/>
            <a:chExt cx="522" cy="439"/>
          </a:xfrm>
        </p:grpSpPr>
        <p:sp>
          <p:nvSpPr>
            <p:cNvPr id="106" name="AutoShape 10"/>
            <p:cNvSpPr>
              <a:spLocks noChangeAspect="1" noChangeArrowheads="1" noTextEdit="1"/>
            </p:cNvSpPr>
            <p:nvPr/>
          </p:nvSpPr>
          <p:spPr bwMode="auto">
            <a:xfrm>
              <a:off x="1040" y="2154"/>
              <a:ext cx="522"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2"/>
            <p:cNvSpPr>
              <a:spLocks noEditPoints="1"/>
            </p:cNvSpPr>
            <p:nvPr/>
          </p:nvSpPr>
          <p:spPr bwMode="auto">
            <a:xfrm>
              <a:off x="1088" y="2327"/>
              <a:ext cx="474" cy="272"/>
            </a:xfrm>
            <a:custGeom>
              <a:avLst/>
              <a:gdLst>
                <a:gd name="T0" fmla="*/ 214 w 225"/>
                <a:gd name="T1" fmla="*/ 10 h 129"/>
                <a:gd name="T2" fmla="*/ 120 w 225"/>
                <a:gd name="T3" fmla="*/ 10 h 129"/>
                <a:gd name="T4" fmla="*/ 120 w 225"/>
                <a:gd name="T5" fmla="*/ 19 h 129"/>
                <a:gd name="T6" fmla="*/ 104 w 225"/>
                <a:gd name="T7" fmla="*/ 32 h 129"/>
                <a:gd name="T8" fmla="*/ 89 w 225"/>
                <a:gd name="T9" fmla="*/ 15 h 129"/>
                <a:gd name="T10" fmla="*/ 89 w 225"/>
                <a:gd name="T11" fmla="*/ 11 h 129"/>
                <a:gd name="T12" fmla="*/ 68 w 225"/>
                <a:gd name="T13" fmla="*/ 11 h 129"/>
                <a:gd name="T14" fmla="*/ 21 w 225"/>
                <a:gd name="T15" fmla="*/ 74 h 129"/>
                <a:gd name="T16" fmla="*/ 58 w 225"/>
                <a:gd name="T17" fmla="*/ 113 h 129"/>
                <a:gd name="T18" fmla="*/ 110 w 225"/>
                <a:gd name="T19" fmla="*/ 99 h 129"/>
                <a:gd name="T20" fmla="*/ 125 w 225"/>
                <a:gd name="T21" fmla="*/ 64 h 129"/>
                <a:gd name="T22" fmla="*/ 161 w 225"/>
                <a:gd name="T23" fmla="*/ 32 h 129"/>
                <a:gd name="T24" fmla="*/ 212 w 225"/>
                <a:gd name="T25" fmla="*/ 32 h 129"/>
                <a:gd name="T26" fmla="*/ 214 w 225"/>
                <a:gd name="T27" fmla="*/ 32 h 129"/>
                <a:gd name="T28" fmla="*/ 214 w 225"/>
                <a:gd name="T29" fmla="*/ 10 h 129"/>
                <a:gd name="T30" fmla="*/ 225 w 225"/>
                <a:gd name="T31" fmla="*/ 39 h 129"/>
                <a:gd name="T32" fmla="*/ 218 w 225"/>
                <a:gd name="T33" fmla="*/ 42 h 129"/>
                <a:gd name="T34" fmla="*/ 160 w 225"/>
                <a:gd name="T35" fmla="*/ 42 h 129"/>
                <a:gd name="T36" fmla="*/ 135 w 225"/>
                <a:gd name="T37" fmla="*/ 66 h 129"/>
                <a:gd name="T38" fmla="*/ 83 w 225"/>
                <a:gd name="T39" fmla="*/ 125 h 129"/>
                <a:gd name="T40" fmla="*/ 21 w 225"/>
                <a:gd name="T41" fmla="*/ 99 h 129"/>
                <a:gd name="T42" fmla="*/ 38 w 225"/>
                <a:gd name="T43" fmla="*/ 11 h 129"/>
                <a:gd name="T44" fmla="*/ 74 w 225"/>
                <a:gd name="T45" fmla="*/ 0 h 129"/>
                <a:gd name="T46" fmla="*/ 94 w 225"/>
                <a:gd name="T47" fmla="*/ 0 h 129"/>
                <a:gd name="T48" fmla="*/ 100 w 225"/>
                <a:gd name="T49" fmla="*/ 6 h 129"/>
                <a:gd name="T50" fmla="*/ 100 w 225"/>
                <a:gd name="T51" fmla="*/ 17 h 129"/>
                <a:gd name="T52" fmla="*/ 105 w 225"/>
                <a:gd name="T53" fmla="*/ 21 h 129"/>
                <a:gd name="T54" fmla="*/ 110 w 225"/>
                <a:gd name="T55" fmla="*/ 17 h 129"/>
                <a:gd name="T56" fmla="*/ 110 w 225"/>
                <a:gd name="T57" fmla="*/ 6 h 129"/>
                <a:gd name="T58" fmla="*/ 116 w 225"/>
                <a:gd name="T59" fmla="*/ 0 h 129"/>
                <a:gd name="T60" fmla="*/ 219 w 225"/>
                <a:gd name="T61" fmla="*/ 0 h 129"/>
                <a:gd name="T62" fmla="*/ 225 w 225"/>
                <a:gd name="T63" fmla="*/ 3 h 129"/>
                <a:gd name="T64" fmla="*/ 225 w 225"/>
                <a:gd name="T65" fmla="*/ 3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29">
                  <a:moveTo>
                    <a:pt x="214" y="10"/>
                  </a:moveTo>
                  <a:cubicBezTo>
                    <a:pt x="120" y="10"/>
                    <a:pt x="120" y="10"/>
                    <a:pt x="120" y="10"/>
                  </a:cubicBezTo>
                  <a:cubicBezTo>
                    <a:pt x="120" y="13"/>
                    <a:pt x="120" y="16"/>
                    <a:pt x="120" y="19"/>
                  </a:cubicBezTo>
                  <a:cubicBezTo>
                    <a:pt x="118" y="27"/>
                    <a:pt x="110" y="32"/>
                    <a:pt x="104" y="32"/>
                  </a:cubicBezTo>
                  <a:cubicBezTo>
                    <a:pt x="96" y="31"/>
                    <a:pt x="89" y="23"/>
                    <a:pt x="89" y="15"/>
                  </a:cubicBezTo>
                  <a:cubicBezTo>
                    <a:pt x="89" y="14"/>
                    <a:pt x="89" y="12"/>
                    <a:pt x="89" y="11"/>
                  </a:cubicBezTo>
                  <a:cubicBezTo>
                    <a:pt x="82" y="11"/>
                    <a:pt x="75" y="10"/>
                    <a:pt x="68" y="11"/>
                  </a:cubicBezTo>
                  <a:cubicBezTo>
                    <a:pt x="36" y="13"/>
                    <a:pt x="14" y="42"/>
                    <a:pt x="21" y="74"/>
                  </a:cubicBezTo>
                  <a:cubicBezTo>
                    <a:pt x="25" y="94"/>
                    <a:pt x="38" y="108"/>
                    <a:pt x="58" y="113"/>
                  </a:cubicBezTo>
                  <a:cubicBezTo>
                    <a:pt x="78" y="119"/>
                    <a:pt x="95" y="114"/>
                    <a:pt x="110" y="99"/>
                  </a:cubicBezTo>
                  <a:cubicBezTo>
                    <a:pt x="119" y="89"/>
                    <a:pt x="123" y="77"/>
                    <a:pt x="125" y="64"/>
                  </a:cubicBezTo>
                  <a:cubicBezTo>
                    <a:pt x="126" y="48"/>
                    <a:pt x="141" y="31"/>
                    <a:pt x="161" y="32"/>
                  </a:cubicBezTo>
                  <a:cubicBezTo>
                    <a:pt x="178" y="32"/>
                    <a:pt x="195" y="32"/>
                    <a:pt x="212" y="32"/>
                  </a:cubicBezTo>
                  <a:cubicBezTo>
                    <a:pt x="214" y="32"/>
                    <a:pt x="214" y="32"/>
                    <a:pt x="214" y="32"/>
                  </a:cubicBezTo>
                  <a:lnTo>
                    <a:pt x="214" y="10"/>
                  </a:lnTo>
                  <a:close/>
                  <a:moveTo>
                    <a:pt x="225" y="39"/>
                  </a:moveTo>
                  <a:cubicBezTo>
                    <a:pt x="223" y="42"/>
                    <a:pt x="221" y="42"/>
                    <a:pt x="218" y="42"/>
                  </a:cubicBezTo>
                  <a:cubicBezTo>
                    <a:pt x="199" y="42"/>
                    <a:pt x="180" y="42"/>
                    <a:pt x="160" y="42"/>
                  </a:cubicBezTo>
                  <a:cubicBezTo>
                    <a:pt x="146" y="42"/>
                    <a:pt x="136" y="51"/>
                    <a:pt x="135" y="66"/>
                  </a:cubicBezTo>
                  <a:cubicBezTo>
                    <a:pt x="132" y="95"/>
                    <a:pt x="111" y="119"/>
                    <a:pt x="83" y="125"/>
                  </a:cubicBezTo>
                  <a:cubicBezTo>
                    <a:pt x="57" y="129"/>
                    <a:pt x="36" y="120"/>
                    <a:pt x="21" y="99"/>
                  </a:cubicBezTo>
                  <a:cubicBezTo>
                    <a:pt x="0" y="71"/>
                    <a:pt x="7" y="31"/>
                    <a:pt x="38" y="11"/>
                  </a:cubicBezTo>
                  <a:cubicBezTo>
                    <a:pt x="49" y="3"/>
                    <a:pt x="61" y="0"/>
                    <a:pt x="74" y="0"/>
                  </a:cubicBezTo>
                  <a:cubicBezTo>
                    <a:pt x="81" y="0"/>
                    <a:pt x="87" y="0"/>
                    <a:pt x="94" y="0"/>
                  </a:cubicBezTo>
                  <a:cubicBezTo>
                    <a:pt x="98" y="0"/>
                    <a:pt x="100" y="2"/>
                    <a:pt x="100" y="6"/>
                  </a:cubicBezTo>
                  <a:cubicBezTo>
                    <a:pt x="100" y="10"/>
                    <a:pt x="100" y="13"/>
                    <a:pt x="100" y="17"/>
                  </a:cubicBezTo>
                  <a:cubicBezTo>
                    <a:pt x="100" y="20"/>
                    <a:pt x="101" y="21"/>
                    <a:pt x="105" y="21"/>
                  </a:cubicBezTo>
                  <a:cubicBezTo>
                    <a:pt x="108" y="21"/>
                    <a:pt x="109" y="20"/>
                    <a:pt x="110" y="17"/>
                  </a:cubicBezTo>
                  <a:cubicBezTo>
                    <a:pt x="110" y="13"/>
                    <a:pt x="110" y="9"/>
                    <a:pt x="110" y="6"/>
                  </a:cubicBezTo>
                  <a:cubicBezTo>
                    <a:pt x="110" y="2"/>
                    <a:pt x="112" y="0"/>
                    <a:pt x="116" y="0"/>
                  </a:cubicBezTo>
                  <a:cubicBezTo>
                    <a:pt x="150" y="0"/>
                    <a:pt x="184" y="0"/>
                    <a:pt x="219" y="0"/>
                  </a:cubicBezTo>
                  <a:cubicBezTo>
                    <a:pt x="222" y="0"/>
                    <a:pt x="223" y="1"/>
                    <a:pt x="225" y="3"/>
                  </a:cubicBezTo>
                  <a:lnTo>
                    <a:pt x="225" y="39"/>
                  </a:lnTo>
                  <a:close/>
                </a:path>
              </a:pathLst>
            </a:custGeom>
            <a:solidFill>
              <a:srgbClr val="1FC0DA"/>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
            <p:cNvSpPr>
              <a:spLocks/>
            </p:cNvSpPr>
            <p:nvPr/>
          </p:nvSpPr>
          <p:spPr bwMode="auto">
            <a:xfrm>
              <a:off x="1040" y="2416"/>
              <a:ext cx="55" cy="86"/>
            </a:xfrm>
            <a:custGeom>
              <a:avLst/>
              <a:gdLst>
                <a:gd name="T0" fmla="*/ 0 w 26"/>
                <a:gd name="T1" fmla="*/ 21 h 41"/>
                <a:gd name="T2" fmla="*/ 18 w 26"/>
                <a:gd name="T3" fmla="*/ 1 h 41"/>
                <a:gd name="T4" fmla="*/ 25 w 26"/>
                <a:gd name="T5" fmla="*/ 4 h 41"/>
                <a:gd name="T6" fmla="*/ 20 w 26"/>
                <a:gd name="T7" fmla="*/ 11 h 41"/>
                <a:gd name="T8" fmla="*/ 10 w 26"/>
                <a:gd name="T9" fmla="*/ 19 h 41"/>
                <a:gd name="T10" fmla="*/ 20 w 26"/>
                <a:gd name="T11" fmla="*/ 31 h 41"/>
                <a:gd name="T12" fmla="*/ 25 w 26"/>
                <a:gd name="T13" fmla="*/ 36 h 41"/>
                <a:gd name="T14" fmla="*/ 20 w 26"/>
                <a:gd name="T15" fmla="*/ 41 h 41"/>
                <a:gd name="T16" fmla="*/ 16 w 26"/>
                <a:gd name="T17" fmla="*/ 41 h 41"/>
                <a:gd name="T18" fmla="*/ 0 w 26"/>
                <a:gd name="T1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1">
                  <a:moveTo>
                    <a:pt x="0" y="21"/>
                  </a:moveTo>
                  <a:cubicBezTo>
                    <a:pt x="0" y="11"/>
                    <a:pt x="8" y="1"/>
                    <a:pt x="18" y="1"/>
                  </a:cubicBezTo>
                  <a:cubicBezTo>
                    <a:pt x="21" y="0"/>
                    <a:pt x="24" y="1"/>
                    <a:pt x="25" y="4"/>
                  </a:cubicBezTo>
                  <a:cubicBezTo>
                    <a:pt x="26" y="7"/>
                    <a:pt x="24" y="11"/>
                    <a:pt x="20" y="11"/>
                  </a:cubicBezTo>
                  <a:cubicBezTo>
                    <a:pt x="14" y="11"/>
                    <a:pt x="11" y="14"/>
                    <a:pt x="10" y="19"/>
                  </a:cubicBezTo>
                  <a:cubicBezTo>
                    <a:pt x="9" y="25"/>
                    <a:pt x="12" y="31"/>
                    <a:pt x="20" y="31"/>
                  </a:cubicBezTo>
                  <a:cubicBezTo>
                    <a:pt x="23" y="31"/>
                    <a:pt x="25" y="33"/>
                    <a:pt x="25" y="36"/>
                  </a:cubicBezTo>
                  <a:cubicBezTo>
                    <a:pt x="25" y="39"/>
                    <a:pt x="23" y="41"/>
                    <a:pt x="20" y="41"/>
                  </a:cubicBezTo>
                  <a:cubicBezTo>
                    <a:pt x="18" y="41"/>
                    <a:pt x="17" y="41"/>
                    <a:pt x="16" y="41"/>
                  </a:cubicBezTo>
                  <a:cubicBezTo>
                    <a:pt x="7" y="39"/>
                    <a:pt x="0" y="30"/>
                    <a:pt x="0" y="21"/>
                  </a:cubicBezTo>
                </a:path>
              </a:pathLst>
            </a:custGeom>
            <a:solidFill>
              <a:srgbClr val="1FC0DA"/>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4"/>
            <p:cNvSpPr>
              <a:spLocks/>
            </p:cNvSpPr>
            <p:nvPr/>
          </p:nvSpPr>
          <p:spPr bwMode="auto">
            <a:xfrm>
              <a:off x="1347" y="2173"/>
              <a:ext cx="70" cy="99"/>
            </a:xfrm>
            <a:custGeom>
              <a:avLst/>
              <a:gdLst>
                <a:gd name="T0" fmla="*/ 6 w 33"/>
                <a:gd name="T1" fmla="*/ 47 h 47"/>
                <a:gd name="T2" fmla="*/ 1 w 33"/>
                <a:gd name="T3" fmla="*/ 40 h 47"/>
                <a:gd name="T4" fmla="*/ 2 w 33"/>
                <a:gd name="T5" fmla="*/ 39 h 47"/>
                <a:gd name="T6" fmla="*/ 22 w 33"/>
                <a:gd name="T7" fmla="*/ 4 h 47"/>
                <a:gd name="T8" fmla="*/ 25 w 33"/>
                <a:gd name="T9" fmla="*/ 1 h 47"/>
                <a:gd name="T10" fmla="*/ 31 w 33"/>
                <a:gd name="T11" fmla="*/ 2 h 47"/>
                <a:gd name="T12" fmla="*/ 32 w 33"/>
                <a:gd name="T13" fmla="*/ 8 h 47"/>
                <a:gd name="T14" fmla="*/ 25 w 33"/>
                <a:gd name="T15" fmla="*/ 20 h 47"/>
                <a:gd name="T16" fmla="*/ 11 w 33"/>
                <a:gd name="T17" fmla="*/ 44 h 47"/>
                <a:gd name="T18" fmla="*/ 6 w 33"/>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7">
                  <a:moveTo>
                    <a:pt x="6" y="47"/>
                  </a:moveTo>
                  <a:cubicBezTo>
                    <a:pt x="2" y="47"/>
                    <a:pt x="0" y="44"/>
                    <a:pt x="1" y="40"/>
                  </a:cubicBezTo>
                  <a:cubicBezTo>
                    <a:pt x="1" y="40"/>
                    <a:pt x="2" y="39"/>
                    <a:pt x="2" y="39"/>
                  </a:cubicBezTo>
                  <a:cubicBezTo>
                    <a:pt x="9" y="27"/>
                    <a:pt x="15" y="16"/>
                    <a:pt x="22" y="4"/>
                  </a:cubicBezTo>
                  <a:cubicBezTo>
                    <a:pt x="23" y="3"/>
                    <a:pt x="24" y="2"/>
                    <a:pt x="25" y="1"/>
                  </a:cubicBezTo>
                  <a:cubicBezTo>
                    <a:pt x="27" y="0"/>
                    <a:pt x="29" y="0"/>
                    <a:pt x="31" y="2"/>
                  </a:cubicBezTo>
                  <a:cubicBezTo>
                    <a:pt x="32" y="4"/>
                    <a:pt x="33" y="6"/>
                    <a:pt x="32" y="8"/>
                  </a:cubicBezTo>
                  <a:cubicBezTo>
                    <a:pt x="29" y="12"/>
                    <a:pt x="27" y="16"/>
                    <a:pt x="25" y="20"/>
                  </a:cubicBezTo>
                  <a:cubicBezTo>
                    <a:pt x="20" y="28"/>
                    <a:pt x="16" y="36"/>
                    <a:pt x="11" y="44"/>
                  </a:cubicBezTo>
                  <a:cubicBezTo>
                    <a:pt x="10" y="46"/>
                    <a:pt x="8" y="47"/>
                    <a:pt x="6" y="47"/>
                  </a:cubicBezTo>
                </a:path>
              </a:pathLst>
            </a:custGeom>
            <a:solidFill>
              <a:srgbClr val="1FC0DA"/>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5"/>
            <p:cNvSpPr>
              <a:spLocks/>
            </p:cNvSpPr>
            <p:nvPr/>
          </p:nvSpPr>
          <p:spPr bwMode="auto">
            <a:xfrm>
              <a:off x="1198" y="2173"/>
              <a:ext cx="71" cy="101"/>
            </a:xfrm>
            <a:custGeom>
              <a:avLst/>
              <a:gdLst>
                <a:gd name="T0" fmla="*/ 27 w 34"/>
                <a:gd name="T1" fmla="*/ 48 h 48"/>
                <a:gd name="T2" fmla="*/ 23 w 34"/>
                <a:gd name="T3" fmla="*/ 45 h 48"/>
                <a:gd name="T4" fmla="*/ 2 w 34"/>
                <a:gd name="T5" fmla="*/ 8 h 48"/>
                <a:gd name="T6" fmla="*/ 4 w 34"/>
                <a:gd name="T7" fmla="*/ 1 h 48"/>
                <a:gd name="T8" fmla="*/ 11 w 34"/>
                <a:gd name="T9" fmla="*/ 3 h 48"/>
                <a:gd name="T10" fmla="*/ 32 w 34"/>
                <a:gd name="T11" fmla="*/ 40 h 48"/>
                <a:gd name="T12" fmla="*/ 27 w 3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27" y="48"/>
                  </a:moveTo>
                  <a:cubicBezTo>
                    <a:pt x="26" y="47"/>
                    <a:pt x="24" y="46"/>
                    <a:pt x="23" y="45"/>
                  </a:cubicBezTo>
                  <a:cubicBezTo>
                    <a:pt x="16" y="33"/>
                    <a:pt x="9" y="21"/>
                    <a:pt x="2" y="8"/>
                  </a:cubicBezTo>
                  <a:cubicBezTo>
                    <a:pt x="0" y="6"/>
                    <a:pt x="1" y="3"/>
                    <a:pt x="4" y="1"/>
                  </a:cubicBezTo>
                  <a:cubicBezTo>
                    <a:pt x="6" y="0"/>
                    <a:pt x="9" y="0"/>
                    <a:pt x="11" y="3"/>
                  </a:cubicBezTo>
                  <a:cubicBezTo>
                    <a:pt x="18" y="15"/>
                    <a:pt x="25" y="27"/>
                    <a:pt x="32" y="40"/>
                  </a:cubicBezTo>
                  <a:cubicBezTo>
                    <a:pt x="34" y="43"/>
                    <a:pt x="32" y="47"/>
                    <a:pt x="27" y="48"/>
                  </a:cubicBezTo>
                </a:path>
              </a:pathLst>
            </a:custGeom>
            <a:solidFill>
              <a:srgbClr val="1FC0DA"/>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6"/>
            <p:cNvSpPr>
              <a:spLocks/>
            </p:cNvSpPr>
            <p:nvPr/>
          </p:nvSpPr>
          <p:spPr bwMode="auto">
            <a:xfrm>
              <a:off x="1297" y="2154"/>
              <a:ext cx="21" cy="103"/>
            </a:xfrm>
            <a:custGeom>
              <a:avLst/>
              <a:gdLst>
                <a:gd name="T0" fmla="*/ 0 w 10"/>
                <a:gd name="T1" fmla="*/ 25 h 49"/>
                <a:gd name="T2" fmla="*/ 0 w 10"/>
                <a:gd name="T3" fmla="*/ 6 h 49"/>
                <a:gd name="T4" fmla="*/ 5 w 10"/>
                <a:gd name="T5" fmla="*/ 0 h 49"/>
                <a:gd name="T6" fmla="*/ 10 w 10"/>
                <a:gd name="T7" fmla="*/ 6 h 49"/>
                <a:gd name="T8" fmla="*/ 10 w 10"/>
                <a:gd name="T9" fmla="*/ 43 h 49"/>
                <a:gd name="T10" fmla="*/ 5 w 10"/>
                <a:gd name="T11" fmla="*/ 49 h 49"/>
                <a:gd name="T12" fmla="*/ 0 w 10"/>
                <a:gd name="T13" fmla="*/ 43 h 49"/>
                <a:gd name="T14" fmla="*/ 0 w 10"/>
                <a:gd name="T15" fmla="*/ 2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9">
                  <a:moveTo>
                    <a:pt x="0" y="25"/>
                  </a:moveTo>
                  <a:cubicBezTo>
                    <a:pt x="0" y="18"/>
                    <a:pt x="0" y="12"/>
                    <a:pt x="0" y="6"/>
                  </a:cubicBezTo>
                  <a:cubicBezTo>
                    <a:pt x="0" y="2"/>
                    <a:pt x="2" y="0"/>
                    <a:pt x="5" y="0"/>
                  </a:cubicBezTo>
                  <a:cubicBezTo>
                    <a:pt x="8" y="0"/>
                    <a:pt x="10" y="2"/>
                    <a:pt x="10" y="6"/>
                  </a:cubicBezTo>
                  <a:cubicBezTo>
                    <a:pt x="10" y="18"/>
                    <a:pt x="10" y="31"/>
                    <a:pt x="10" y="43"/>
                  </a:cubicBezTo>
                  <a:cubicBezTo>
                    <a:pt x="10" y="47"/>
                    <a:pt x="8" y="49"/>
                    <a:pt x="5" y="49"/>
                  </a:cubicBezTo>
                  <a:cubicBezTo>
                    <a:pt x="2" y="49"/>
                    <a:pt x="0" y="47"/>
                    <a:pt x="0" y="43"/>
                  </a:cubicBezTo>
                  <a:cubicBezTo>
                    <a:pt x="0" y="37"/>
                    <a:pt x="0" y="31"/>
                    <a:pt x="0" y="25"/>
                  </a:cubicBezTo>
                </a:path>
              </a:pathLst>
            </a:custGeom>
            <a:solidFill>
              <a:srgbClr val="1FC0DA"/>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211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778304"/>
            <a:ext cx="3886200" cy="4526280"/>
          </a:xfrm>
        </p:spPr>
        <p:txBody>
          <a:bodyPr/>
          <a:lstStyle/>
          <a:p>
            <a:r>
              <a:rPr lang="en-US" dirty="0"/>
              <a:t>Develop a list of top needs or priorities</a:t>
            </a:r>
          </a:p>
          <a:p>
            <a:r>
              <a:rPr lang="en-US" dirty="0"/>
              <a:t>Compare your list of needs against the offering of various financial wellness providers</a:t>
            </a:r>
          </a:p>
          <a:p>
            <a:r>
              <a:rPr lang="en-US" dirty="0"/>
              <a:t>Create a “Request for Information” to gather data from providers to enable a more informed decision-making process</a:t>
            </a:r>
          </a:p>
          <a:p>
            <a:endParaRPr lang="en-US" dirty="0"/>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5"/>
          </p:nvPr>
        </p:nvSpPr>
        <p:spPr/>
        <p:txBody>
          <a:bodyPr/>
          <a:lstStyle/>
          <a:p>
            <a:r>
              <a:rPr lang="en-US" dirty="0"/>
              <a:t>Considerations for selecting a provider</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842" y="1797268"/>
            <a:ext cx="3001457" cy="3802445"/>
          </a:xfrm>
          <a:prstGeom prst="rect">
            <a:avLst/>
          </a:prstGeom>
          <a:noFill/>
          <a:ln w="9525">
            <a:solidFill>
              <a:schemeClr val="bg1">
                <a:lumMod val="65000"/>
              </a:schemeClr>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403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5"/>
          </p:nvPr>
        </p:nvSpPr>
        <p:spPr/>
        <p:txBody>
          <a:bodyPr/>
          <a:lstStyle/>
          <a:p>
            <a:r>
              <a:rPr lang="en-US" dirty="0"/>
              <a:t>Considerations for selecting a provider</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25" y="1728800"/>
            <a:ext cx="737020" cy="737020"/>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25" y="3015327"/>
            <a:ext cx="746224" cy="727799"/>
          </a:xfrm>
          <a:prstGeom prst="rect">
            <a:avLst/>
          </a:prstGeom>
        </p:spPr>
      </p:pic>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25" y="4415335"/>
            <a:ext cx="737020" cy="737020"/>
          </a:xfrm>
          <a:prstGeom prst="rect">
            <a:avLst/>
          </a:prstGeom>
        </p:spPr>
      </p:pic>
      <p:sp>
        <p:nvSpPr>
          <p:cNvPr id="45" name="Content Placeholder 1"/>
          <p:cNvSpPr txBox="1">
            <a:spLocks/>
          </p:cNvSpPr>
          <p:nvPr/>
        </p:nvSpPr>
        <p:spPr>
          <a:xfrm>
            <a:off x="1629103" y="1897285"/>
            <a:ext cx="5795682" cy="40005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4200"/>
              </a:spcBef>
              <a:buNone/>
            </a:pPr>
            <a:r>
              <a:rPr lang="en-US" sz="1800" dirty="0"/>
              <a:t>Budget or cost</a:t>
            </a:r>
          </a:p>
        </p:txBody>
      </p:sp>
      <p:sp>
        <p:nvSpPr>
          <p:cNvPr id="46" name="Content Placeholder 1"/>
          <p:cNvSpPr txBox="1">
            <a:spLocks/>
          </p:cNvSpPr>
          <p:nvPr/>
        </p:nvSpPr>
        <p:spPr>
          <a:xfrm>
            <a:off x="1629103" y="3231758"/>
            <a:ext cx="5795682" cy="40005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4200"/>
              </a:spcBef>
              <a:buNone/>
            </a:pPr>
            <a:r>
              <a:rPr lang="en-US" sz="1800" dirty="0"/>
              <a:t>Business model</a:t>
            </a:r>
          </a:p>
        </p:txBody>
      </p:sp>
      <p:sp>
        <p:nvSpPr>
          <p:cNvPr id="47" name="Content Placeholder 1"/>
          <p:cNvSpPr txBox="1">
            <a:spLocks/>
          </p:cNvSpPr>
          <p:nvPr/>
        </p:nvSpPr>
        <p:spPr>
          <a:xfrm>
            <a:off x="1623739" y="4573807"/>
            <a:ext cx="5795682" cy="40005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4200"/>
              </a:spcBef>
              <a:buNone/>
            </a:pPr>
            <a:r>
              <a:rPr lang="en-US" sz="1800" dirty="0"/>
              <a:t>Communication frequency</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678" y="1742399"/>
            <a:ext cx="552083" cy="70982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9628" y="2903164"/>
            <a:ext cx="792184" cy="792184"/>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8162" y="4419386"/>
            <a:ext cx="659571" cy="659571"/>
          </a:xfrm>
          <a:prstGeom prst="rect">
            <a:avLst/>
          </a:prstGeom>
        </p:spPr>
      </p:pic>
      <p:sp>
        <p:nvSpPr>
          <p:cNvPr id="14" name="Content Placeholder 1"/>
          <p:cNvSpPr txBox="1">
            <a:spLocks/>
          </p:cNvSpPr>
          <p:nvPr/>
        </p:nvSpPr>
        <p:spPr>
          <a:xfrm>
            <a:off x="5621263" y="1848621"/>
            <a:ext cx="5795682" cy="40005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4200"/>
              </a:spcBef>
              <a:buNone/>
            </a:pPr>
            <a:r>
              <a:rPr lang="en-US" sz="1800" dirty="0"/>
              <a:t>Multi-media resources</a:t>
            </a:r>
          </a:p>
        </p:txBody>
      </p:sp>
      <p:sp>
        <p:nvSpPr>
          <p:cNvPr id="15" name="Content Placeholder 1"/>
          <p:cNvSpPr txBox="1">
            <a:spLocks/>
          </p:cNvSpPr>
          <p:nvPr/>
        </p:nvSpPr>
        <p:spPr>
          <a:xfrm>
            <a:off x="5621263" y="3179201"/>
            <a:ext cx="5795682" cy="40005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4200"/>
              </a:spcBef>
              <a:buNone/>
            </a:pPr>
            <a:r>
              <a:rPr lang="en-US" sz="1800" dirty="0"/>
              <a:t>Data reporting capabilities</a:t>
            </a:r>
          </a:p>
        </p:txBody>
      </p:sp>
      <p:sp>
        <p:nvSpPr>
          <p:cNvPr id="16" name="Content Placeholder 1"/>
          <p:cNvSpPr txBox="1">
            <a:spLocks/>
          </p:cNvSpPr>
          <p:nvPr/>
        </p:nvSpPr>
        <p:spPr>
          <a:xfrm>
            <a:off x="5705346" y="4549146"/>
            <a:ext cx="5795682" cy="40005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4200"/>
              </a:spcBef>
              <a:buNone/>
            </a:pPr>
            <a:r>
              <a:rPr lang="en-US" sz="1800" dirty="0"/>
              <a:t>Integration with other benefits</a:t>
            </a:r>
          </a:p>
        </p:txBody>
      </p:sp>
    </p:spTree>
    <p:extLst>
      <p:ext uri="{BB962C8B-B14F-4D97-AF65-F5344CB8AC3E}">
        <p14:creationId xmlns:p14="http://schemas.microsoft.com/office/powerpoint/2010/main" val="378058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750" fill="hold"/>
                                        <p:tgtEl>
                                          <p:spTgt spid="43"/>
                                        </p:tgtEl>
                                        <p:attrNameLst>
                                          <p:attrName>ppt_x</p:attrName>
                                        </p:attrNameLst>
                                      </p:cBhvr>
                                      <p:tavLst>
                                        <p:tav tm="0">
                                          <p:val>
                                            <p:strVal val="0-#ppt_w/2"/>
                                          </p:val>
                                        </p:tav>
                                        <p:tav tm="100000">
                                          <p:val>
                                            <p:strVal val="#ppt_x"/>
                                          </p:val>
                                        </p:tav>
                                      </p:tavLst>
                                    </p:anim>
                                    <p:anim calcmode="lin" valueType="num">
                                      <p:cBhvr additive="base">
                                        <p:cTn id="18" dur="750" fill="hold"/>
                                        <p:tgtEl>
                                          <p:spTgt spid="43"/>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100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750" fill="hold"/>
                                        <p:tgtEl>
                                          <p:spTgt spid="44"/>
                                        </p:tgtEl>
                                        <p:attrNameLst>
                                          <p:attrName>ppt_x</p:attrName>
                                        </p:attrNameLst>
                                      </p:cBhvr>
                                      <p:tavLst>
                                        <p:tav tm="0">
                                          <p:val>
                                            <p:strVal val="0-#ppt_w/2"/>
                                          </p:val>
                                        </p:tav>
                                        <p:tav tm="100000">
                                          <p:val>
                                            <p:strVal val="#ppt_x"/>
                                          </p:val>
                                        </p:tav>
                                      </p:tavLst>
                                    </p:anim>
                                    <p:anim calcmode="lin" valueType="num">
                                      <p:cBhvr additive="base">
                                        <p:cTn id="28" dur="750" fill="hold"/>
                                        <p:tgtEl>
                                          <p:spTgt spid="44"/>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750" fill="hold"/>
                                        <p:tgtEl>
                                          <p:spTgt spid="11"/>
                                        </p:tgtEl>
                                        <p:attrNameLst>
                                          <p:attrName>ppt_x</p:attrName>
                                        </p:attrNameLst>
                                      </p:cBhvr>
                                      <p:tavLst>
                                        <p:tav tm="0">
                                          <p:val>
                                            <p:strVal val="0-#ppt_w/2"/>
                                          </p:val>
                                        </p:tav>
                                        <p:tav tm="100000">
                                          <p:val>
                                            <p:strVal val="#ppt_x"/>
                                          </p:val>
                                        </p:tav>
                                      </p:tavLst>
                                    </p:anim>
                                    <p:anim calcmode="lin" valueType="num">
                                      <p:cBhvr additive="base">
                                        <p:cTn id="38" dur="75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75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750" fill="hold"/>
                                        <p:tgtEl>
                                          <p:spTgt spid="12"/>
                                        </p:tgtEl>
                                        <p:attrNameLst>
                                          <p:attrName>ppt_x</p:attrName>
                                        </p:attrNameLst>
                                      </p:cBhvr>
                                      <p:tavLst>
                                        <p:tav tm="0">
                                          <p:val>
                                            <p:strVal val="0-#ppt_w/2"/>
                                          </p:val>
                                        </p:tav>
                                        <p:tav tm="100000">
                                          <p:val>
                                            <p:strVal val="#ppt_x"/>
                                          </p:val>
                                        </p:tav>
                                      </p:tavLst>
                                    </p:anim>
                                    <p:anim calcmode="lin" valueType="num">
                                      <p:cBhvr additive="base">
                                        <p:cTn id="48" dur="7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100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750" fill="hold"/>
                                        <p:tgtEl>
                                          <p:spTgt spid="13"/>
                                        </p:tgtEl>
                                        <p:attrNameLst>
                                          <p:attrName>ppt_x</p:attrName>
                                        </p:attrNameLst>
                                      </p:cBhvr>
                                      <p:tavLst>
                                        <p:tav tm="0">
                                          <p:val>
                                            <p:strVal val="0-#ppt_w/2"/>
                                          </p:val>
                                        </p:tav>
                                        <p:tav tm="100000">
                                          <p:val>
                                            <p:strVal val="#ppt_x"/>
                                          </p:val>
                                        </p:tav>
                                      </p:tavLst>
                                    </p:anim>
                                    <p:anim calcmode="lin" valueType="num">
                                      <p:cBhvr additive="base">
                                        <p:cTn id="58" dur="75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1750"/>
                            </p:stCondLst>
                            <p:childTnLst>
                              <p:par>
                                <p:cTn id="60" presetID="10"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14"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47518889"/>
              </p:ext>
            </p:extLst>
          </p:nvPr>
        </p:nvGraphicFramePr>
        <p:xfrm>
          <a:off x="0" y="1538420"/>
          <a:ext cx="4522572" cy="4466964"/>
        </p:xfrm>
        <a:graphic>
          <a:graphicData uri="http://schemas.openxmlformats.org/drawingml/2006/table">
            <a:tbl>
              <a:tblPr>
                <a:tableStyleId>{5C22544A-7EE6-4342-B048-85BDC9FD1C3A}</a:tableStyleId>
              </a:tblPr>
              <a:tblGrid>
                <a:gridCol w="753762">
                  <a:extLst>
                    <a:ext uri="{9D8B030D-6E8A-4147-A177-3AD203B41FA5}">
                      <a16:colId xmlns:a16="http://schemas.microsoft.com/office/drawing/2014/main" val="20000"/>
                    </a:ext>
                  </a:extLst>
                </a:gridCol>
                <a:gridCol w="753762">
                  <a:extLst>
                    <a:ext uri="{9D8B030D-6E8A-4147-A177-3AD203B41FA5}">
                      <a16:colId xmlns:a16="http://schemas.microsoft.com/office/drawing/2014/main" val="20001"/>
                    </a:ext>
                  </a:extLst>
                </a:gridCol>
                <a:gridCol w="753762">
                  <a:extLst>
                    <a:ext uri="{9D8B030D-6E8A-4147-A177-3AD203B41FA5}">
                      <a16:colId xmlns:a16="http://schemas.microsoft.com/office/drawing/2014/main" val="20002"/>
                    </a:ext>
                  </a:extLst>
                </a:gridCol>
                <a:gridCol w="753762">
                  <a:extLst>
                    <a:ext uri="{9D8B030D-6E8A-4147-A177-3AD203B41FA5}">
                      <a16:colId xmlns:a16="http://schemas.microsoft.com/office/drawing/2014/main" val="20003"/>
                    </a:ext>
                  </a:extLst>
                </a:gridCol>
                <a:gridCol w="753762">
                  <a:extLst>
                    <a:ext uri="{9D8B030D-6E8A-4147-A177-3AD203B41FA5}">
                      <a16:colId xmlns:a16="http://schemas.microsoft.com/office/drawing/2014/main" val="20004"/>
                    </a:ext>
                  </a:extLst>
                </a:gridCol>
                <a:gridCol w="753762">
                  <a:extLst>
                    <a:ext uri="{9D8B030D-6E8A-4147-A177-3AD203B41FA5}">
                      <a16:colId xmlns:a16="http://schemas.microsoft.com/office/drawing/2014/main" val="20005"/>
                    </a:ext>
                  </a:extLst>
                </a:gridCol>
              </a:tblGrid>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0"/>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1"/>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2"/>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rowSpan="2" gridSpan="2">
                  <a:txBody>
                    <a:bodyPr/>
                    <a:lstStyle/>
                    <a:p>
                      <a:r>
                        <a:rPr lang="en-US" sz="1400" b="1" cap="all" baseline="0" dirty="0">
                          <a:solidFill>
                            <a:schemeClr val="bg1"/>
                          </a:solidFill>
                        </a:rPr>
                        <a:t>wellness</a:t>
                      </a:r>
                    </a:p>
                    <a:p>
                      <a:r>
                        <a:rPr lang="en-US" sz="1400" b="1" cap="all" baseline="0" dirty="0">
                          <a:solidFill>
                            <a:srgbClr val="054C70"/>
                          </a:solidFill>
                        </a:rPr>
                        <a:t>works</a:t>
                      </a:r>
                    </a:p>
                  </a:txBody>
                  <a:tcPr marL="110370" marR="110370" marT="55185" marB="551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C3DE"/>
                    </a:solidFill>
                  </a:tcPr>
                </a:tc>
                <a:tc rowSpan="2" hMerge="1">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C3D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3"/>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gridSpan="2" vMerge="1">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C3DE"/>
                    </a:solidFill>
                  </a:tcPr>
                </a:tc>
                <a:tc hMerge="1" vMerge="1">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5C3D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4"/>
                  </a:ext>
                </a:extLst>
              </a:tr>
              <a:tr h="744494">
                <a:tc>
                  <a:txBody>
                    <a:bodyPr/>
                    <a:lstStyle/>
                    <a:p>
                      <a:endParaRPr lang="en-US" sz="2200" dirty="0"/>
                    </a:p>
                  </a:txBody>
                  <a:tcPr marL="110370" marR="110370" marT="55185" marB="5518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tc>
                  <a:txBody>
                    <a:bodyPr/>
                    <a:lstStyle/>
                    <a:p>
                      <a:endParaRPr lang="en-US" sz="2200" dirty="0"/>
                    </a:p>
                  </a:txBody>
                  <a:tcPr marL="110370" marR="110370" marT="55185" marB="5518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solidFill>
                  </a:tcPr>
                </a:tc>
                <a:extLst>
                  <a:ext uri="{0D108BD9-81ED-4DB2-BD59-A6C34878D82A}">
                    <a16:rowId xmlns:a16="http://schemas.microsoft.com/office/drawing/2014/main" val="10005"/>
                  </a:ext>
                </a:extLst>
              </a:tr>
            </a:tbl>
          </a:graphicData>
        </a:graphic>
      </p:graphicFrame>
      <p:sp>
        <p:nvSpPr>
          <p:cNvPr id="3" name="Text Placeholder 2"/>
          <p:cNvSpPr>
            <a:spLocks noGrp="1"/>
          </p:cNvSpPr>
          <p:nvPr>
            <p:ph type="body" sz="quarter" idx="13"/>
          </p:nvPr>
        </p:nvSpPr>
        <p:spPr>
          <a:xfrm>
            <a:off x="3014274" y="2280213"/>
            <a:ext cx="5469970" cy="2975528"/>
          </a:xfrm>
          <a:solidFill>
            <a:srgbClr val="4F4F4F"/>
          </a:solidFill>
          <a:ln>
            <a:solidFill>
              <a:schemeClr val="bg1"/>
            </a:solidFill>
          </a:ln>
        </p:spPr>
        <p:txBody>
          <a:bodyPr lIns="365760" tIns="274320" rIns="274320" bIns="274320" anchor="ctr"/>
          <a:lstStyle/>
          <a:p>
            <a:r>
              <a:rPr lang="en-US" cap="none" dirty="0">
                <a:solidFill>
                  <a:schemeClr val="bg1"/>
                </a:solidFill>
                <a:latin typeface="+mn-lt"/>
              </a:rPr>
              <a:t>Empower your employees with financial wellness</a:t>
            </a:r>
            <a:endParaRPr lang="en-US" sz="4000" cap="none" dirty="0">
              <a:solidFill>
                <a:schemeClr val="bg1"/>
              </a:solidFill>
              <a:latin typeface="+mn-lt"/>
            </a:endParaRPr>
          </a:p>
        </p:txBody>
      </p:sp>
      <p:sp>
        <p:nvSpPr>
          <p:cNvPr id="6" name="TextBox 5"/>
          <p:cNvSpPr txBox="1"/>
          <p:nvPr/>
        </p:nvSpPr>
        <p:spPr>
          <a:xfrm>
            <a:off x="818984" y="6456459"/>
            <a:ext cx="7824084" cy="307777"/>
          </a:xfrm>
          <a:prstGeom prst="rect">
            <a:avLst/>
          </a:prstGeom>
          <a:solidFill>
            <a:schemeClr val="bg2"/>
          </a:solidFill>
        </p:spPr>
        <p:txBody>
          <a:bodyPr wrap="square" lIns="0" tIns="0" rIns="0" bIns="0" rtlCol="0">
            <a:spAutoFit/>
          </a:bodyPr>
          <a:lstStyle/>
          <a:p>
            <a:pPr marL="227013" indent="-227013">
              <a:spcAft>
                <a:spcPts val="1000"/>
              </a:spcAft>
              <a:buClr>
                <a:schemeClr val="accent2"/>
              </a:buClr>
              <a:buFont typeface="Wingdings" panose="05000000000000000000" pitchFamily="2" charset="2"/>
              <a:buChar char="§"/>
            </a:pPr>
            <a:endParaRPr lang="en-US" sz="2000" dirty="0"/>
          </a:p>
        </p:txBody>
      </p:sp>
      <p:sp>
        <p:nvSpPr>
          <p:cNvPr id="5" name="TextBox 4"/>
          <p:cNvSpPr txBox="1"/>
          <p:nvPr/>
        </p:nvSpPr>
        <p:spPr>
          <a:xfrm>
            <a:off x="938235" y="6707473"/>
            <a:ext cx="7452361" cy="123111"/>
          </a:xfrm>
          <a:prstGeom prst="rect">
            <a:avLst/>
          </a:prstGeom>
          <a:noFill/>
        </p:spPr>
        <p:txBody>
          <a:bodyPr wrap="none" lIns="0" tIns="0" rIns="0" bIns="0" rtlCol="0">
            <a:spAutoFit/>
          </a:bodyPr>
          <a:lstStyle/>
          <a:p>
            <a:pPr>
              <a:spcAft>
                <a:spcPts val="1000"/>
              </a:spcAft>
              <a:buClr>
                <a:schemeClr val="accent2"/>
              </a:buClr>
            </a:pPr>
            <a:r>
              <a:rPr lang="en-US" sz="800" dirty="0"/>
              <a:t>T. Rowe Price Investment Services, Inc.						2016-US-26450  9/16</a:t>
            </a:r>
          </a:p>
        </p:txBody>
      </p:sp>
    </p:spTree>
    <p:extLst>
      <p:ext uri="{BB962C8B-B14F-4D97-AF65-F5344CB8AC3E}">
        <p14:creationId xmlns:p14="http://schemas.microsoft.com/office/powerpoint/2010/main" val="248080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a:p>
            <a:r>
              <a:rPr lang="en-US" dirty="0"/>
              <a:t>Source: T. Rowe Price Retirement Plan Services, Inc. as of 9/30/2015</a:t>
            </a:r>
          </a:p>
        </p:txBody>
      </p:sp>
      <p:sp>
        <p:nvSpPr>
          <p:cNvPr id="8" name="Text Placeholder 7"/>
          <p:cNvSpPr>
            <a:spLocks noGrp="1"/>
          </p:cNvSpPr>
          <p:nvPr>
            <p:ph type="body" sz="quarter" idx="15"/>
          </p:nvPr>
        </p:nvSpPr>
        <p:spPr>
          <a:xfrm>
            <a:off x="1006928" y="1"/>
            <a:ext cx="8648272" cy="856734"/>
          </a:xfrm>
        </p:spPr>
        <p:txBody>
          <a:bodyPr/>
          <a:lstStyle/>
          <a:p>
            <a:r>
              <a:rPr lang="en-US" sz="2500" spc="-80" dirty="0"/>
              <a:t>Innovations to plan design and investments have helped…</a:t>
            </a:r>
          </a:p>
        </p:txBody>
      </p:sp>
      <p:sp>
        <p:nvSpPr>
          <p:cNvPr id="4" name="Rectangle 3"/>
          <p:cNvSpPr/>
          <p:nvPr/>
        </p:nvSpPr>
        <p:spPr>
          <a:xfrm>
            <a:off x="2392503" y="4806941"/>
            <a:ext cx="4358344" cy="309523"/>
          </a:xfrm>
          <a:prstGeom prst="rect">
            <a:avLst/>
          </a:prstGeom>
        </p:spPr>
        <p:txBody>
          <a:bodyPr wrap="square" lIns="0" tIns="0" rIns="0" bIns="0">
            <a:noAutofit/>
          </a:bodyPr>
          <a:lstStyle/>
          <a:p>
            <a:pPr algn="ctr"/>
            <a:r>
              <a:rPr lang="en-US" dirty="0">
                <a:solidFill>
                  <a:srgbClr val="4F4F4F"/>
                </a:solidFill>
                <a:cs typeface="Times New Roman" panose="02020603050405020304" pitchFamily="18" charset="0"/>
              </a:rPr>
              <a:t>of participants remain in the plan</a:t>
            </a:r>
            <a:endParaRPr lang="en-US" baseline="30000" dirty="0">
              <a:solidFill>
                <a:srgbClr val="4F4F4F"/>
              </a:solidFill>
              <a:cs typeface="Times New Roman" panose="02020603050405020304" pitchFamily="18" charset="0"/>
            </a:endParaRPr>
          </a:p>
        </p:txBody>
      </p:sp>
      <p:grpSp>
        <p:nvGrpSpPr>
          <p:cNvPr id="249" name="Group 248"/>
          <p:cNvGrpSpPr/>
          <p:nvPr/>
        </p:nvGrpSpPr>
        <p:grpSpPr>
          <a:xfrm>
            <a:off x="2728707" y="4077880"/>
            <a:ext cx="3207718" cy="386880"/>
            <a:chOff x="795009" y="5410948"/>
            <a:chExt cx="1697225" cy="204701"/>
          </a:xfrm>
        </p:grpSpPr>
        <p:sp>
          <p:nvSpPr>
            <p:cNvPr id="247" name="Freeform 44"/>
            <p:cNvSpPr>
              <a:spLocks/>
            </p:cNvSpPr>
            <p:nvPr/>
          </p:nvSpPr>
          <p:spPr bwMode="auto">
            <a:xfrm rot="16200000" flipH="1">
              <a:off x="1121612" y="5084345"/>
              <a:ext cx="204700" cy="857905"/>
            </a:xfrm>
            <a:custGeom>
              <a:avLst/>
              <a:gdLst>
                <a:gd name="T0" fmla="*/ 77 w 190"/>
                <a:gd name="T1" fmla="*/ 3 h 794"/>
                <a:gd name="T2" fmla="*/ 4 w 190"/>
                <a:gd name="T3" fmla="*/ 697 h 794"/>
                <a:gd name="T4" fmla="*/ 56 w 190"/>
                <a:gd name="T5" fmla="*/ 772 h 794"/>
                <a:gd name="T6" fmla="*/ 181 w 190"/>
                <a:gd name="T7" fmla="*/ 729 h 794"/>
                <a:gd name="T8" fmla="*/ 190 w 190"/>
                <a:gd name="T9" fmla="*/ 696 h 794"/>
                <a:gd name="T10" fmla="*/ 77 w 190"/>
                <a:gd name="T11" fmla="*/ 3 h 794"/>
              </a:gdLst>
              <a:ahLst/>
              <a:cxnLst>
                <a:cxn ang="0">
                  <a:pos x="T0" y="T1"/>
                </a:cxn>
                <a:cxn ang="0">
                  <a:pos x="T2" y="T3"/>
                </a:cxn>
                <a:cxn ang="0">
                  <a:pos x="T4" y="T5"/>
                </a:cxn>
                <a:cxn ang="0">
                  <a:pos x="T6" y="T7"/>
                </a:cxn>
                <a:cxn ang="0">
                  <a:pos x="T8" y="T9"/>
                </a:cxn>
                <a:cxn ang="0">
                  <a:pos x="T10" y="T11"/>
                </a:cxn>
              </a:cxnLst>
              <a:rect l="0" t="0" r="r" b="b"/>
              <a:pathLst>
                <a:path w="190" h="794">
                  <a:moveTo>
                    <a:pt x="77" y="3"/>
                  </a:moveTo>
                  <a:cubicBezTo>
                    <a:pt x="61" y="5"/>
                    <a:pt x="0" y="660"/>
                    <a:pt x="4" y="697"/>
                  </a:cubicBezTo>
                  <a:cubicBezTo>
                    <a:pt x="8" y="734"/>
                    <a:pt x="26" y="757"/>
                    <a:pt x="56" y="772"/>
                  </a:cubicBezTo>
                  <a:cubicBezTo>
                    <a:pt x="103" y="794"/>
                    <a:pt x="159" y="775"/>
                    <a:pt x="181" y="729"/>
                  </a:cubicBezTo>
                  <a:cubicBezTo>
                    <a:pt x="186" y="718"/>
                    <a:pt x="190" y="711"/>
                    <a:pt x="190" y="696"/>
                  </a:cubicBezTo>
                  <a:cubicBezTo>
                    <a:pt x="190" y="681"/>
                    <a:pt x="93" y="0"/>
                    <a:pt x="77" y="3"/>
                  </a:cubicBezTo>
                  <a:close/>
                </a:path>
              </a:pathLst>
            </a:custGeom>
            <a:solidFill>
              <a:srgbClr val="054C7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44"/>
            <p:cNvSpPr>
              <a:spLocks/>
            </p:cNvSpPr>
            <p:nvPr/>
          </p:nvSpPr>
          <p:spPr bwMode="auto">
            <a:xfrm rot="5400000">
              <a:off x="1960932" y="5084346"/>
              <a:ext cx="204700" cy="857905"/>
            </a:xfrm>
            <a:custGeom>
              <a:avLst/>
              <a:gdLst>
                <a:gd name="T0" fmla="*/ 77 w 190"/>
                <a:gd name="T1" fmla="*/ 3 h 794"/>
                <a:gd name="T2" fmla="*/ 4 w 190"/>
                <a:gd name="T3" fmla="*/ 697 h 794"/>
                <a:gd name="T4" fmla="*/ 56 w 190"/>
                <a:gd name="T5" fmla="*/ 772 h 794"/>
                <a:gd name="T6" fmla="*/ 181 w 190"/>
                <a:gd name="T7" fmla="*/ 729 h 794"/>
                <a:gd name="T8" fmla="*/ 190 w 190"/>
                <a:gd name="T9" fmla="*/ 696 h 794"/>
                <a:gd name="T10" fmla="*/ 77 w 190"/>
                <a:gd name="T11" fmla="*/ 3 h 794"/>
              </a:gdLst>
              <a:ahLst/>
              <a:cxnLst>
                <a:cxn ang="0">
                  <a:pos x="T0" y="T1"/>
                </a:cxn>
                <a:cxn ang="0">
                  <a:pos x="T2" y="T3"/>
                </a:cxn>
                <a:cxn ang="0">
                  <a:pos x="T4" y="T5"/>
                </a:cxn>
                <a:cxn ang="0">
                  <a:pos x="T6" y="T7"/>
                </a:cxn>
                <a:cxn ang="0">
                  <a:pos x="T8" y="T9"/>
                </a:cxn>
                <a:cxn ang="0">
                  <a:pos x="T10" y="T11"/>
                </a:cxn>
              </a:cxnLst>
              <a:rect l="0" t="0" r="r" b="b"/>
              <a:pathLst>
                <a:path w="190" h="794">
                  <a:moveTo>
                    <a:pt x="77" y="3"/>
                  </a:moveTo>
                  <a:cubicBezTo>
                    <a:pt x="61" y="5"/>
                    <a:pt x="0" y="660"/>
                    <a:pt x="4" y="697"/>
                  </a:cubicBezTo>
                  <a:cubicBezTo>
                    <a:pt x="8" y="734"/>
                    <a:pt x="26" y="757"/>
                    <a:pt x="56" y="772"/>
                  </a:cubicBezTo>
                  <a:cubicBezTo>
                    <a:pt x="103" y="794"/>
                    <a:pt x="159" y="775"/>
                    <a:pt x="181" y="729"/>
                  </a:cubicBezTo>
                  <a:cubicBezTo>
                    <a:pt x="186" y="718"/>
                    <a:pt x="190" y="711"/>
                    <a:pt x="190" y="696"/>
                  </a:cubicBezTo>
                  <a:cubicBezTo>
                    <a:pt x="190" y="681"/>
                    <a:pt x="93" y="0"/>
                    <a:pt x="77" y="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71" name="Freeform 270"/>
          <p:cNvSpPr/>
          <p:nvPr/>
        </p:nvSpPr>
        <p:spPr>
          <a:xfrm>
            <a:off x="3486260" y="3372544"/>
            <a:ext cx="2004626" cy="1121821"/>
          </a:xfrm>
          <a:custGeom>
            <a:avLst/>
            <a:gdLst>
              <a:gd name="connsiteX0" fmla="*/ 451533 w 903066"/>
              <a:gd name="connsiteY0" fmla="*/ 0 h 452204"/>
              <a:gd name="connsiteX1" fmla="*/ 895316 w 903066"/>
              <a:gd name="connsiteY1" fmla="*/ 372933 h 452204"/>
              <a:gd name="connsiteX2" fmla="*/ 903066 w 903066"/>
              <a:gd name="connsiteY2" fmla="*/ 452204 h 452204"/>
              <a:gd name="connsiteX3" fmla="*/ 0 w 903066"/>
              <a:gd name="connsiteY3" fmla="*/ 452204 h 452204"/>
              <a:gd name="connsiteX4" fmla="*/ 7750 w 903066"/>
              <a:gd name="connsiteY4" fmla="*/ 372933 h 452204"/>
              <a:gd name="connsiteX5" fmla="*/ 451533 w 903066"/>
              <a:gd name="connsiteY5" fmla="*/ 0 h 45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6" h="452204">
                <a:moveTo>
                  <a:pt x="451533" y="0"/>
                </a:moveTo>
                <a:cubicBezTo>
                  <a:pt x="670438" y="0"/>
                  <a:pt x="853077" y="160101"/>
                  <a:pt x="895316" y="372933"/>
                </a:cubicBezTo>
                <a:lnTo>
                  <a:pt x="903066" y="452204"/>
                </a:lnTo>
                <a:lnTo>
                  <a:pt x="0" y="452204"/>
                </a:lnTo>
                <a:lnTo>
                  <a:pt x="7750" y="372933"/>
                </a:lnTo>
                <a:cubicBezTo>
                  <a:pt x="49989" y="160101"/>
                  <a:pt x="232628" y="0"/>
                  <a:pt x="451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grpSp>
        <p:nvGrpSpPr>
          <p:cNvPr id="206" name="Group 205"/>
          <p:cNvGrpSpPr/>
          <p:nvPr/>
        </p:nvGrpSpPr>
        <p:grpSpPr>
          <a:xfrm>
            <a:off x="2611695" y="2403435"/>
            <a:ext cx="3948448" cy="1944219"/>
            <a:chOff x="992188" y="2795588"/>
            <a:chExt cx="2089150" cy="1028699"/>
          </a:xfrm>
        </p:grpSpPr>
        <p:sp>
          <p:nvSpPr>
            <p:cNvPr id="137" name="Freeform 5"/>
            <p:cNvSpPr>
              <a:spLocks/>
            </p:cNvSpPr>
            <p:nvPr/>
          </p:nvSpPr>
          <p:spPr bwMode="auto">
            <a:xfrm>
              <a:off x="1223963" y="3081338"/>
              <a:ext cx="120650" cy="122237"/>
            </a:xfrm>
            <a:custGeom>
              <a:avLst/>
              <a:gdLst>
                <a:gd name="T0" fmla="*/ 0 w 104"/>
                <a:gd name="T1" fmla="*/ 89 h 106"/>
                <a:gd name="T2" fmla="*/ 83 w 104"/>
                <a:gd name="T3" fmla="*/ 0 h 106"/>
                <a:gd name="T4" fmla="*/ 104 w 104"/>
                <a:gd name="T5" fmla="*/ 25 h 106"/>
                <a:gd name="T6" fmla="*/ 20 w 104"/>
                <a:gd name="T7" fmla="*/ 106 h 106"/>
                <a:gd name="T8" fmla="*/ 0 w 104"/>
                <a:gd name="T9" fmla="*/ 89 h 106"/>
              </a:gdLst>
              <a:ahLst/>
              <a:cxnLst>
                <a:cxn ang="0">
                  <a:pos x="T0" y="T1"/>
                </a:cxn>
                <a:cxn ang="0">
                  <a:pos x="T2" y="T3"/>
                </a:cxn>
                <a:cxn ang="0">
                  <a:pos x="T4" y="T5"/>
                </a:cxn>
                <a:cxn ang="0">
                  <a:pos x="T6" y="T7"/>
                </a:cxn>
                <a:cxn ang="0">
                  <a:pos x="T8" y="T9"/>
                </a:cxn>
              </a:cxnLst>
              <a:rect l="0" t="0" r="r" b="b"/>
              <a:pathLst>
                <a:path w="104" h="106">
                  <a:moveTo>
                    <a:pt x="0" y="89"/>
                  </a:moveTo>
                  <a:cubicBezTo>
                    <a:pt x="26" y="57"/>
                    <a:pt x="54" y="27"/>
                    <a:pt x="83" y="0"/>
                  </a:cubicBezTo>
                  <a:cubicBezTo>
                    <a:pt x="104" y="25"/>
                    <a:pt x="104" y="25"/>
                    <a:pt x="104" y="25"/>
                  </a:cubicBezTo>
                  <a:cubicBezTo>
                    <a:pt x="74" y="50"/>
                    <a:pt x="46" y="77"/>
                    <a:pt x="20" y="106"/>
                  </a:cubicBezTo>
                  <a:lnTo>
                    <a:pt x="0" y="8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6"/>
            <p:cNvSpPr>
              <a:spLocks/>
            </p:cNvSpPr>
            <p:nvPr/>
          </p:nvSpPr>
          <p:spPr bwMode="auto">
            <a:xfrm>
              <a:off x="1344613" y="2970213"/>
              <a:ext cx="139700" cy="119062"/>
            </a:xfrm>
            <a:custGeom>
              <a:avLst/>
              <a:gdLst>
                <a:gd name="T0" fmla="*/ 0 w 119"/>
                <a:gd name="T1" fmla="*/ 75 h 102"/>
                <a:gd name="T2" fmla="*/ 98 w 119"/>
                <a:gd name="T3" fmla="*/ 0 h 102"/>
                <a:gd name="T4" fmla="*/ 119 w 119"/>
                <a:gd name="T5" fmla="*/ 37 h 102"/>
                <a:gd name="T6" fmla="*/ 22 w 119"/>
                <a:gd name="T7" fmla="*/ 102 h 102"/>
                <a:gd name="T8" fmla="*/ 0 w 119"/>
                <a:gd name="T9" fmla="*/ 75 h 102"/>
              </a:gdLst>
              <a:ahLst/>
              <a:cxnLst>
                <a:cxn ang="0">
                  <a:pos x="T0" y="T1"/>
                </a:cxn>
                <a:cxn ang="0">
                  <a:pos x="T2" y="T3"/>
                </a:cxn>
                <a:cxn ang="0">
                  <a:pos x="T4" y="T5"/>
                </a:cxn>
                <a:cxn ang="0">
                  <a:pos x="T6" y="T7"/>
                </a:cxn>
                <a:cxn ang="0">
                  <a:pos x="T8" y="T9"/>
                </a:cxn>
              </a:cxnLst>
              <a:rect l="0" t="0" r="r" b="b"/>
              <a:pathLst>
                <a:path w="119" h="102">
                  <a:moveTo>
                    <a:pt x="0" y="75"/>
                  </a:moveTo>
                  <a:cubicBezTo>
                    <a:pt x="30" y="48"/>
                    <a:pt x="63" y="23"/>
                    <a:pt x="98" y="0"/>
                  </a:cubicBezTo>
                  <a:cubicBezTo>
                    <a:pt x="119" y="37"/>
                    <a:pt x="119" y="37"/>
                    <a:pt x="119" y="37"/>
                  </a:cubicBezTo>
                  <a:cubicBezTo>
                    <a:pt x="85" y="56"/>
                    <a:pt x="53" y="78"/>
                    <a:pt x="22" y="102"/>
                  </a:cubicBezTo>
                  <a:lnTo>
                    <a:pt x="0" y="7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7"/>
            <p:cNvSpPr>
              <a:spLocks/>
            </p:cNvSpPr>
            <p:nvPr/>
          </p:nvSpPr>
          <p:spPr bwMode="auto">
            <a:xfrm>
              <a:off x="1817688" y="2798763"/>
              <a:ext cx="146050" cy="95250"/>
            </a:xfrm>
            <a:custGeom>
              <a:avLst/>
              <a:gdLst>
                <a:gd name="T0" fmla="*/ 0 w 126"/>
                <a:gd name="T1" fmla="*/ 18 h 82"/>
                <a:gd name="T2" fmla="*/ 126 w 126"/>
                <a:gd name="T3" fmla="*/ 0 h 82"/>
                <a:gd name="T4" fmla="*/ 126 w 126"/>
                <a:gd name="T5" fmla="*/ 74 h 82"/>
                <a:gd name="T6" fmla="*/ 124 w 126"/>
                <a:gd name="T7" fmla="*/ 74 h 82"/>
                <a:gd name="T8" fmla="*/ 11 w 126"/>
                <a:gd name="T9" fmla="*/ 82 h 82"/>
                <a:gd name="T10" fmla="*/ 0 w 126"/>
                <a:gd name="T11" fmla="*/ 18 h 82"/>
              </a:gdLst>
              <a:ahLst/>
              <a:cxnLst>
                <a:cxn ang="0">
                  <a:pos x="T0" y="T1"/>
                </a:cxn>
                <a:cxn ang="0">
                  <a:pos x="T2" y="T3"/>
                </a:cxn>
                <a:cxn ang="0">
                  <a:pos x="T4" y="T5"/>
                </a:cxn>
                <a:cxn ang="0">
                  <a:pos x="T6" y="T7"/>
                </a:cxn>
                <a:cxn ang="0">
                  <a:pos x="T8" y="T9"/>
                </a:cxn>
                <a:cxn ang="0">
                  <a:pos x="T10" y="T11"/>
                </a:cxn>
              </a:cxnLst>
              <a:rect l="0" t="0" r="r" b="b"/>
              <a:pathLst>
                <a:path w="126" h="82">
                  <a:moveTo>
                    <a:pt x="0" y="18"/>
                  </a:moveTo>
                  <a:cubicBezTo>
                    <a:pt x="42" y="9"/>
                    <a:pt x="84" y="3"/>
                    <a:pt x="126" y="0"/>
                  </a:cubicBezTo>
                  <a:cubicBezTo>
                    <a:pt x="126" y="74"/>
                    <a:pt x="126" y="74"/>
                    <a:pt x="126" y="74"/>
                  </a:cubicBezTo>
                  <a:cubicBezTo>
                    <a:pt x="125" y="74"/>
                    <a:pt x="125" y="74"/>
                    <a:pt x="124" y="74"/>
                  </a:cubicBezTo>
                  <a:cubicBezTo>
                    <a:pt x="87" y="74"/>
                    <a:pt x="49" y="77"/>
                    <a:pt x="11" y="82"/>
                  </a:cubicBezTo>
                  <a:lnTo>
                    <a:pt x="0" y="1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8"/>
            <p:cNvSpPr>
              <a:spLocks/>
            </p:cNvSpPr>
            <p:nvPr/>
          </p:nvSpPr>
          <p:spPr bwMode="auto">
            <a:xfrm>
              <a:off x="1644650" y="2827338"/>
              <a:ext cx="152400" cy="103187"/>
            </a:xfrm>
            <a:custGeom>
              <a:avLst/>
              <a:gdLst>
                <a:gd name="T0" fmla="*/ 0 w 131"/>
                <a:gd name="T1" fmla="*/ 38 h 89"/>
                <a:gd name="T2" fmla="*/ 120 w 131"/>
                <a:gd name="T3" fmla="*/ 0 h 89"/>
                <a:gd name="T4" fmla="*/ 131 w 131"/>
                <a:gd name="T5" fmla="*/ 61 h 89"/>
                <a:gd name="T6" fmla="*/ 19 w 131"/>
                <a:gd name="T7" fmla="*/ 89 h 89"/>
                <a:gd name="T8" fmla="*/ 0 w 131"/>
                <a:gd name="T9" fmla="*/ 38 h 89"/>
              </a:gdLst>
              <a:ahLst/>
              <a:cxnLst>
                <a:cxn ang="0">
                  <a:pos x="T0" y="T1"/>
                </a:cxn>
                <a:cxn ang="0">
                  <a:pos x="T2" y="T3"/>
                </a:cxn>
                <a:cxn ang="0">
                  <a:pos x="T4" y="T5"/>
                </a:cxn>
                <a:cxn ang="0">
                  <a:pos x="T6" y="T7"/>
                </a:cxn>
                <a:cxn ang="0">
                  <a:pos x="T8" y="T9"/>
                </a:cxn>
              </a:cxnLst>
              <a:rect l="0" t="0" r="r" b="b"/>
              <a:pathLst>
                <a:path w="131" h="89">
                  <a:moveTo>
                    <a:pt x="0" y="38"/>
                  </a:moveTo>
                  <a:cubicBezTo>
                    <a:pt x="38" y="23"/>
                    <a:pt x="79" y="10"/>
                    <a:pt x="120" y="0"/>
                  </a:cubicBezTo>
                  <a:cubicBezTo>
                    <a:pt x="131" y="61"/>
                    <a:pt x="131" y="61"/>
                    <a:pt x="131" y="61"/>
                  </a:cubicBezTo>
                  <a:cubicBezTo>
                    <a:pt x="93" y="68"/>
                    <a:pt x="56" y="77"/>
                    <a:pt x="19" y="89"/>
                  </a:cubicBezTo>
                  <a:lnTo>
                    <a:pt x="0" y="3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9"/>
            <p:cNvSpPr>
              <a:spLocks/>
            </p:cNvSpPr>
            <p:nvPr/>
          </p:nvSpPr>
          <p:spPr bwMode="auto">
            <a:xfrm>
              <a:off x="1127125" y="3211513"/>
              <a:ext cx="100013" cy="128587"/>
            </a:xfrm>
            <a:custGeom>
              <a:avLst/>
              <a:gdLst>
                <a:gd name="T0" fmla="*/ 0 w 86"/>
                <a:gd name="T1" fmla="*/ 101 h 111"/>
                <a:gd name="T2" fmla="*/ 66 w 86"/>
                <a:gd name="T3" fmla="*/ 0 h 111"/>
                <a:gd name="T4" fmla="*/ 86 w 86"/>
                <a:gd name="T5" fmla="*/ 16 h 111"/>
                <a:gd name="T6" fmla="*/ 17 w 86"/>
                <a:gd name="T7" fmla="*/ 111 h 111"/>
                <a:gd name="T8" fmla="*/ 0 w 86"/>
                <a:gd name="T9" fmla="*/ 101 h 111"/>
              </a:gdLst>
              <a:ahLst/>
              <a:cxnLst>
                <a:cxn ang="0">
                  <a:pos x="T0" y="T1"/>
                </a:cxn>
                <a:cxn ang="0">
                  <a:pos x="T2" y="T3"/>
                </a:cxn>
                <a:cxn ang="0">
                  <a:pos x="T4" y="T5"/>
                </a:cxn>
                <a:cxn ang="0">
                  <a:pos x="T6" y="T7"/>
                </a:cxn>
                <a:cxn ang="0">
                  <a:pos x="T8" y="T9"/>
                </a:cxn>
              </a:cxnLst>
              <a:rect l="0" t="0" r="r" b="b"/>
              <a:pathLst>
                <a:path w="86" h="111">
                  <a:moveTo>
                    <a:pt x="0" y="101"/>
                  </a:moveTo>
                  <a:cubicBezTo>
                    <a:pt x="19" y="66"/>
                    <a:pt x="41" y="33"/>
                    <a:pt x="66" y="0"/>
                  </a:cubicBezTo>
                  <a:cubicBezTo>
                    <a:pt x="86" y="16"/>
                    <a:pt x="86" y="16"/>
                    <a:pt x="86" y="16"/>
                  </a:cubicBezTo>
                  <a:cubicBezTo>
                    <a:pt x="61" y="46"/>
                    <a:pt x="38" y="78"/>
                    <a:pt x="17" y="111"/>
                  </a:cubicBezTo>
                  <a:lnTo>
                    <a:pt x="0" y="101"/>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0"/>
            <p:cNvSpPr>
              <a:spLocks/>
            </p:cNvSpPr>
            <p:nvPr/>
          </p:nvSpPr>
          <p:spPr bwMode="auto">
            <a:xfrm>
              <a:off x="1009650" y="3517900"/>
              <a:ext cx="49213" cy="138112"/>
            </a:xfrm>
            <a:custGeom>
              <a:avLst/>
              <a:gdLst>
                <a:gd name="T0" fmla="*/ 0 w 43"/>
                <a:gd name="T1" fmla="*/ 116 h 118"/>
                <a:gd name="T2" fmla="*/ 29 w 43"/>
                <a:gd name="T3" fmla="*/ 0 h 118"/>
                <a:gd name="T4" fmla="*/ 43 w 43"/>
                <a:gd name="T5" fmla="*/ 5 h 118"/>
                <a:gd name="T6" fmla="*/ 12 w 43"/>
                <a:gd name="T7" fmla="*/ 118 h 118"/>
                <a:gd name="T8" fmla="*/ 0 w 43"/>
                <a:gd name="T9" fmla="*/ 116 h 118"/>
              </a:gdLst>
              <a:ahLst/>
              <a:cxnLst>
                <a:cxn ang="0">
                  <a:pos x="T0" y="T1"/>
                </a:cxn>
                <a:cxn ang="0">
                  <a:pos x="T2" y="T3"/>
                </a:cxn>
                <a:cxn ang="0">
                  <a:pos x="T4" y="T5"/>
                </a:cxn>
                <a:cxn ang="0">
                  <a:pos x="T6" y="T7"/>
                </a:cxn>
                <a:cxn ang="0">
                  <a:pos x="T8" y="T9"/>
                </a:cxn>
              </a:cxnLst>
              <a:rect l="0" t="0" r="r" b="b"/>
              <a:pathLst>
                <a:path w="43" h="118">
                  <a:moveTo>
                    <a:pt x="0" y="116"/>
                  </a:moveTo>
                  <a:cubicBezTo>
                    <a:pt x="7" y="77"/>
                    <a:pt x="17" y="38"/>
                    <a:pt x="29" y="0"/>
                  </a:cubicBezTo>
                  <a:cubicBezTo>
                    <a:pt x="43" y="5"/>
                    <a:pt x="43" y="5"/>
                    <a:pt x="43" y="5"/>
                  </a:cubicBezTo>
                  <a:cubicBezTo>
                    <a:pt x="30" y="41"/>
                    <a:pt x="20" y="79"/>
                    <a:pt x="12" y="118"/>
                  </a:cubicBezTo>
                  <a:lnTo>
                    <a:pt x="0" y="116"/>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1"/>
            <p:cNvSpPr>
              <a:spLocks/>
            </p:cNvSpPr>
            <p:nvPr/>
          </p:nvSpPr>
          <p:spPr bwMode="auto">
            <a:xfrm>
              <a:off x="992188" y="3686175"/>
              <a:ext cx="25400" cy="138112"/>
            </a:xfrm>
            <a:custGeom>
              <a:avLst/>
              <a:gdLst>
                <a:gd name="T0" fmla="*/ 0 w 22"/>
                <a:gd name="T1" fmla="*/ 119 h 119"/>
                <a:gd name="T2" fmla="*/ 10 w 22"/>
                <a:gd name="T3" fmla="*/ 0 h 119"/>
                <a:gd name="T4" fmla="*/ 22 w 22"/>
                <a:gd name="T5" fmla="*/ 2 h 119"/>
                <a:gd name="T6" fmla="*/ 12 w 22"/>
                <a:gd name="T7" fmla="*/ 119 h 119"/>
                <a:gd name="T8" fmla="*/ 0 w 22"/>
                <a:gd name="T9" fmla="*/ 119 h 119"/>
              </a:gdLst>
              <a:ahLst/>
              <a:cxnLst>
                <a:cxn ang="0">
                  <a:pos x="T0" y="T1"/>
                </a:cxn>
                <a:cxn ang="0">
                  <a:pos x="T2" y="T3"/>
                </a:cxn>
                <a:cxn ang="0">
                  <a:pos x="T4" y="T5"/>
                </a:cxn>
                <a:cxn ang="0">
                  <a:pos x="T6" y="T7"/>
                </a:cxn>
                <a:cxn ang="0">
                  <a:pos x="T8" y="T9"/>
                </a:cxn>
              </a:cxnLst>
              <a:rect l="0" t="0" r="r" b="b"/>
              <a:pathLst>
                <a:path w="22" h="119">
                  <a:moveTo>
                    <a:pt x="0" y="119"/>
                  </a:moveTo>
                  <a:cubicBezTo>
                    <a:pt x="1" y="80"/>
                    <a:pt x="4" y="40"/>
                    <a:pt x="10" y="0"/>
                  </a:cubicBezTo>
                  <a:cubicBezTo>
                    <a:pt x="22" y="2"/>
                    <a:pt x="22" y="2"/>
                    <a:pt x="22" y="2"/>
                  </a:cubicBezTo>
                  <a:cubicBezTo>
                    <a:pt x="16" y="41"/>
                    <a:pt x="12" y="81"/>
                    <a:pt x="12" y="119"/>
                  </a:cubicBezTo>
                  <a:lnTo>
                    <a:pt x="0" y="11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2"/>
            <p:cNvSpPr>
              <a:spLocks/>
            </p:cNvSpPr>
            <p:nvPr/>
          </p:nvSpPr>
          <p:spPr bwMode="auto">
            <a:xfrm>
              <a:off x="1054100" y="3357563"/>
              <a:ext cx="76200" cy="134937"/>
            </a:xfrm>
            <a:custGeom>
              <a:avLst/>
              <a:gdLst>
                <a:gd name="T0" fmla="*/ 0 w 65"/>
                <a:gd name="T1" fmla="*/ 110 h 116"/>
                <a:gd name="T2" fmla="*/ 48 w 65"/>
                <a:gd name="T3" fmla="*/ 0 h 116"/>
                <a:gd name="T4" fmla="*/ 65 w 65"/>
                <a:gd name="T5" fmla="*/ 10 h 116"/>
                <a:gd name="T6" fmla="*/ 14 w 65"/>
                <a:gd name="T7" fmla="*/ 116 h 116"/>
                <a:gd name="T8" fmla="*/ 0 w 65"/>
                <a:gd name="T9" fmla="*/ 110 h 116"/>
              </a:gdLst>
              <a:ahLst/>
              <a:cxnLst>
                <a:cxn ang="0">
                  <a:pos x="T0" y="T1"/>
                </a:cxn>
                <a:cxn ang="0">
                  <a:pos x="T2" y="T3"/>
                </a:cxn>
                <a:cxn ang="0">
                  <a:pos x="T4" y="T5"/>
                </a:cxn>
                <a:cxn ang="0">
                  <a:pos x="T6" y="T7"/>
                </a:cxn>
                <a:cxn ang="0">
                  <a:pos x="T8" y="T9"/>
                </a:cxn>
              </a:cxnLst>
              <a:rect l="0" t="0" r="r" b="b"/>
              <a:pathLst>
                <a:path w="65" h="116">
                  <a:moveTo>
                    <a:pt x="0" y="110"/>
                  </a:moveTo>
                  <a:cubicBezTo>
                    <a:pt x="13" y="72"/>
                    <a:pt x="30" y="35"/>
                    <a:pt x="48" y="0"/>
                  </a:cubicBezTo>
                  <a:cubicBezTo>
                    <a:pt x="65" y="10"/>
                    <a:pt x="65" y="10"/>
                    <a:pt x="65" y="10"/>
                  </a:cubicBezTo>
                  <a:cubicBezTo>
                    <a:pt x="45" y="44"/>
                    <a:pt x="28" y="80"/>
                    <a:pt x="14" y="116"/>
                  </a:cubicBezTo>
                  <a:lnTo>
                    <a:pt x="0" y="110"/>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13"/>
            <p:cNvSpPr>
              <a:spLocks/>
            </p:cNvSpPr>
            <p:nvPr/>
          </p:nvSpPr>
          <p:spPr bwMode="auto">
            <a:xfrm>
              <a:off x="1487488" y="2884488"/>
              <a:ext cx="147638" cy="112712"/>
            </a:xfrm>
            <a:custGeom>
              <a:avLst/>
              <a:gdLst>
                <a:gd name="T0" fmla="*/ 0 w 128"/>
                <a:gd name="T1" fmla="*/ 59 h 97"/>
                <a:gd name="T2" fmla="*/ 110 w 128"/>
                <a:gd name="T3" fmla="*/ 0 h 97"/>
                <a:gd name="T4" fmla="*/ 128 w 128"/>
                <a:gd name="T5" fmla="*/ 49 h 97"/>
                <a:gd name="T6" fmla="*/ 22 w 128"/>
                <a:gd name="T7" fmla="*/ 97 h 97"/>
                <a:gd name="T8" fmla="*/ 0 w 128"/>
                <a:gd name="T9" fmla="*/ 59 h 97"/>
              </a:gdLst>
              <a:ahLst/>
              <a:cxnLst>
                <a:cxn ang="0">
                  <a:pos x="T0" y="T1"/>
                </a:cxn>
                <a:cxn ang="0">
                  <a:pos x="T2" y="T3"/>
                </a:cxn>
                <a:cxn ang="0">
                  <a:pos x="T4" y="T5"/>
                </a:cxn>
                <a:cxn ang="0">
                  <a:pos x="T6" y="T7"/>
                </a:cxn>
                <a:cxn ang="0">
                  <a:pos x="T8" y="T9"/>
                </a:cxn>
              </a:cxnLst>
              <a:rect l="0" t="0" r="r" b="b"/>
              <a:pathLst>
                <a:path w="128" h="97">
                  <a:moveTo>
                    <a:pt x="0" y="59"/>
                  </a:moveTo>
                  <a:cubicBezTo>
                    <a:pt x="36" y="37"/>
                    <a:pt x="72" y="17"/>
                    <a:pt x="110" y="0"/>
                  </a:cubicBezTo>
                  <a:cubicBezTo>
                    <a:pt x="128" y="49"/>
                    <a:pt x="128" y="49"/>
                    <a:pt x="128" y="49"/>
                  </a:cubicBezTo>
                  <a:cubicBezTo>
                    <a:pt x="91" y="63"/>
                    <a:pt x="56" y="79"/>
                    <a:pt x="22" y="97"/>
                  </a:cubicBezTo>
                  <a:lnTo>
                    <a:pt x="0" y="5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14"/>
            <p:cNvSpPr>
              <a:spLocks/>
            </p:cNvSpPr>
            <p:nvPr/>
          </p:nvSpPr>
          <p:spPr bwMode="auto">
            <a:xfrm>
              <a:off x="2868613" y="3481388"/>
              <a:ext cx="192088" cy="180975"/>
            </a:xfrm>
            <a:custGeom>
              <a:avLst/>
              <a:gdLst>
                <a:gd name="T0" fmla="*/ 28 w 165"/>
                <a:gd name="T1" fmla="*/ 155 h 155"/>
                <a:gd name="T2" fmla="*/ 0 w 165"/>
                <a:gd name="T3" fmla="*/ 47 h 155"/>
                <a:gd name="T4" fmla="*/ 128 w 165"/>
                <a:gd name="T5" fmla="*/ 0 h 155"/>
                <a:gd name="T6" fmla="*/ 165 w 165"/>
                <a:gd name="T7" fmla="*/ 131 h 155"/>
                <a:gd name="T8" fmla="*/ 28 w 165"/>
                <a:gd name="T9" fmla="*/ 155 h 155"/>
              </a:gdLst>
              <a:ahLst/>
              <a:cxnLst>
                <a:cxn ang="0">
                  <a:pos x="T0" y="T1"/>
                </a:cxn>
                <a:cxn ang="0">
                  <a:pos x="T2" y="T3"/>
                </a:cxn>
                <a:cxn ang="0">
                  <a:pos x="T4" y="T5"/>
                </a:cxn>
                <a:cxn ang="0">
                  <a:pos x="T6" y="T7"/>
                </a:cxn>
                <a:cxn ang="0">
                  <a:pos x="T8" y="T9"/>
                </a:cxn>
              </a:cxnLst>
              <a:rect l="0" t="0" r="r" b="b"/>
              <a:pathLst>
                <a:path w="165" h="155">
                  <a:moveTo>
                    <a:pt x="28" y="155"/>
                  </a:moveTo>
                  <a:cubicBezTo>
                    <a:pt x="21" y="119"/>
                    <a:pt x="12" y="82"/>
                    <a:pt x="0" y="47"/>
                  </a:cubicBezTo>
                  <a:cubicBezTo>
                    <a:pt x="128" y="0"/>
                    <a:pt x="128" y="0"/>
                    <a:pt x="128" y="0"/>
                  </a:cubicBezTo>
                  <a:cubicBezTo>
                    <a:pt x="144" y="43"/>
                    <a:pt x="156" y="87"/>
                    <a:pt x="165" y="131"/>
                  </a:cubicBezTo>
                  <a:lnTo>
                    <a:pt x="28" y="15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15"/>
            <p:cNvSpPr>
              <a:spLocks/>
            </p:cNvSpPr>
            <p:nvPr/>
          </p:nvSpPr>
          <p:spPr bwMode="auto">
            <a:xfrm>
              <a:off x="2713038" y="3154363"/>
              <a:ext cx="204788" cy="203200"/>
            </a:xfrm>
            <a:custGeom>
              <a:avLst/>
              <a:gdLst>
                <a:gd name="T0" fmla="*/ 63 w 177"/>
                <a:gd name="T1" fmla="*/ 174 h 174"/>
                <a:gd name="T2" fmla="*/ 0 w 177"/>
                <a:gd name="T3" fmla="*/ 81 h 174"/>
                <a:gd name="T4" fmla="*/ 96 w 177"/>
                <a:gd name="T5" fmla="*/ 0 h 174"/>
                <a:gd name="T6" fmla="*/ 177 w 177"/>
                <a:gd name="T7" fmla="*/ 108 h 174"/>
                <a:gd name="T8" fmla="*/ 63 w 177"/>
                <a:gd name="T9" fmla="*/ 174 h 174"/>
              </a:gdLst>
              <a:ahLst/>
              <a:cxnLst>
                <a:cxn ang="0">
                  <a:pos x="T0" y="T1"/>
                </a:cxn>
                <a:cxn ang="0">
                  <a:pos x="T2" y="T3"/>
                </a:cxn>
                <a:cxn ang="0">
                  <a:pos x="T4" y="T5"/>
                </a:cxn>
                <a:cxn ang="0">
                  <a:pos x="T6" y="T7"/>
                </a:cxn>
                <a:cxn ang="0">
                  <a:pos x="T8" y="T9"/>
                </a:cxn>
              </a:cxnLst>
              <a:rect l="0" t="0" r="r" b="b"/>
              <a:pathLst>
                <a:path w="177" h="174">
                  <a:moveTo>
                    <a:pt x="63" y="174"/>
                  </a:moveTo>
                  <a:cubicBezTo>
                    <a:pt x="44" y="141"/>
                    <a:pt x="23" y="110"/>
                    <a:pt x="0" y="81"/>
                  </a:cubicBezTo>
                  <a:cubicBezTo>
                    <a:pt x="96" y="0"/>
                    <a:pt x="96" y="0"/>
                    <a:pt x="96" y="0"/>
                  </a:cubicBezTo>
                  <a:cubicBezTo>
                    <a:pt x="126" y="34"/>
                    <a:pt x="153" y="71"/>
                    <a:pt x="177" y="108"/>
                  </a:cubicBezTo>
                  <a:lnTo>
                    <a:pt x="63" y="174"/>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16"/>
            <p:cNvSpPr>
              <a:spLocks/>
            </p:cNvSpPr>
            <p:nvPr/>
          </p:nvSpPr>
          <p:spPr bwMode="auto">
            <a:xfrm>
              <a:off x="1997075" y="2795588"/>
              <a:ext cx="149225" cy="103187"/>
            </a:xfrm>
            <a:custGeom>
              <a:avLst/>
              <a:gdLst>
                <a:gd name="T0" fmla="*/ 113 w 128"/>
                <a:gd name="T1" fmla="*/ 89 h 89"/>
                <a:gd name="T2" fmla="*/ 0 w 128"/>
                <a:gd name="T3" fmla="*/ 77 h 89"/>
                <a:gd name="T4" fmla="*/ 0 w 128"/>
                <a:gd name="T5" fmla="*/ 1 h 89"/>
                <a:gd name="T6" fmla="*/ 34 w 128"/>
                <a:gd name="T7" fmla="*/ 0 h 89"/>
                <a:gd name="T8" fmla="*/ 128 w 128"/>
                <a:gd name="T9" fmla="*/ 5 h 89"/>
                <a:gd name="T10" fmla="*/ 113 w 128"/>
                <a:gd name="T11" fmla="*/ 89 h 89"/>
              </a:gdLst>
              <a:ahLst/>
              <a:cxnLst>
                <a:cxn ang="0">
                  <a:pos x="T0" y="T1"/>
                </a:cxn>
                <a:cxn ang="0">
                  <a:pos x="T2" y="T3"/>
                </a:cxn>
                <a:cxn ang="0">
                  <a:pos x="T4" y="T5"/>
                </a:cxn>
                <a:cxn ang="0">
                  <a:pos x="T6" y="T7"/>
                </a:cxn>
                <a:cxn ang="0">
                  <a:pos x="T8" y="T9"/>
                </a:cxn>
                <a:cxn ang="0">
                  <a:pos x="T10" y="T11"/>
                </a:cxn>
              </a:cxnLst>
              <a:rect l="0" t="0" r="r" b="b"/>
              <a:pathLst>
                <a:path w="128" h="89">
                  <a:moveTo>
                    <a:pt x="113" y="89"/>
                  </a:moveTo>
                  <a:cubicBezTo>
                    <a:pt x="76" y="82"/>
                    <a:pt x="38" y="78"/>
                    <a:pt x="0" y="77"/>
                  </a:cubicBezTo>
                  <a:cubicBezTo>
                    <a:pt x="0" y="1"/>
                    <a:pt x="0" y="1"/>
                    <a:pt x="0" y="1"/>
                  </a:cubicBezTo>
                  <a:cubicBezTo>
                    <a:pt x="11" y="0"/>
                    <a:pt x="23" y="0"/>
                    <a:pt x="34" y="0"/>
                  </a:cubicBezTo>
                  <a:cubicBezTo>
                    <a:pt x="65" y="0"/>
                    <a:pt x="96" y="2"/>
                    <a:pt x="128" y="5"/>
                  </a:cubicBezTo>
                  <a:lnTo>
                    <a:pt x="113" y="8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17"/>
            <p:cNvSpPr>
              <a:spLocks/>
            </p:cNvSpPr>
            <p:nvPr/>
          </p:nvSpPr>
          <p:spPr bwMode="auto">
            <a:xfrm>
              <a:off x="2906713" y="3667125"/>
              <a:ext cx="174625" cy="157162"/>
            </a:xfrm>
            <a:custGeom>
              <a:avLst/>
              <a:gdLst>
                <a:gd name="T0" fmla="*/ 10 w 150"/>
                <a:gd name="T1" fmla="*/ 135 h 135"/>
                <a:gd name="T2" fmla="*/ 0 w 150"/>
                <a:gd name="T3" fmla="*/ 24 h 135"/>
                <a:gd name="T4" fmla="*/ 138 w 150"/>
                <a:gd name="T5" fmla="*/ 0 h 135"/>
                <a:gd name="T6" fmla="*/ 150 w 150"/>
                <a:gd name="T7" fmla="*/ 135 h 135"/>
                <a:gd name="T8" fmla="*/ 10 w 150"/>
                <a:gd name="T9" fmla="*/ 135 h 135"/>
              </a:gdLst>
              <a:ahLst/>
              <a:cxnLst>
                <a:cxn ang="0">
                  <a:pos x="T0" y="T1"/>
                </a:cxn>
                <a:cxn ang="0">
                  <a:pos x="T2" y="T3"/>
                </a:cxn>
                <a:cxn ang="0">
                  <a:pos x="T4" y="T5"/>
                </a:cxn>
                <a:cxn ang="0">
                  <a:pos x="T6" y="T7"/>
                </a:cxn>
                <a:cxn ang="0">
                  <a:pos x="T8" y="T9"/>
                </a:cxn>
              </a:cxnLst>
              <a:rect l="0" t="0" r="r" b="b"/>
              <a:pathLst>
                <a:path w="150" h="135">
                  <a:moveTo>
                    <a:pt x="10" y="135"/>
                  </a:moveTo>
                  <a:cubicBezTo>
                    <a:pt x="9" y="99"/>
                    <a:pt x="6" y="61"/>
                    <a:pt x="0" y="24"/>
                  </a:cubicBezTo>
                  <a:cubicBezTo>
                    <a:pt x="138" y="0"/>
                    <a:pt x="138" y="0"/>
                    <a:pt x="138" y="0"/>
                  </a:cubicBezTo>
                  <a:cubicBezTo>
                    <a:pt x="145" y="45"/>
                    <a:pt x="149" y="90"/>
                    <a:pt x="150" y="135"/>
                  </a:cubicBezTo>
                  <a:lnTo>
                    <a:pt x="10" y="13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18"/>
            <p:cNvSpPr>
              <a:spLocks/>
            </p:cNvSpPr>
            <p:nvPr/>
          </p:nvSpPr>
          <p:spPr bwMode="auto">
            <a:xfrm>
              <a:off x="2801938" y="3308350"/>
              <a:ext cx="203200" cy="196850"/>
            </a:xfrm>
            <a:custGeom>
              <a:avLst/>
              <a:gdLst>
                <a:gd name="T0" fmla="*/ 47 w 175"/>
                <a:gd name="T1" fmla="*/ 168 h 168"/>
                <a:gd name="T2" fmla="*/ 0 w 175"/>
                <a:gd name="T3" fmla="*/ 66 h 168"/>
                <a:gd name="T4" fmla="*/ 115 w 175"/>
                <a:gd name="T5" fmla="*/ 0 h 168"/>
                <a:gd name="T6" fmla="*/ 175 w 175"/>
                <a:gd name="T7" fmla="*/ 121 h 168"/>
                <a:gd name="T8" fmla="*/ 47 w 175"/>
                <a:gd name="T9" fmla="*/ 168 h 168"/>
              </a:gdLst>
              <a:ahLst/>
              <a:cxnLst>
                <a:cxn ang="0">
                  <a:pos x="T0" y="T1"/>
                </a:cxn>
                <a:cxn ang="0">
                  <a:pos x="T2" y="T3"/>
                </a:cxn>
                <a:cxn ang="0">
                  <a:pos x="T4" y="T5"/>
                </a:cxn>
                <a:cxn ang="0">
                  <a:pos x="T6" y="T7"/>
                </a:cxn>
                <a:cxn ang="0">
                  <a:pos x="T8" y="T9"/>
                </a:cxn>
              </a:cxnLst>
              <a:rect l="0" t="0" r="r" b="b"/>
              <a:pathLst>
                <a:path w="175" h="168">
                  <a:moveTo>
                    <a:pt x="47" y="168"/>
                  </a:moveTo>
                  <a:cubicBezTo>
                    <a:pt x="34" y="133"/>
                    <a:pt x="18" y="99"/>
                    <a:pt x="0" y="66"/>
                  </a:cubicBezTo>
                  <a:cubicBezTo>
                    <a:pt x="115" y="0"/>
                    <a:pt x="115" y="0"/>
                    <a:pt x="115" y="0"/>
                  </a:cubicBezTo>
                  <a:cubicBezTo>
                    <a:pt x="138" y="39"/>
                    <a:pt x="158" y="79"/>
                    <a:pt x="175" y="121"/>
                  </a:cubicBezTo>
                  <a:lnTo>
                    <a:pt x="47" y="16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19"/>
            <p:cNvSpPr>
              <a:spLocks/>
            </p:cNvSpPr>
            <p:nvPr/>
          </p:nvSpPr>
          <p:spPr bwMode="auto">
            <a:xfrm>
              <a:off x="2320925" y="2846388"/>
              <a:ext cx="179388" cy="165100"/>
            </a:xfrm>
            <a:custGeom>
              <a:avLst/>
              <a:gdLst>
                <a:gd name="T0" fmla="*/ 102 w 155"/>
                <a:gd name="T1" fmla="*/ 142 h 142"/>
                <a:gd name="T2" fmla="*/ 0 w 155"/>
                <a:gd name="T3" fmla="*/ 92 h 142"/>
                <a:gd name="T4" fmla="*/ 34 w 155"/>
                <a:gd name="T5" fmla="*/ 0 h 142"/>
                <a:gd name="T6" fmla="*/ 155 w 155"/>
                <a:gd name="T7" fmla="*/ 50 h 142"/>
                <a:gd name="T8" fmla="*/ 102 w 155"/>
                <a:gd name="T9" fmla="*/ 142 h 142"/>
              </a:gdLst>
              <a:ahLst/>
              <a:cxnLst>
                <a:cxn ang="0">
                  <a:pos x="T0" y="T1"/>
                </a:cxn>
                <a:cxn ang="0">
                  <a:pos x="T2" y="T3"/>
                </a:cxn>
                <a:cxn ang="0">
                  <a:pos x="T4" y="T5"/>
                </a:cxn>
                <a:cxn ang="0">
                  <a:pos x="T6" y="T7"/>
                </a:cxn>
                <a:cxn ang="0">
                  <a:pos x="T8" y="T9"/>
                </a:cxn>
              </a:cxnLst>
              <a:rect l="0" t="0" r="r" b="b"/>
              <a:pathLst>
                <a:path w="155" h="142">
                  <a:moveTo>
                    <a:pt x="102" y="142"/>
                  </a:moveTo>
                  <a:cubicBezTo>
                    <a:pt x="70" y="123"/>
                    <a:pt x="35" y="107"/>
                    <a:pt x="0" y="92"/>
                  </a:cubicBezTo>
                  <a:cubicBezTo>
                    <a:pt x="34" y="0"/>
                    <a:pt x="34" y="0"/>
                    <a:pt x="34" y="0"/>
                  </a:cubicBezTo>
                  <a:cubicBezTo>
                    <a:pt x="75" y="13"/>
                    <a:pt x="116" y="30"/>
                    <a:pt x="155" y="50"/>
                  </a:cubicBezTo>
                  <a:lnTo>
                    <a:pt x="102" y="142"/>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20"/>
            <p:cNvSpPr>
              <a:spLocks/>
            </p:cNvSpPr>
            <p:nvPr/>
          </p:nvSpPr>
          <p:spPr bwMode="auto">
            <a:xfrm>
              <a:off x="2162175" y="2806700"/>
              <a:ext cx="165100" cy="134937"/>
            </a:xfrm>
            <a:custGeom>
              <a:avLst/>
              <a:gdLst>
                <a:gd name="T0" fmla="*/ 109 w 142"/>
                <a:gd name="T1" fmla="*/ 117 h 117"/>
                <a:gd name="T2" fmla="*/ 0 w 142"/>
                <a:gd name="T3" fmla="*/ 85 h 117"/>
                <a:gd name="T4" fmla="*/ 15 w 142"/>
                <a:gd name="T5" fmla="*/ 0 h 117"/>
                <a:gd name="T6" fmla="*/ 142 w 142"/>
                <a:gd name="T7" fmla="*/ 27 h 117"/>
                <a:gd name="T8" fmla="*/ 109 w 142"/>
                <a:gd name="T9" fmla="*/ 117 h 117"/>
              </a:gdLst>
              <a:ahLst/>
              <a:cxnLst>
                <a:cxn ang="0">
                  <a:pos x="T0" y="T1"/>
                </a:cxn>
                <a:cxn ang="0">
                  <a:pos x="T2" y="T3"/>
                </a:cxn>
                <a:cxn ang="0">
                  <a:pos x="T4" y="T5"/>
                </a:cxn>
                <a:cxn ang="0">
                  <a:pos x="T6" y="T7"/>
                </a:cxn>
                <a:cxn ang="0">
                  <a:pos x="T8" y="T9"/>
                </a:cxn>
              </a:cxnLst>
              <a:rect l="0" t="0" r="r" b="b"/>
              <a:pathLst>
                <a:path w="142" h="117">
                  <a:moveTo>
                    <a:pt x="109" y="117"/>
                  </a:moveTo>
                  <a:cubicBezTo>
                    <a:pt x="73" y="104"/>
                    <a:pt x="37" y="93"/>
                    <a:pt x="0" y="85"/>
                  </a:cubicBezTo>
                  <a:cubicBezTo>
                    <a:pt x="15" y="0"/>
                    <a:pt x="15" y="0"/>
                    <a:pt x="15" y="0"/>
                  </a:cubicBezTo>
                  <a:cubicBezTo>
                    <a:pt x="58" y="6"/>
                    <a:pt x="101" y="15"/>
                    <a:pt x="142" y="27"/>
                  </a:cubicBezTo>
                  <a:lnTo>
                    <a:pt x="109" y="117"/>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21"/>
            <p:cNvSpPr>
              <a:spLocks/>
            </p:cNvSpPr>
            <p:nvPr/>
          </p:nvSpPr>
          <p:spPr bwMode="auto">
            <a:xfrm>
              <a:off x="2468563" y="2921000"/>
              <a:ext cx="192088" cy="185737"/>
            </a:xfrm>
            <a:custGeom>
              <a:avLst/>
              <a:gdLst>
                <a:gd name="T0" fmla="*/ 91 w 166"/>
                <a:gd name="T1" fmla="*/ 160 h 160"/>
                <a:gd name="T2" fmla="*/ 0 w 166"/>
                <a:gd name="T3" fmla="*/ 94 h 160"/>
                <a:gd name="T4" fmla="*/ 54 w 166"/>
                <a:gd name="T5" fmla="*/ 0 h 160"/>
                <a:gd name="T6" fmla="*/ 166 w 166"/>
                <a:gd name="T7" fmla="*/ 72 h 160"/>
                <a:gd name="T8" fmla="*/ 91 w 166"/>
                <a:gd name="T9" fmla="*/ 160 h 160"/>
              </a:gdLst>
              <a:ahLst/>
              <a:cxnLst>
                <a:cxn ang="0">
                  <a:pos x="T0" y="T1"/>
                </a:cxn>
                <a:cxn ang="0">
                  <a:pos x="T2" y="T3"/>
                </a:cxn>
                <a:cxn ang="0">
                  <a:pos x="T4" y="T5"/>
                </a:cxn>
                <a:cxn ang="0">
                  <a:pos x="T6" y="T7"/>
                </a:cxn>
                <a:cxn ang="0">
                  <a:pos x="T8" y="T9"/>
                </a:cxn>
              </a:cxnLst>
              <a:rect l="0" t="0" r="r" b="b"/>
              <a:pathLst>
                <a:path w="166" h="160">
                  <a:moveTo>
                    <a:pt x="91" y="160"/>
                  </a:moveTo>
                  <a:cubicBezTo>
                    <a:pt x="62" y="136"/>
                    <a:pt x="31" y="114"/>
                    <a:pt x="0" y="94"/>
                  </a:cubicBezTo>
                  <a:cubicBezTo>
                    <a:pt x="54" y="0"/>
                    <a:pt x="54" y="0"/>
                    <a:pt x="54" y="0"/>
                  </a:cubicBezTo>
                  <a:cubicBezTo>
                    <a:pt x="93" y="21"/>
                    <a:pt x="130" y="45"/>
                    <a:pt x="166" y="72"/>
                  </a:cubicBezTo>
                  <a:lnTo>
                    <a:pt x="91" y="160"/>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22"/>
            <p:cNvSpPr>
              <a:spLocks/>
            </p:cNvSpPr>
            <p:nvPr/>
          </p:nvSpPr>
          <p:spPr bwMode="auto">
            <a:xfrm>
              <a:off x="2600325" y="3024188"/>
              <a:ext cx="201613" cy="198437"/>
            </a:xfrm>
            <a:custGeom>
              <a:avLst/>
              <a:gdLst>
                <a:gd name="T0" fmla="*/ 79 w 174"/>
                <a:gd name="T1" fmla="*/ 171 h 171"/>
                <a:gd name="T2" fmla="*/ 0 w 174"/>
                <a:gd name="T3" fmla="*/ 90 h 171"/>
                <a:gd name="T4" fmla="*/ 76 w 174"/>
                <a:gd name="T5" fmla="*/ 0 h 171"/>
                <a:gd name="T6" fmla="*/ 174 w 174"/>
                <a:gd name="T7" fmla="*/ 91 h 171"/>
                <a:gd name="T8" fmla="*/ 79 w 174"/>
                <a:gd name="T9" fmla="*/ 171 h 171"/>
              </a:gdLst>
              <a:ahLst/>
              <a:cxnLst>
                <a:cxn ang="0">
                  <a:pos x="T0" y="T1"/>
                </a:cxn>
                <a:cxn ang="0">
                  <a:pos x="T2" y="T3"/>
                </a:cxn>
                <a:cxn ang="0">
                  <a:pos x="T4" y="T5"/>
                </a:cxn>
                <a:cxn ang="0">
                  <a:pos x="T6" y="T7"/>
                </a:cxn>
                <a:cxn ang="0">
                  <a:pos x="T8" y="T9"/>
                </a:cxn>
              </a:cxnLst>
              <a:rect l="0" t="0" r="r" b="b"/>
              <a:pathLst>
                <a:path w="174" h="171">
                  <a:moveTo>
                    <a:pt x="79" y="171"/>
                  </a:moveTo>
                  <a:cubicBezTo>
                    <a:pt x="55" y="143"/>
                    <a:pt x="28" y="116"/>
                    <a:pt x="0" y="90"/>
                  </a:cubicBezTo>
                  <a:cubicBezTo>
                    <a:pt x="76" y="0"/>
                    <a:pt x="76" y="0"/>
                    <a:pt x="76" y="0"/>
                  </a:cubicBezTo>
                  <a:cubicBezTo>
                    <a:pt x="111" y="28"/>
                    <a:pt x="144" y="59"/>
                    <a:pt x="174" y="91"/>
                  </a:cubicBezTo>
                  <a:lnTo>
                    <a:pt x="79" y="171"/>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6" name="Rectangle 155"/>
          <p:cNvSpPr/>
          <p:nvPr/>
        </p:nvSpPr>
        <p:spPr>
          <a:xfrm>
            <a:off x="3695942" y="3592671"/>
            <a:ext cx="1767045" cy="1007472"/>
          </a:xfrm>
          <a:prstGeom prst="rect">
            <a:avLst/>
          </a:prstGeom>
        </p:spPr>
        <p:txBody>
          <a:bodyPr wrap="none" lIns="0" tIns="0" rIns="0" bIns="0">
            <a:noAutofit/>
          </a:bodyPr>
          <a:lstStyle/>
          <a:p>
            <a:pPr lvl="0" algn="ctr"/>
            <a:r>
              <a:rPr lang="en-US" sz="6000" b="1" dirty="0">
                <a:solidFill>
                  <a:srgbClr val="05C3DE"/>
                </a:solidFill>
              </a:rPr>
              <a:t>96%</a:t>
            </a:r>
          </a:p>
        </p:txBody>
      </p:sp>
      <p:sp>
        <p:nvSpPr>
          <p:cNvPr id="207" name="Freeform 5"/>
          <p:cNvSpPr>
            <a:spLocks/>
          </p:cNvSpPr>
          <p:nvPr/>
        </p:nvSpPr>
        <p:spPr bwMode="auto">
          <a:xfrm>
            <a:off x="3049745" y="2955363"/>
            <a:ext cx="228026" cy="231025"/>
          </a:xfrm>
          <a:custGeom>
            <a:avLst/>
            <a:gdLst>
              <a:gd name="T0" fmla="*/ 0 w 104"/>
              <a:gd name="T1" fmla="*/ 89 h 106"/>
              <a:gd name="T2" fmla="*/ 83 w 104"/>
              <a:gd name="T3" fmla="*/ 0 h 106"/>
              <a:gd name="T4" fmla="*/ 104 w 104"/>
              <a:gd name="T5" fmla="*/ 25 h 106"/>
              <a:gd name="T6" fmla="*/ 20 w 104"/>
              <a:gd name="T7" fmla="*/ 106 h 106"/>
              <a:gd name="T8" fmla="*/ 0 w 104"/>
              <a:gd name="T9" fmla="*/ 89 h 106"/>
            </a:gdLst>
            <a:ahLst/>
            <a:cxnLst>
              <a:cxn ang="0">
                <a:pos x="T0" y="T1"/>
              </a:cxn>
              <a:cxn ang="0">
                <a:pos x="T2" y="T3"/>
              </a:cxn>
              <a:cxn ang="0">
                <a:pos x="T4" y="T5"/>
              </a:cxn>
              <a:cxn ang="0">
                <a:pos x="T6" y="T7"/>
              </a:cxn>
              <a:cxn ang="0">
                <a:pos x="T8" y="T9"/>
              </a:cxn>
            </a:cxnLst>
            <a:rect l="0" t="0" r="r" b="b"/>
            <a:pathLst>
              <a:path w="104" h="106">
                <a:moveTo>
                  <a:pt x="0" y="89"/>
                </a:moveTo>
                <a:cubicBezTo>
                  <a:pt x="26" y="57"/>
                  <a:pt x="54" y="27"/>
                  <a:pt x="83" y="0"/>
                </a:cubicBezTo>
                <a:cubicBezTo>
                  <a:pt x="104" y="25"/>
                  <a:pt x="104" y="25"/>
                  <a:pt x="104" y="25"/>
                </a:cubicBezTo>
                <a:cubicBezTo>
                  <a:pt x="74" y="50"/>
                  <a:pt x="46" y="77"/>
                  <a:pt x="20" y="106"/>
                </a:cubicBezTo>
                <a:lnTo>
                  <a:pt x="0" y="8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6"/>
          <p:cNvSpPr>
            <a:spLocks/>
          </p:cNvSpPr>
          <p:nvPr/>
        </p:nvSpPr>
        <p:spPr bwMode="auto">
          <a:xfrm>
            <a:off x="3277771" y="2745340"/>
            <a:ext cx="264030" cy="225025"/>
          </a:xfrm>
          <a:custGeom>
            <a:avLst/>
            <a:gdLst>
              <a:gd name="T0" fmla="*/ 0 w 119"/>
              <a:gd name="T1" fmla="*/ 75 h 102"/>
              <a:gd name="T2" fmla="*/ 98 w 119"/>
              <a:gd name="T3" fmla="*/ 0 h 102"/>
              <a:gd name="T4" fmla="*/ 119 w 119"/>
              <a:gd name="T5" fmla="*/ 37 h 102"/>
              <a:gd name="T6" fmla="*/ 22 w 119"/>
              <a:gd name="T7" fmla="*/ 102 h 102"/>
              <a:gd name="T8" fmla="*/ 0 w 119"/>
              <a:gd name="T9" fmla="*/ 75 h 102"/>
            </a:gdLst>
            <a:ahLst/>
            <a:cxnLst>
              <a:cxn ang="0">
                <a:pos x="T0" y="T1"/>
              </a:cxn>
              <a:cxn ang="0">
                <a:pos x="T2" y="T3"/>
              </a:cxn>
              <a:cxn ang="0">
                <a:pos x="T4" y="T5"/>
              </a:cxn>
              <a:cxn ang="0">
                <a:pos x="T6" y="T7"/>
              </a:cxn>
              <a:cxn ang="0">
                <a:pos x="T8" y="T9"/>
              </a:cxn>
            </a:cxnLst>
            <a:rect l="0" t="0" r="r" b="b"/>
            <a:pathLst>
              <a:path w="119" h="102">
                <a:moveTo>
                  <a:pt x="0" y="75"/>
                </a:moveTo>
                <a:cubicBezTo>
                  <a:pt x="30" y="48"/>
                  <a:pt x="63" y="23"/>
                  <a:pt x="98" y="0"/>
                </a:cubicBezTo>
                <a:cubicBezTo>
                  <a:pt x="119" y="37"/>
                  <a:pt x="119" y="37"/>
                  <a:pt x="119" y="37"/>
                </a:cubicBezTo>
                <a:cubicBezTo>
                  <a:pt x="85" y="56"/>
                  <a:pt x="53" y="78"/>
                  <a:pt x="22" y="102"/>
                </a:cubicBezTo>
                <a:lnTo>
                  <a:pt x="0" y="75"/>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7"/>
          <p:cNvSpPr>
            <a:spLocks/>
          </p:cNvSpPr>
          <p:nvPr/>
        </p:nvSpPr>
        <p:spPr bwMode="auto">
          <a:xfrm>
            <a:off x="4171872" y="2421303"/>
            <a:ext cx="276031" cy="180020"/>
          </a:xfrm>
          <a:custGeom>
            <a:avLst/>
            <a:gdLst>
              <a:gd name="T0" fmla="*/ 0 w 126"/>
              <a:gd name="T1" fmla="*/ 18 h 82"/>
              <a:gd name="T2" fmla="*/ 126 w 126"/>
              <a:gd name="T3" fmla="*/ 0 h 82"/>
              <a:gd name="T4" fmla="*/ 126 w 126"/>
              <a:gd name="T5" fmla="*/ 74 h 82"/>
              <a:gd name="T6" fmla="*/ 124 w 126"/>
              <a:gd name="T7" fmla="*/ 74 h 82"/>
              <a:gd name="T8" fmla="*/ 11 w 126"/>
              <a:gd name="T9" fmla="*/ 82 h 82"/>
              <a:gd name="T10" fmla="*/ 0 w 126"/>
              <a:gd name="T11" fmla="*/ 18 h 82"/>
            </a:gdLst>
            <a:ahLst/>
            <a:cxnLst>
              <a:cxn ang="0">
                <a:pos x="T0" y="T1"/>
              </a:cxn>
              <a:cxn ang="0">
                <a:pos x="T2" y="T3"/>
              </a:cxn>
              <a:cxn ang="0">
                <a:pos x="T4" y="T5"/>
              </a:cxn>
              <a:cxn ang="0">
                <a:pos x="T6" y="T7"/>
              </a:cxn>
              <a:cxn ang="0">
                <a:pos x="T8" y="T9"/>
              </a:cxn>
              <a:cxn ang="0">
                <a:pos x="T10" y="T11"/>
              </a:cxn>
            </a:cxnLst>
            <a:rect l="0" t="0" r="r" b="b"/>
            <a:pathLst>
              <a:path w="126" h="82">
                <a:moveTo>
                  <a:pt x="0" y="18"/>
                </a:moveTo>
                <a:cubicBezTo>
                  <a:pt x="42" y="9"/>
                  <a:pt x="84" y="3"/>
                  <a:pt x="126" y="0"/>
                </a:cubicBezTo>
                <a:cubicBezTo>
                  <a:pt x="126" y="74"/>
                  <a:pt x="126" y="74"/>
                  <a:pt x="126" y="74"/>
                </a:cubicBezTo>
                <a:cubicBezTo>
                  <a:pt x="125" y="74"/>
                  <a:pt x="125" y="74"/>
                  <a:pt x="124" y="74"/>
                </a:cubicBezTo>
                <a:cubicBezTo>
                  <a:pt x="87" y="74"/>
                  <a:pt x="49" y="77"/>
                  <a:pt x="11" y="82"/>
                </a:cubicBezTo>
                <a:lnTo>
                  <a:pt x="0" y="1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8"/>
          <p:cNvSpPr>
            <a:spLocks/>
          </p:cNvSpPr>
          <p:nvPr/>
        </p:nvSpPr>
        <p:spPr bwMode="auto">
          <a:xfrm>
            <a:off x="3844834" y="2475309"/>
            <a:ext cx="288033" cy="195021"/>
          </a:xfrm>
          <a:custGeom>
            <a:avLst/>
            <a:gdLst>
              <a:gd name="T0" fmla="*/ 0 w 131"/>
              <a:gd name="T1" fmla="*/ 38 h 89"/>
              <a:gd name="T2" fmla="*/ 120 w 131"/>
              <a:gd name="T3" fmla="*/ 0 h 89"/>
              <a:gd name="T4" fmla="*/ 131 w 131"/>
              <a:gd name="T5" fmla="*/ 61 h 89"/>
              <a:gd name="T6" fmla="*/ 19 w 131"/>
              <a:gd name="T7" fmla="*/ 89 h 89"/>
              <a:gd name="T8" fmla="*/ 0 w 131"/>
              <a:gd name="T9" fmla="*/ 38 h 89"/>
            </a:gdLst>
            <a:ahLst/>
            <a:cxnLst>
              <a:cxn ang="0">
                <a:pos x="T0" y="T1"/>
              </a:cxn>
              <a:cxn ang="0">
                <a:pos x="T2" y="T3"/>
              </a:cxn>
              <a:cxn ang="0">
                <a:pos x="T4" y="T5"/>
              </a:cxn>
              <a:cxn ang="0">
                <a:pos x="T6" y="T7"/>
              </a:cxn>
              <a:cxn ang="0">
                <a:pos x="T8" y="T9"/>
              </a:cxn>
            </a:cxnLst>
            <a:rect l="0" t="0" r="r" b="b"/>
            <a:pathLst>
              <a:path w="131" h="89">
                <a:moveTo>
                  <a:pt x="0" y="38"/>
                </a:moveTo>
                <a:cubicBezTo>
                  <a:pt x="38" y="23"/>
                  <a:pt x="79" y="10"/>
                  <a:pt x="120" y="0"/>
                </a:cubicBezTo>
                <a:cubicBezTo>
                  <a:pt x="131" y="61"/>
                  <a:pt x="131" y="61"/>
                  <a:pt x="131" y="61"/>
                </a:cubicBezTo>
                <a:cubicBezTo>
                  <a:pt x="93" y="68"/>
                  <a:pt x="56" y="77"/>
                  <a:pt x="19" y="89"/>
                </a:cubicBezTo>
                <a:lnTo>
                  <a:pt x="0" y="3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9"/>
          <p:cNvSpPr>
            <a:spLocks/>
          </p:cNvSpPr>
          <p:nvPr/>
        </p:nvSpPr>
        <p:spPr bwMode="auto">
          <a:xfrm>
            <a:off x="2866723" y="3201391"/>
            <a:ext cx="189022" cy="243027"/>
          </a:xfrm>
          <a:custGeom>
            <a:avLst/>
            <a:gdLst>
              <a:gd name="T0" fmla="*/ 0 w 86"/>
              <a:gd name="T1" fmla="*/ 101 h 111"/>
              <a:gd name="T2" fmla="*/ 66 w 86"/>
              <a:gd name="T3" fmla="*/ 0 h 111"/>
              <a:gd name="T4" fmla="*/ 86 w 86"/>
              <a:gd name="T5" fmla="*/ 16 h 111"/>
              <a:gd name="T6" fmla="*/ 17 w 86"/>
              <a:gd name="T7" fmla="*/ 111 h 111"/>
              <a:gd name="T8" fmla="*/ 0 w 86"/>
              <a:gd name="T9" fmla="*/ 101 h 111"/>
            </a:gdLst>
            <a:ahLst/>
            <a:cxnLst>
              <a:cxn ang="0">
                <a:pos x="T0" y="T1"/>
              </a:cxn>
              <a:cxn ang="0">
                <a:pos x="T2" y="T3"/>
              </a:cxn>
              <a:cxn ang="0">
                <a:pos x="T4" y="T5"/>
              </a:cxn>
              <a:cxn ang="0">
                <a:pos x="T6" y="T7"/>
              </a:cxn>
              <a:cxn ang="0">
                <a:pos x="T8" y="T9"/>
              </a:cxn>
            </a:cxnLst>
            <a:rect l="0" t="0" r="r" b="b"/>
            <a:pathLst>
              <a:path w="86" h="111">
                <a:moveTo>
                  <a:pt x="0" y="101"/>
                </a:moveTo>
                <a:cubicBezTo>
                  <a:pt x="19" y="66"/>
                  <a:pt x="41" y="33"/>
                  <a:pt x="66" y="0"/>
                </a:cubicBezTo>
                <a:cubicBezTo>
                  <a:pt x="86" y="16"/>
                  <a:pt x="86" y="16"/>
                  <a:pt x="86" y="16"/>
                </a:cubicBezTo>
                <a:cubicBezTo>
                  <a:pt x="61" y="46"/>
                  <a:pt x="38" y="78"/>
                  <a:pt x="17" y="111"/>
                </a:cubicBezTo>
                <a:lnTo>
                  <a:pt x="0" y="101"/>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10"/>
          <p:cNvSpPr>
            <a:spLocks/>
          </p:cNvSpPr>
          <p:nvPr/>
        </p:nvSpPr>
        <p:spPr bwMode="auto">
          <a:xfrm>
            <a:off x="2644698" y="3780456"/>
            <a:ext cx="93011" cy="261029"/>
          </a:xfrm>
          <a:custGeom>
            <a:avLst/>
            <a:gdLst>
              <a:gd name="T0" fmla="*/ 0 w 43"/>
              <a:gd name="T1" fmla="*/ 116 h 118"/>
              <a:gd name="T2" fmla="*/ 29 w 43"/>
              <a:gd name="T3" fmla="*/ 0 h 118"/>
              <a:gd name="T4" fmla="*/ 43 w 43"/>
              <a:gd name="T5" fmla="*/ 5 h 118"/>
              <a:gd name="T6" fmla="*/ 12 w 43"/>
              <a:gd name="T7" fmla="*/ 118 h 118"/>
              <a:gd name="T8" fmla="*/ 0 w 43"/>
              <a:gd name="T9" fmla="*/ 116 h 118"/>
            </a:gdLst>
            <a:ahLst/>
            <a:cxnLst>
              <a:cxn ang="0">
                <a:pos x="T0" y="T1"/>
              </a:cxn>
              <a:cxn ang="0">
                <a:pos x="T2" y="T3"/>
              </a:cxn>
              <a:cxn ang="0">
                <a:pos x="T4" y="T5"/>
              </a:cxn>
              <a:cxn ang="0">
                <a:pos x="T6" y="T7"/>
              </a:cxn>
              <a:cxn ang="0">
                <a:pos x="T8" y="T9"/>
              </a:cxn>
            </a:cxnLst>
            <a:rect l="0" t="0" r="r" b="b"/>
            <a:pathLst>
              <a:path w="43" h="118">
                <a:moveTo>
                  <a:pt x="0" y="116"/>
                </a:moveTo>
                <a:cubicBezTo>
                  <a:pt x="7" y="77"/>
                  <a:pt x="17" y="38"/>
                  <a:pt x="29" y="0"/>
                </a:cubicBezTo>
                <a:cubicBezTo>
                  <a:pt x="43" y="5"/>
                  <a:pt x="43" y="5"/>
                  <a:pt x="43" y="5"/>
                </a:cubicBezTo>
                <a:cubicBezTo>
                  <a:pt x="30" y="41"/>
                  <a:pt x="20" y="79"/>
                  <a:pt x="12" y="118"/>
                </a:cubicBezTo>
                <a:lnTo>
                  <a:pt x="0" y="116"/>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11"/>
          <p:cNvSpPr>
            <a:spLocks/>
          </p:cNvSpPr>
          <p:nvPr/>
        </p:nvSpPr>
        <p:spPr bwMode="auto">
          <a:xfrm>
            <a:off x="2611695" y="4098492"/>
            <a:ext cx="48005" cy="261029"/>
          </a:xfrm>
          <a:custGeom>
            <a:avLst/>
            <a:gdLst>
              <a:gd name="T0" fmla="*/ 0 w 22"/>
              <a:gd name="T1" fmla="*/ 119 h 119"/>
              <a:gd name="T2" fmla="*/ 10 w 22"/>
              <a:gd name="T3" fmla="*/ 0 h 119"/>
              <a:gd name="T4" fmla="*/ 22 w 22"/>
              <a:gd name="T5" fmla="*/ 2 h 119"/>
              <a:gd name="T6" fmla="*/ 12 w 22"/>
              <a:gd name="T7" fmla="*/ 119 h 119"/>
              <a:gd name="T8" fmla="*/ 0 w 22"/>
              <a:gd name="T9" fmla="*/ 119 h 119"/>
            </a:gdLst>
            <a:ahLst/>
            <a:cxnLst>
              <a:cxn ang="0">
                <a:pos x="T0" y="T1"/>
              </a:cxn>
              <a:cxn ang="0">
                <a:pos x="T2" y="T3"/>
              </a:cxn>
              <a:cxn ang="0">
                <a:pos x="T4" y="T5"/>
              </a:cxn>
              <a:cxn ang="0">
                <a:pos x="T6" y="T7"/>
              </a:cxn>
              <a:cxn ang="0">
                <a:pos x="T8" y="T9"/>
              </a:cxn>
            </a:cxnLst>
            <a:rect l="0" t="0" r="r" b="b"/>
            <a:pathLst>
              <a:path w="22" h="119">
                <a:moveTo>
                  <a:pt x="0" y="119"/>
                </a:moveTo>
                <a:cubicBezTo>
                  <a:pt x="1" y="80"/>
                  <a:pt x="4" y="40"/>
                  <a:pt x="10" y="0"/>
                </a:cubicBezTo>
                <a:cubicBezTo>
                  <a:pt x="22" y="2"/>
                  <a:pt x="22" y="2"/>
                  <a:pt x="22" y="2"/>
                </a:cubicBezTo>
                <a:cubicBezTo>
                  <a:pt x="16" y="41"/>
                  <a:pt x="12" y="81"/>
                  <a:pt x="12" y="119"/>
                </a:cubicBezTo>
                <a:lnTo>
                  <a:pt x="0" y="11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12"/>
          <p:cNvSpPr>
            <a:spLocks/>
          </p:cNvSpPr>
          <p:nvPr/>
        </p:nvSpPr>
        <p:spPr bwMode="auto">
          <a:xfrm>
            <a:off x="2728707" y="3477423"/>
            <a:ext cx="144016" cy="255028"/>
          </a:xfrm>
          <a:custGeom>
            <a:avLst/>
            <a:gdLst>
              <a:gd name="T0" fmla="*/ 0 w 65"/>
              <a:gd name="T1" fmla="*/ 110 h 116"/>
              <a:gd name="T2" fmla="*/ 48 w 65"/>
              <a:gd name="T3" fmla="*/ 0 h 116"/>
              <a:gd name="T4" fmla="*/ 65 w 65"/>
              <a:gd name="T5" fmla="*/ 10 h 116"/>
              <a:gd name="T6" fmla="*/ 14 w 65"/>
              <a:gd name="T7" fmla="*/ 116 h 116"/>
              <a:gd name="T8" fmla="*/ 0 w 65"/>
              <a:gd name="T9" fmla="*/ 110 h 116"/>
            </a:gdLst>
            <a:ahLst/>
            <a:cxnLst>
              <a:cxn ang="0">
                <a:pos x="T0" y="T1"/>
              </a:cxn>
              <a:cxn ang="0">
                <a:pos x="T2" y="T3"/>
              </a:cxn>
              <a:cxn ang="0">
                <a:pos x="T4" y="T5"/>
              </a:cxn>
              <a:cxn ang="0">
                <a:pos x="T6" y="T7"/>
              </a:cxn>
              <a:cxn ang="0">
                <a:pos x="T8" y="T9"/>
              </a:cxn>
            </a:cxnLst>
            <a:rect l="0" t="0" r="r" b="b"/>
            <a:pathLst>
              <a:path w="65" h="116">
                <a:moveTo>
                  <a:pt x="0" y="110"/>
                </a:moveTo>
                <a:cubicBezTo>
                  <a:pt x="13" y="72"/>
                  <a:pt x="30" y="35"/>
                  <a:pt x="48" y="0"/>
                </a:cubicBezTo>
                <a:cubicBezTo>
                  <a:pt x="65" y="10"/>
                  <a:pt x="65" y="10"/>
                  <a:pt x="65" y="10"/>
                </a:cubicBezTo>
                <a:cubicBezTo>
                  <a:pt x="45" y="44"/>
                  <a:pt x="28" y="80"/>
                  <a:pt x="14" y="116"/>
                </a:cubicBezTo>
                <a:lnTo>
                  <a:pt x="0" y="110"/>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13"/>
          <p:cNvSpPr>
            <a:spLocks/>
          </p:cNvSpPr>
          <p:nvPr/>
        </p:nvSpPr>
        <p:spPr bwMode="auto">
          <a:xfrm>
            <a:off x="3547801" y="2583321"/>
            <a:ext cx="279033" cy="213023"/>
          </a:xfrm>
          <a:custGeom>
            <a:avLst/>
            <a:gdLst>
              <a:gd name="T0" fmla="*/ 0 w 128"/>
              <a:gd name="T1" fmla="*/ 59 h 97"/>
              <a:gd name="T2" fmla="*/ 110 w 128"/>
              <a:gd name="T3" fmla="*/ 0 h 97"/>
              <a:gd name="T4" fmla="*/ 128 w 128"/>
              <a:gd name="T5" fmla="*/ 49 h 97"/>
              <a:gd name="T6" fmla="*/ 22 w 128"/>
              <a:gd name="T7" fmla="*/ 97 h 97"/>
              <a:gd name="T8" fmla="*/ 0 w 128"/>
              <a:gd name="T9" fmla="*/ 59 h 97"/>
            </a:gdLst>
            <a:ahLst/>
            <a:cxnLst>
              <a:cxn ang="0">
                <a:pos x="T0" y="T1"/>
              </a:cxn>
              <a:cxn ang="0">
                <a:pos x="T2" y="T3"/>
              </a:cxn>
              <a:cxn ang="0">
                <a:pos x="T4" y="T5"/>
              </a:cxn>
              <a:cxn ang="0">
                <a:pos x="T6" y="T7"/>
              </a:cxn>
              <a:cxn ang="0">
                <a:pos x="T8" y="T9"/>
              </a:cxn>
            </a:cxnLst>
            <a:rect l="0" t="0" r="r" b="b"/>
            <a:pathLst>
              <a:path w="128" h="97">
                <a:moveTo>
                  <a:pt x="0" y="59"/>
                </a:moveTo>
                <a:cubicBezTo>
                  <a:pt x="36" y="37"/>
                  <a:pt x="72" y="17"/>
                  <a:pt x="110" y="0"/>
                </a:cubicBezTo>
                <a:cubicBezTo>
                  <a:pt x="128" y="49"/>
                  <a:pt x="128" y="49"/>
                  <a:pt x="128" y="49"/>
                </a:cubicBezTo>
                <a:cubicBezTo>
                  <a:pt x="91" y="63"/>
                  <a:pt x="56" y="79"/>
                  <a:pt x="22" y="97"/>
                </a:cubicBezTo>
                <a:lnTo>
                  <a:pt x="0" y="5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14"/>
          <p:cNvSpPr>
            <a:spLocks/>
          </p:cNvSpPr>
          <p:nvPr/>
        </p:nvSpPr>
        <p:spPr bwMode="auto">
          <a:xfrm>
            <a:off x="6158097" y="3711449"/>
            <a:ext cx="363042" cy="342039"/>
          </a:xfrm>
          <a:custGeom>
            <a:avLst/>
            <a:gdLst>
              <a:gd name="T0" fmla="*/ 28 w 165"/>
              <a:gd name="T1" fmla="*/ 155 h 155"/>
              <a:gd name="T2" fmla="*/ 0 w 165"/>
              <a:gd name="T3" fmla="*/ 47 h 155"/>
              <a:gd name="T4" fmla="*/ 128 w 165"/>
              <a:gd name="T5" fmla="*/ 0 h 155"/>
              <a:gd name="T6" fmla="*/ 165 w 165"/>
              <a:gd name="T7" fmla="*/ 131 h 155"/>
              <a:gd name="T8" fmla="*/ 28 w 165"/>
              <a:gd name="T9" fmla="*/ 155 h 155"/>
            </a:gdLst>
            <a:ahLst/>
            <a:cxnLst>
              <a:cxn ang="0">
                <a:pos x="T0" y="T1"/>
              </a:cxn>
              <a:cxn ang="0">
                <a:pos x="T2" y="T3"/>
              </a:cxn>
              <a:cxn ang="0">
                <a:pos x="T4" y="T5"/>
              </a:cxn>
              <a:cxn ang="0">
                <a:pos x="T6" y="T7"/>
              </a:cxn>
              <a:cxn ang="0">
                <a:pos x="T8" y="T9"/>
              </a:cxn>
            </a:cxnLst>
            <a:rect l="0" t="0" r="r" b="b"/>
            <a:pathLst>
              <a:path w="165" h="155">
                <a:moveTo>
                  <a:pt x="28" y="155"/>
                </a:moveTo>
                <a:cubicBezTo>
                  <a:pt x="21" y="119"/>
                  <a:pt x="12" y="82"/>
                  <a:pt x="0" y="47"/>
                </a:cubicBezTo>
                <a:cubicBezTo>
                  <a:pt x="128" y="0"/>
                  <a:pt x="128" y="0"/>
                  <a:pt x="128" y="0"/>
                </a:cubicBezTo>
                <a:cubicBezTo>
                  <a:pt x="144" y="43"/>
                  <a:pt x="156" y="87"/>
                  <a:pt x="165" y="131"/>
                </a:cubicBezTo>
                <a:lnTo>
                  <a:pt x="28" y="155"/>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15"/>
          <p:cNvSpPr>
            <a:spLocks/>
          </p:cNvSpPr>
          <p:nvPr/>
        </p:nvSpPr>
        <p:spPr bwMode="auto">
          <a:xfrm>
            <a:off x="5864064" y="3093379"/>
            <a:ext cx="387045" cy="384044"/>
          </a:xfrm>
          <a:custGeom>
            <a:avLst/>
            <a:gdLst>
              <a:gd name="T0" fmla="*/ 63 w 177"/>
              <a:gd name="T1" fmla="*/ 174 h 174"/>
              <a:gd name="T2" fmla="*/ 0 w 177"/>
              <a:gd name="T3" fmla="*/ 81 h 174"/>
              <a:gd name="T4" fmla="*/ 96 w 177"/>
              <a:gd name="T5" fmla="*/ 0 h 174"/>
              <a:gd name="T6" fmla="*/ 177 w 177"/>
              <a:gd name="T7" fmla="*/ 108 h 174"/>
              <a:gd name="T8" fmla="*/ 63 w 177"/>
              <a:gd name="T9" fmla="*/ 174 h 174"/>
            </a:gdLst>
            <a:ahLst/>
            <a:cxnLst>
              <a:cxn ang="0">
                <a:pos x="T0" y="T1"/>
              </a:cxn>
              <a:cxn ang="0">
                <a:pos x="T2" y="T3"/>
              </a:cxn>
              <a:cxn ang="0">
                <a:pos x="T4" y="T5"/>
              </a:cxn>
              <a:cxn ang="0">
                <a:pos x="T6" y="T7"/>
              </a:cxn>
              <a:cxn ang="0">
                <a:pos x="T8" y="T9"/>
              </a:cxn>
            </a:cxnLst>
            <a:rect l="0" t="0" r="r" b="b"/>
            <a:pathLst>
              <a:path w="177" h="174">
                <a:moveTo>
                  <a:pt x="63" y="174"/>
                </a:moveTo>
                <a:cubicBezTo>
                  <a:pt x="44" y="141"/>
                  <a:pt x="23" y="110"/>
                  <a:pt x="0" y="81"/>
                </a:cubicBezTo>
                <a:cubicBezTo>
                  <a:pt x="96" y="0"/>
                  <a:pt x="96" y="0"/>
                  <a:pt x="96" y="0"/>
                </a:cubicBezTo>
                <a:cubicBezTo>
                  <a:pt x="126" y="34"/>
                  <a:pt x="153" y="71"/>
                  <a:pt x="177" y="108"/>
                </a:cubicBezTo>
                <a:lnTo>
                  <a:pt x="63" y="174"/>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16"/>
          <p:cNvSpPr>
            <a:spLocks/>
          </p:cNvSpPr>
          <p:nvPr/>
        </p:nvSpPr>
        <p:spPr bwMode="auto">
          <a:xfrm>
            <a:off x="4510910" y="2415302"/>
            <a:ext cx="282032" cy="195021"/>
          </a:xfrm>
          <a:custGeom>
            <a:avLst/>
            <a:gdLst>
              <a:gd name="T0" fmla="*/ 113 w 128"/>
              <a:gd name="T1" fmla="*/ 89 h 89"/>
              <a:gd name="T2" fmla="*/ 0 w 128"/>
              <a:gd name="T3" fmla="*/ 77 h 89"/>
              <a:gd name="T4" fmla="*/ 0 w 128"/>
              <a:gd name="T5" fmla="*/ 1 h 89"/>
              <a:gd name="T6" fmla="*/ 34 w 128"/>
              <a:gd name="T7" fmla="*/ 0 h 89"/>
              <a:gd name="T8" fmla="*/ 128 w 128"/>
              <a:gd name="T9" fmla="*/ 5 h 89"/>
              <a:gd name="T10" fmla="*/ 113 w 128"/>
              <a:gd name="T11" fmla="*/ 89 h 89"/>
            </a:gdLst>
            <a:ahLst/>
            <a:cxnLst>
              <a:cxn ang="0">
                <a:pos x="T0" y="T1"/>
              </a:cxn>
              <a:cxn ang="0">
                <a:pos x="T2" y="T3"/>
              </a:cxn>
              <a:cxn ang="0">
                <a:pos x="T4" y="T5"/>
              </a:cxn>
              <a:cxn ang="0">
                <a:pos x="T6" y="T7"/>
              </a:cxn>
              <a:cxn ang="0">
                <a:pos x="T8" y="T9"/>
              </a:cxn>
              <a:cxn ang="0">
                <a:pos x="T10" y="T11"/>
              </a:cxn>
            </a:cxnLst>
            <a:rect l="0" t="0" r="r" b="b"/>
            <a:pathLst>
              <a:path w="128" h="89">
                <a:moveTo>
                  <a:pt x="113" y="89"/>
                </a:moveTo>
                <a:cubicBezTo>
                  <a:pt x="76" y="82"/>
                  <a:pt x="38" y="78"/>
                  <a:pt x="0" y="77"/>
                </a:cubicBezTo>
                <a:cubicBezTo>
                  <a:pt x="0" y="1"/>
                  <a:pt x="0" y="1"/>
                  <a:pt x="0" y="1"/>
                </a:cubicBezTo>
                <a:cubicBezTo>
                  <a:pt x="11" y="0"/>
                  <a:pt x="23" y="0"/>
                  <a:pt x="34" y="0"/>
                </a:cubicBezTo>
                <a:cubicBezTo>
                  <a:pt x="65" y="0"/>
                  <a:pt x="96" y="2"/>
                  <a:pt x="128" y="5"/>
                </a:cubicBezTo>
                <a:lnTo>
                  <a:pt x="113" y="8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18"/>
          <p:cNvSpPr>
            <a:spLocks/>
          </p:cNvSpPr>
          <p:nvPr/>
        </p:nvSpPr>
        <p:spPr bwMode="auto">
          <a:xfrm>
            <a:off x="6032083" y="3384411"/>
            <a:ext cx="384044" cy="372042"/>
          </a:xfrm>
          <a:custGeom>
            <a:avLst/>
            <a:gdLst>
              <a:gd name="T0" fmla="*/ 47 w 175"/>
              <a:gd name="T1" fmla="*/ 168 h 168"/>
              <a:gd name="T2" fmla="*/ 0 w 175"/>
              <a:gd name="T3" fmla="*/ 66 h 168"/>
              <a:gd name="T4" fmla="*/ 115 w 175"/>
              <a:gd name="T5" fmla="*/ 0 h 168"/>
              <a:gd name="T6" fmla="*/ 175 w 175"/>
              <a:gd name="T7" fmla="*/ 121 h 168"/>
              <a:gd name="T8" fmla="*/ 47 w 175"/>
              <a:gd name="T9" fmla="*/ 168 h 168"/>
            </a:gdLst>
            <a:ahLst/>
            <a:cxnLst>
              <a:cxn ang="0">
                <a:pos x="T0" y="T1"/>
              </a:cxn>
              <a:cxn ang="0">
                <a:pos x="T2" y="T3"/>
              </a:cxn>
              <a:cxn ang="0">
                <a:pos x="T4" y="T5"/>
              </a:cxn>
              <a:cxn ang="0">
                <a:pos x="T6" y="T7"/>
              </a:cxn>
              <a:cxn ang="0">
                <a:pos x="T8" y="T9"/>
              </a:cxn>
            </a:cxnLst>
            <a:rect l="0" t="0" r="r" b="b"/>
            <a:pathLst>
              <a:path w="175" h="168">
                <a:moveTo>
                  <a:pt x="47" y="168"/>
                </a:moveTo>
                <a:cubicBezTo>
                  <a:pt x="34" y="133"/>
                  <a:pt x="18" y="99"/>
                  <a:pt x="0" y="66"/>
                </a:cubicBezTo>
                <a:cubicBezTo>
                  <a:pt x="115" y="0"/>
                  <a:pt x="115" y="0"/>
                  <a:pt x="115" y="0"/>
                </a:cubicBezTo>
                <a:cubicBezTo>
                  <a:pt x="138" y="39"/>
                  <a:pt x="158" y="79"/>
                  <a:pt x="175" y="121"/>
                </a:cubicBezTo>
                <a:lnTo>
                  <a:pt x="47" y="16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19"/>
          <p:cNvSpPr>
            <a:spLocks/>
          </p:cNvSpPr>
          <p:nvPr/>
        </p:nvSpPr>
        <p:spPr bwMode="auto">
          <a:xfrm>
            <a:off x="5122979" y="2511313"/>
            <a:ext cx="339039" cy="312035"/>
          </a:xfrm>
          <a:custGeom>
            <a:avLst/>
            <a:gdLst>
              <a:gd name="T0" fmla="*/ 102 w 155"/>
              <a:gd name="T1" fmla="*/ 142 h 142"/>
              <a:gd name="T2" fmla="*/ 0 w 155"/>
              <a:gd name="T3" fmla="*/ 92 h 142"/>
              <a:gd name="T4" fmla="*/ 34 w 155"/>
              <a:gd name="T5" fmla="*/ 0 h 142"/>
              <a:gd name="T6" fmla="*/ 155 w 155"/>
              <a:gd name="T7" fmla="*/ 50 h 142"/>
              <a:gd name="T8" fmla="*/ 102 w 155"/>
              <a:gd name="T9" fmla="*/ 142 h 142"/>
            </a:gdLst>
            <a:ahLst/>
            <a:cxnLst>
              <a:cxn ang="0">
                <a:pos x="T0" y="T1"/>
              </a:cxn>
              <a:cxn ang="0">
                <a:pos x="T2" y="T3"/>
              </a:cxn>
              <a:cxn ang="0">
                <a:pos x="T4" y="T5"/>
              </a:cxn>
              <a:cxn ang="0">
                <a:pos x="T6" y="T7"/>
              </a:cxn>
              <a:cxn ang="0">
                <a:pos x="T8" y="T9"/>
              </a:cxn>
            </a:cxnLst>
            <a:rect l="0" t="0" r="r" b="b"/>
            <a:pathLst>
              <a:path w="155" h="142">
                <a:moveTo>
                  <a:pt x="102" y="142"/>
                </a:moveTo>
                <a:cubicBezTo>
                  <a:pt x="70" y="123"/>
                  <a:pt x="35" y="107"/>
                  <a:pt x="0" y="92"/>
                </a:cubicBezTo>
                <a:cubicBezTo>
                  <a:pt x="34" y="0"/>
                  <a:pt x="34" y="0"/>
                  <a:pt x="34" y="0"/>
                </a:cubicBezTo>
                <a:cubicBezTo>
                  <a:pt x="75" y="13"/>
                  <a:pt x="116" y="30"/>
                  <a:pt x="155" y="50"/>
                </a:cubicBezTo>
                <a:lnTo>
                  <a:pt x="102" y="142"/>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20"/>
          <p:cNvSpPr>
            <a:spLocks/>
          </p:cNvSpPr>
          <p:nvPr/>
        </p:nvSpPr>
        <p:spPr bwMode="auto">
          <a:xfrm>
            <a:off x="4822945" y="2436304"/>
            <a:ext cx="312035" cy="255028"/>
          </a:xfrm>
          <a:custGeom>
            <a:avLst/>
            <a:gdLst>
              <a:gd name="T0" fmla="*/ 109 w 142"/>
              <a:gd name="T1" fmla="*/ 117 h 117"/>
              <a:gd name="T2" fmla="*/ 0 w 142"/>
              <a:gd name="T3" fmla="*/ 85 h 117"/>
              <a:gd name="T4" fmla="*/ 15 w 142"/>
              <a:gd name="T5" fmla="*/ 0 h 117"/>
              <a:gd name="T6" fmla="*/ 142 w 142"/>
              <a:gd name="T7" fmla="*/ 27 h 117"/>
              <a:gd name="T8" fmla="*/ 109 w 142"/>
              <a:gd name="T9" fmla="*/ 117 h 117"/>
            </a:gdLst>
            <a:ahLst/>
            <a:cxnLst>
              <a:cxn ang="0">
                <a:pos x="T0" y="T1"/>
              </a:cxn>
              <a:cxn ang="0">
                <a:pos x="T2" y="T3"/>
              </a:cxn>
              <a:cxn ang="0">
                <a:pos x="T4" y="T5"/>
              </a:cxn>
              <a:cxn ang="0">
                <a:pos x="T6" y="T7"/>
              </a:cxn>
              <a:cxn ang="0">
                <a:pos x="T8" y="T9"/>
              </a:cxn>
            </a:cxnLst>
            <a:rect l="0" t="0" r="r" b="b"/>
            <a:pathLst>
              <a:path w="142" h="117">
                <a:moveTo>
                  <a:pt x="109" y="117"/>
                </a:moveTo>
                <a:cubicBezTo>
                  <a:pt x="73" y="104"/>
                  <a:pt x="37" y="93"/>
                  <a:pt x="0" y="85"/>
                </a:cubicBezTo>
                <a:cubicBezTo>
                  <a:pt x="15" y="0"/>
                  <a:pt x="15" y="0"/>
                  <a:pt x="15" y="0"/>
                </a:cubicBezTo>
                <a:cubicBezTo>
                  <a:pt x="58" y="6"/>
                  <a:pt x="101" y="15"/>
                  <a:pt x="142" y="27"/>
                </a:cubicBezTo>
                <a:lnTo>
                  <a:pt x="109" y="117"/>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21"/>
          <p:cNvSpPr>
            <a:spLocks/>
          </p:cNvSpPr>
          <p:nvPr/>
        </p:nvSpPr>
        <p:spPr bwMode="auto">
          <a:xfrm>
            <a:off x="5402012" y="2652328"/>
            <a:ext cx="363042" cy="351039"/>
          </a:xfrm>
          <a:custGeom>
            <a:avLst/>
            <a:gdLst>
              <a:gd name="T0" fmla="*/ 91 w 166"/>
              <a:gd name="T1" fmla="*/ 160 h 160"/>
              <a:gd name="T2" fmla="*/ 0 w 166"/>
              <a:gd name="T3" fmla="*/ 94 h 160"/>
              <a:gd name="T4" fmla="*/ 54 w 166"/>
              <a:gd name="T5" fmla="*/ 0 h 160"/>
              <a:gd name="T6" fmla="*/ 166 w 166"/>
              <a:gd name="T7" fmla="*/ 72 h 160"/>
              <a:gd name="T8" fmla="*/ 91 w 166"/>
              <a:gd name="T9" fmla="*/ 160 h 160"/>
            </a:gdLst>
            <a:ahLst/>
            <a:cxnLst>
              <a:cxn ang="0">
                <a:pos x="T0" y="T1"/>
              </a:cxn>
              <a:cxn ang="0">
                <a:pos x="T2" y="T3"/>
              </a:cxn>
              <a:cxn ang="0">
                <a:pos x="T4" y="T5"/>
              </a:cxn>
              <a:cxn ang="0">
                <a:pos x="T6" y="T7"/>
              </a:cxn>
              <a:cxn ang="0">
                <a:pos x="T8" y="T9"/>
              </a:cxn>
            </a:cxnLst>
            <a:rect l="0" t="0" r="r" b="b"/>
            <a:pathLst>
              <a:path w="166" h="160">
                <a:moveTo>
                  <a:pt x="91" y="160"/>
                </a:moveTo>
                <a:cubicBezTo>
                  <a:pt x="62" y="136"/>
                  <a:pt x="31" y="114"/>
                  <a:pt x="0" y="94"/>
                </a:cubicBezTo>
                <a:cubicBezTo>
                  <a:pt x="54" y="0"/>
                  <a:pt x="54" y="0"/>
                  <a:pt x="54" y="0"/>
                </a:cubicBezTo>
                <a:cubicBezTo>
                  <a:pt x="93" y="21"/>
                  <a:pt x="130" y="45"/>
                  <a:pt x="166" y="72"/>
                </a:cubicBezTo>
                <a:lnTo>
                  <a:pt x="91" y="160"/>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22"/>
          <p:cNvSpPr>
            <a:spLocks/>
          </p:cNvSpPr>
          <p:nvPr/>
        </p:nvSpPr>
        <p:spPr bwMode="auto">
          <a:xfrm>
            <a:off x="5651039" y="2847351"/>
            <a:ext cx="381044" cy="375042"/>
          </a:xfrm>
          <a:custGeom>
            <a:avLst/>
            <a:gdLst>
              <a:gd name="T0" fmla="*/ 79 w 174"/>
              <a:gd name="T1" fmla="*/ 171 h 171"/>
              <a:gd name="T2" fmla="*/ 0 w 174"/>
              <a:gd name="T3" fmla="*/ 90 h 171"/>
              <a:gd name="T4" fmla="*/ 76 w 174"/>
              <a:gd name="T5" fmla="*/ 0 h 171"/>
              <a:gd name="T6" fmla="*/ 174 w 174"/>
              <a:gd name="T7" fmla="*/ 91 h 171"/>
              <a:gd name="T8" fmla="*/ 79 w 174"/>
              <a:gd name="T9" fmla="*/ 171 h 171"/>
            </a:gdLst>
            <a:ahLst/>
            <a:cxnLst>
              <a:cxn ang="0">
                <a:pos x="T0" y="T1"/>
              </a:cxn>
              <a:cxn ang="0">
                <a:pos x="T2" y="T3"/>
              </a:cxn>
              <a:cxn ang="0">
                <a:pos x="T4" y="T5"/>
              </a:cxn>
              <a:cxn ang="0">
                <a:pos x="T6" y="T7"/>
              </a:cxn>
              <a:cxn ang="0">
                <a:pos x="T8" y="T9"/>
              </a:cxn>
            </a:cxnLst>
            <a:rect l="0" t="0" r="r" b="b"/>
            <a:pathLst>
              <a:path w="174" h="171">
                <a:moveTo>
                  <a:pt x="79" y="171"/>
                </a:moveTo>
                <a:cubicBezTo>
                  <a:pt x="55" y="143"/>
                  <a:pt x="28" y="116"/>
                  <a:pt x="0" y="90"/>
                </a:cubicBezTo>
                <a:cubicBezTo>
                  <a:pt x="76" y="0"/>
                  <a:pt x="76" y="0"/>
                  <a:pt x="76" y="0"/>
                </a:cubicBezTo>
                <a:cubicBezTo>
                  <a:pt x="111" y="28"/>
                  <a:pt x="144" y="59"/>
                  <a:pt x="174" y="91"/>
                </a:cubicBezTo>
                <a:lnTo>
                  <a:pt x="79" y="171"/>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2602495" y="1762650"/>
            <a:ext cx="3932094" cy="215444"/>
          </a:xfrm>
          <a:prstGeom prst="rect">
            <a:avLst/>
          </a:prstGeom>
          <a:noFill/>
        </p:spPr>
        <p:txBody>
          <a:bodyPr wrap="square" lIns="0" tIns="0" rIns="0" bIns="0" rtlCol="0">
            <a:spAutoFit/>
          </a:bodyPr>
          <a:lstStyle/>
          <a:p>
            <a:pPr algn="ctr">
              <a:spcAft>
                <a:spcPts val="1000"/>
              </a:spcAft>
              <a:buClr>
                <a:schemeClr val="accent2"/>
              </a:buClr>
            </a:pPr>
            <a:r>
              <a:rPr lang="en-US" sz="1400" cap="all" dirty="0">
                <a:solidFill>
                  <a:schemeClr val="tx2"/>
                </a:solidFill>
                <a:latin typeface="+mj-lt"/>
              </a:rPr>
              <a:t>Automatic Enrollment</a:t>
            </a:r>
          </a:p>
        </p:txBody>
      </p:sp>
    </p:spTree>
    <p:extLst>
      <p:ext uri="{BB962C8B-B14F-4D97-AF65-F5344CB8AC3E}">
        <p14:creationId xmlns:p14="http://schemas.microsoft.com/office/powerpoint/2010/main" val="8000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0800000">
                                      <p:cBhvr>
                                        <p:cTn id="6" dur="320" fill="hold"/>
                                        <p:tgtEl>
                                          <p:spTgt spid="249"/>
                                        </p:tgtEl>
                                        <p:attrNameLst>
                                          <p:attrName>r</p:attrName>
                                        </p:attrNameLst>
                                      </p:cBhvr>
                                    </p:animRot>
                                  </p:childTnLst>
                                </p:cTn>
                              </p:par>
                              <p:par>
                                <p:cTn id="7" presetID="1" presetClass="entr" presetSubtype="0" fill="hold" grpId="0" nodeType="withEffect">
                                  <p:stCondLst>
                                    <p:cond delay="0"/>
                                  </p:stCondLst>
                                  <p:childTnLst>
                                    <p:set>
                                      <p:cBhvr>
                                        <p:cTn id="8" dur="1" fill="hold">
                                          <p:stCondLst>
                                            <p:cond delay="0"/>
                                          </p:stCondLst>
                                        </p:cTn>
                                        <p:tgtEl>
                                          <p:spTgt spid="213"/>
                                        </p:tgtEl>
                                        <p:attrNameLst>
                                          <p:attrName>style.visibility</p:attrName>
                                        </p:attrNameLst>
                                      </p:cBhvr>
                                      <p:to>
                                        <p:strVal val="visible"/>
                                      </p:to>
                                    </p:set>
                                  </p:childTnLst>
                                </p:cTn>
                              </p:par>
                              <p:par>
                                <p:cTn id="9" presetID="1" presetClass="entr" presetSubtype="0" fill="hold" grpId="0" nodeType="withEffect">
                                  <p:stCondLst>
                                    <p:cond delay="20"/>
                                  </p:stCondLst>
                                  <p:childTnLst>
                                    <p:set>
                                      <p:cBhvr>
                                        <p:cTn id="10" dur="1" fill="hold">
                                          <p:stCondLst>
                                            <p:cond delay="0"/>
                                          </p:stCondLst>
                                        </p:cTn>
                                        <p:tgtEl>
                                          <p:spTgt spid="212"/>
                                        </p:tgtEl>
                                        <p:attrNameLst>
                                          <p:attrName>style.visibility</p:attrName>
                                        </p:attrNameLst>
                                      </p:cBhvr>
                                      <p:to>
                                        <p:strVal val="visible"/>
                                      </p:to>
                                    </p:set>
                                  </p:childTnLst>
                                </p:cTn>
                              </p:par>
                              <p:par>
                                <p:cTn id="11" presetID="1" presetClass="entr" presetSubtype="0" fill="hold" grpId="0" nodeType="withEffect">
                                  <p:stCondLst>
                                    <p:cond delay="40"/>
                                  </p:stCondLst>
                                  <p:childTnLst>
                                    <p:set>
                                      <p:cBhvr>
                                        <p:cTn id="12" dur="1" fill="hold">
                                          <p:stCondLst>
                                            <p:cond delay="0"/>
                                          </p:stCondLst>
                                        </p:cTn>
                                        <p:tgtEl>
                                          <p:spTgt spid="214"/>
                                        </p:tgtEl>
                                        <p:attrNameLst>
                                          <p:attrName>style.visibility</p:attrName>
                                        </p:attrNameLst>
                                      </p:cBhvr>
                                      <p:to>
                                        <p:strVal val="visible"/>
                                      </p:to>
                                    </p:set>
                                  </p:childTnLst>
                                </p:cTn>
                              </p:par>
                              <p:par>
                                <p:cTn id="13" presetID="1" presetClass="entr" presetSubtype="0" fill="hold" grpId="0" nodeType="withEffect">
                                  <p:stCondLst>
                                    <p:cond delay="60"/>
                                  </p:stCondLst>
                                  <p:childTnLst>
                                    <p:set>
                                      <p:cBhvr>
                                        <p:cTn id="14" dur="1" fill="hold">
                                          <p:stCondLst>
                                            <p:cond delay="0"/>
                                          </p:stCondLst>
                                        </p:cTn>
                                        <p:tgtEl>
                                          <p:spTgt spid="211"/>
                                        </p:tgtEl>
                                        <p:attrNameLst>
                                          <p:attrName>style.visibility</p:attrName>
                                        </p:attrNameLst>
                                      </p:cBhvr>
                                      <p:to>
                                        <p:strVal val="visible"/>
                                      </p:to>
                                    </p:set>
                                  </p:childTnLst>
                                </p:cTn>
                              </p:par>
                              <p:par>
                                <p:cTn id="15" presetID="1" presetClass="entr" presetSubtype="0" fill="hold" grpId="0" nodeType="withEffect">
                                  <p:stCondLst>
                                    <p:cond delay="80"/>
                                  </p:stCondLst>
                                  <p:childTnLst>
                                    <p:set>
                                      <p:cBhvr>
                                        <p:cTn id="16" dur="1" fill="hold">
                                          <p:stCondLst>
                                            <p:cond delay="0"/>
                                          </p:stCondLst>
                                        </p:cTn>
                                        <p:tgtEl>
                                          <p:spTgt spid="207"/>
                                        </p:tgtEl>
                                        <p:attrNameLst>
                                          <p:attrName>style.visibility</p:attrName>
                                        </p:attrNameLst>
                                      </p:cBhvr>
                                      <p:to>
                                        <p:strVal val="visible"/>
                                      </p:to>
                                    </p:set>
                                  </p:childTnLst>
                                </p:cTn>
                              </p:par>
                              <p:par>
                                <p:cTn id="17" presetID="1" presetClass="entr" presetSubtype="0" fill="hold" grpId="0" nodeType="withEffect">
                                  <p:stCondLst>
                                    <p:cond delay="100"/>
                                  </p:stCondLst>
                                  <p:childTnLst>
                                    <p:set>
                                      <p:cBhvr>
                                        <p:cTn id="18" dur="1" fill="hold">
                                          <p:stCondLst>
                                            <p:cond delay="0"/>
                                          </p:stCondLst>
                                        </p:cTn>
                                        <p:tgtEl>
                                          <p:spTgt spid="208"/>
                                        </p:tgtEl>
                                        <p:attrNameLst>
                                          <p:attrName>style.visibility</p:attrName>
                                        </p:attrNameLst>
                                      </p:cBhvr>
                                      <p:to>
                                        <p:strVal val="visible"/>
                                      </p:to>
                                    </p:set>
                                  </p:childTnLst>
                                </p:cTn>
                              </p:par>
                              <p:par>
                                <p:cTn id="19" presetID="1" presetClass="entr" presetSubtype="0" fill="hold" grpId="0" nodeType="withEffect">
                                  <p:stCondLst>
                                    <p:cond delay="120"/>
                                  </p:stCondLst>
                                  <p:childTnLst>
                                    <p:set>
                                      <p:cBhvr>
                                        <p:cTn id="20" dur="1" fill="hold">
                                          <p:stCondLst>
                                            <p:cond delay="0"/>
                                          </p:stCondLst>
                                        </p:cTn>
                                        <p:tgtEl>
                                          <p:spTgt spid="215"/>
                                        </p:tgtEl>
                                        <p:attrNameLst>
                                          <p:attrName>style.visibility</p:attrName>
                                        </p:attrNameLst>
                                      </p:cBhvr>
                                      <p:to>
                                        <p:strVal val="visible"/>
                                      </p:to>
                                    </p:set>
                                  </p:childTnLst>
                                </p:cTn>
                              </p:par>
                              <p:par>
                                <p:cTn id="21" presetID="1" presetClass="entr" presetSubtype="0" fill="hold" grpId="0" nodeType="withEffect">
                                  <p:stCondLst>
                                    <p:cond delay="140"/>
                                  </p:stCondLst>
                                  <p:childTnLst>
                                    <p:set>
                                      <p:cBhvr>
                                        <p:cTn id="22" dur="1" fill="hold">
                                          <p:stCondLst>
                                            <p:cond delay="0"/>
                                          </p:stCondLst>
                                        </p:cTn>
                                        <p:tgtEl>
                                          <p:spTgt spid="210"/>
                                        </p:tgtEl>
                                        <p:attrNameLst>
                                          <p:attrName>style.visibility</p:attrName>
                                        </p:attrNameLst>
                                      </p:cBhvr>
                                      <p:to>
                                        <p:strVal val="visible"/>
                                      </p:to>
                                    </p:set>
                                  </p:childTnLst>
                                </p:cTn>
                              </p:par>
                              <p:par>
                                <p:cTn id="23" presetID="1" presetClass="entr" presetSubtype="0" fill="hold" grpId="0" nodeType="withEffect">
                                  <p:stCondLst>
                                    <p:cond delay="160"/>
                                  </p:stCondLst>
                                  <p:childTnLst>
                                    <p:set>
                                      <p:cBhvr>
                                        <p:cTn id="24" dur="1" fill="hold">
                                          <p:stCondLst>
                                            <p:cond delay="0"/>
                                          </p:stCondLst>
                                        </p:cTn>
                                        <p:tgtEl>
                                          <p:spTgt spid="209"/>
                                        </p:tgtEl>
                                        <p:attrNameLst>
                                          <p:attrName>style.visibility</p:attrName>
                                        </p:attrNameLst>
                                      </p:cBhvr>
                                      <p:to>
                                        <p:strVal val="visible"/>
                                      </p:to>
                                    </p:set>
                                  </p:childTnLst>
                                </p:cTn>
                              </p:par>
                              <p:par>
                                <p:cTn id="25" presetID="1" presetClass="entr" presetSubtype="0" fill="hold" grpId="0" nodeType="withEffect">
                                  <p:stCondLst>
                                    <p:cond delay="180"/>
                                  </p:stCondLst>
                                  <p:childTnLst>
                                    <p:set>
                                      <p:cBhvr>
                                        <p:cTn id="26" dur="1" fill="hold">
                                          <p:stCondLst>
                                            <p:cond delay="0"/>
                                          </p:stCondLst>
                                        </p:cTn>
                                        <p:tgtEl>
                                          <p:spTgt spid="218"/>
                                        </p:tgtEl>
                                        <p:attrNameLst>
                                          <p:attrName>style.visibility</p:attrName>
                                        </p:attrNameLst>
                                      </p:cBhvr>
                                      <p:to>
                                        <p:strVal val="visible"/>
                                      </p:to>
                                    </p:set>
                                  </p:childTnLst>
                                </p:cTn>
                              </p:par>
                              <p:par>
                                <p:cTn id="27" presetID="1" presetClass="entr" presetSubtype="0" fill="hold" grpId="0" nodeType="withEffect">
                                  <p:stCondLst>
                                    <p:cond delay="200"/>
                                  </p:stCondLst>
                                  <p:childTnLst>
                                    <p:set>
                                      <p:cBhvr>
                                        <p:cTn id="28" dur="1" fill="hold">
                                          <p:stCondLst>
                                            <p:cond delay="0"/>
                                          </p:stCondLst>
                                        </p:cTn>
                                        <p:tgtEl>
                                          <p:spTgt spid="221"/>
                                        </p:tgtEl>
                                        <p:attrNameLst>
                                          <p:attrName>style.visibility</p:attrName>
                                        </p:attrNameLst>
                                      </p:cBhvr>
                                      <p:to>
                                        <p:strVal val="visible"/>
                                      </p:to>
                                    </p:set>
                                  </p:childTnLst>
                                </p:cTn>
                              </p:par>
                              <p:par>
                                <p:cTn id="29" presetID="1" presetClass="entr" presetSubtype="0" fill="hold" grpId="0" nodeType="withEffect">
                                  <p:stCondLst>
                                    <p:cond delay="220"/>
                                  </p:stCondLst>
                                  <p:childTnLst>
                                    <p:set>
                                      <p:cBhvr>
                                        <p:cTn id="30" dur="1" fill="hold">
                                          <p:stCondLst>
                                            <p:cond delay="0"/>
                                          </p:stCondLst>
                                        </p:cTn>
                                        <p:tgtEl>
                                          <p:spTgt spid="220"/>
                                        </p:tgtEl>
                                        <p:attrNameLst>
                                          <p:attrName>style.visibility</p:attrName>
                                        </p:attrNameLst>
                                      </p:cBhvr>
                                      <p:to>
                                        <p:strVal val="visible"/>
                                      </p:to>
                                    </p:set>
                                  </p:childTnLst>
                                </p:cTn>
                              </p:par>
                              <p:par>
                                <p:cTn id="31" presetID="1" presetClass="entr" presetSubtype="0" fill="hold" grpId="0" nodeType="withEffect">
                                  <p:stCondLst>
                                    <p:cond delay="240"/>
                                  </p:stCondLst>
                                  <p:childTnLst>
                                    <p:set>
                                      <p:cBhvr>
                                        <p:cTn id="32" dur="1" fill="hold">
                                          <p:stCondLst>
                                            <p:cond delay="0"/>
                                          </p:stCondLst>
                                        </p:cTn>
                                        <p:tgtEl>
                                          <p:spTgt spid="222"/>
                                        </p:tgtEl>
                                        <p:attrNameLst>
                                          <p:attrName>style.visibility</p:attrName>
                                        </p:attrNameLst>
                                      </p:cBhvr>
                                      <p:to>
                                        <p:strVal val="visible"/>
                                      </p:to>
                                    </p:set>
                                  </p:childTnLst>
                                </p:cTn>
                              </p:par>
                              <p:par>
                                <p:cTn id="33" presetID="1" presetClass="entr" presetSubtype="0" fill="hold" grpId="0" nodeType="withEffect">
                                  <p:stCondLst>
                                    <p:cond delay="260"/>
                                  </p:stCondLst>
                                  <p:childTnLst>
                                    <p:set>
                                      <p:cBhvr>
                                        <p:cTn id="34" dur="1" fill="hold">
                                          <p:stCondLst>
                                            <p:cond delay="0"/>
                                          </p:stCondLst>
                                        </p:cTn>
                                        <p:tgtEl>
                                          <p:spTgt spid="223"/>
                                        </p:tgtEl>
                                        <p:attrNameLst>
                                          <p:attrName>style.visibility</p:attrName>
                                        </p:attrNameLst>
                                      </p:cBhvr>
                                      <p:to>
                                        <p:strVal val="visible"/>
                                      </p:to>
                                    </p:set>
                                  </p:childTnLst>
                                </p:cTn>
                              </p:par>
                              <p:par>
                                <p:cTn id="35" presetID="1" presetClass="entr" presetSubtype="0" fill="hold" grpId="0" nodeType="withEffect">
                                  <p:stCondLst>
                                    <p:cond delay="280"/>
                                  </p:stCondLst>
                                  <p:childTnLst>
                                    <p:set>
                                      <p:cBhvr>
                                        <p:cTn id="36" dur="1" fill="hold">
                                          <p:stCondLst>
                                            <p:cond delay="0"/>
                                          </p:stCondLst>
                                        </p:cTn>
                                        <p:tgtEl>
                                          <p:spTgt spid="217"/>
                                        </p:tgtEl>
                                        <p:attrNameLst>
                                          <p:attrName>style.visibility</p:attrName>
                                        </p:attrNameLst>
                                      </p:cBhvr>
                                      <p:to>
                                        <p:strVal val="visible"/>
                                      </p:to>
                                    </p:set>
                                  </p:childTnLst>
                                </p:cTn>
                              </p:par>
                              <p:par>
                                <p:cTn id="37" presetID="1" presetClass="entr" presetSubtype="0" fill="hold" grpId="0" nodeType="withEffect">
                                  <p:stCondLst>
                                    <p:cond delay="300"/>
                                  </p:stCondLst>
                                  <p:childTnLst>
                                    <p:set>
                                      <p:cBhvr>
                                        <p:cTn id="38" dur="1" fill="hold">
                                          <p:stCondLst>
                                            <p:cond delay="0"/>
                                          </p:stCondLst>
                                        </p:cTn>
                                        <p:tgtEl>
                                          <p:spTgt spid="219"/>
                                        </p:tgtEl>
                                        <p:attrNameLst>
                                          <p:attrName>style.visibility</p:attrName>
                                        </p:attrNameLst>
                                      </p:cBhvr>
                                      <p:to>
                                        <p:strVal val="visible"/>
                                      </p:to>
                                    </p:set>
                                  </p:childTnLst>
                                </p:cTn>
                              </p:par>
                              <p:par>
                                <p:cTn id="39" presetID="1" presetClass="entr" presetSubtype="0" fill="hold" grpId="0" nodeType="withEffect">
                                  <p:stCondLst>
                                    <p:cond delay="320"/>
                                  </p:stCondLst>
                                  <p:childTnLst>
                                    <p:set>
                                      <p:cBhvr>
                                        <p:cTn id="40"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a:p>
            <a:r>
              <a:rPr lang="en-US" dirty="0"/>
              <a:t>Source: T. Rowe Price Retirement Plan Services, Inc. as of 9/30/2015</a:t>
            </a:r>
          </a:p>
        </p:txBody>
      </p:sp>
      <p:sp>
        <p:nvSpPr>
          <p:cNvPr id="8" name="Text Placeholder 7"/>
          <p:cNvSpPr>
            <a:spLocks noGrp="1"/>
          </p:cNvSpPr>
          <p:nvPr>
            <p:ph type="body" sz="quarter" idx="15"/>
          </p:nvPr>
        </p:nvSpPr>
        <p:spPr>
          <a:xfrm>
            <a:off x="1006928" y="1"/>
            <a:ext cx="8648272" cy="856734"/>
          </a:xfrm>
        </p:spPr>
        <p:txBody>
          <a:bodyPr/>
          <a:lstStyle/>
          <a:p>
            <a:r>
              <a:rPr lang="en-US" sz="2500" spc="-80" dirty="0"/>
              <a:t>Innovations to plan design and investments have helped…</a:t>
            </a:r>
          </a:p>
        </p:txBody>
      </p:sp>
      <p:sp>
        <p:nvSpPr>
          <p:cNvPr id="159" name="Rectangle 158"/>
          <p:cNvSpPr/>
          <p:nvPr/>
        </p:nvSpPr>
        <p:spPr>
          <a:xfrm>
            <a:off x="2234392" y="4808919"/>
            <a:ext cx="4698124" cy="571295"/>
          </a:xfrm>
          <a:prstGeom prst="rect">
            <a:avLst/>
          </a:prstGeom>
        </p:spPr>
        <p:txBody>
          <a:bodyPr wrap="square" lIns="0" tIns="0" rIns="0" bIns="0">
            <a:noAutofit/>
          </a:bodyPr>
          <a:lstStyle/>
          <a:p>
            <a:pPr algn="ctr"/>
            <a:r>
              <a:rPr lang="en-US" dirty="0">
                <a:solidFill>
                  <a:srgbClr val="4F4F4F"/>
                </a:solidFill>
                <a:cs typeface="Times New Roman" panose="02020603050405020304" pitchFamily="18" charset="0"/>
              </a:rPr>
              <a:t>of participants remain in the service when it’s offered on an opt-out basis </a:t>
            </a:r>
          </a:p>
        </p:txBody>
      </p:sp>
      <p:grpSp>
        <p:nvGrpSpPr>
          <p:cNvPr id="39" name="Group 38"/>
          <p:cNvGrpSpPr/>
          <p:nvPr/>
        </p:nvGrpSpPr>
        <p:grpSpPr>
          <a:xfrm>
            <a:off x="2728707" y="4077880"/>
            <a:ext cx="3207718" cy="386880"/>
            <a:chOff x="795009" y="5410948"/>
            <a:chExt cx="1697225" cy="204701"/>
          </a:xfrm>
        </p:grpSpPr>
        <p:sp>
          <p:nvSpPr>
            <p:cNvPr id="40" name="Freeform 44"/>
            <p:cNvSpPr>
              <a:spLocks/>
            </p:cNvSpPr>
            <p:nvPr/>
          </p:nvSpPr>
          <p:spPr bwMode="auto">
            <a:xfrm rot="16200000" flipH="1">
              <a:off x="1121612" y="5084345"/>
              <a:ext cx="204700" cy="857905"/>
            </a:xfrm>
            <a:custGeom>
              <a:avLst/>
              <a:gdLst>
                <a:gd name="T0" fmla="*/ 77 w 190"/>
                <a:gd name="T1" fmla="*/ 3 h 794"/>
                <a:gd name="T2" fmla="*/ 4 w 190"/>
                <a:gd name="T3" fmla="*/ 697 h 794"/>
                <a:gd name="T4" fmla="*/ 56 w 190"/>
                <a:gd name="T5" fmla="*/ 772 h 794"/>
                <a:gd name="T6" fmla="*/ 181 w 190"/>
                <a:gd name="T7" fmla="*/ 729 h 794"/>
                <a:gd name="T8" fmla="*/ 190 w 190"/>
                <a:gd name="T9" fmla="*/ 696 h 794"/>
                <a:gd name="T10" fmla="*/ 77 w 190"/>
                <a:gd name="T11" fmla="*/ 3 h 794"/>
              </a:gdLst>
              <a:ahLst/>
              <a:cxnLst>
                <a:cxn ang="0">
                  <a:pos x="T0" y="T1"/>
                </a:cxn>
                <a:cxn ang="0">
                  <a:pos x="T2" y="T3"/>
                </a:cxn>
                <a:cxn ang="0">
                  <a:pos x="T4" y="T5"/>
                </a:cxn>
                <a:cxn ang="0">
                  <a:pos x="T6" y="T7"/>
                </a:cxn>
                <a:cxn ang="0">
                  <a:pos x="T8" y="T9"/>
                </a:cxn>
                <a:cxn ang="0">
                  <a:pos x="T10" y="T11"/>
                </a:cxn>
              </a:cxnLst>
              <a:rect l="0" t="0" r="r" b="b"/>
              <a:pathLst>
                <a:path w="190" h="794">
                  <a:moveTo>
                    <a:pt x="77" y="3"/>
                  </a:moveTo>
                  <a:cubicBezTo>
                    <a:pt x="61" y="5"/>
                    <a:pt x="0" y="660"/>
                    <a:pt x="4" y="697"/>
                  </a:cubicBezTo>
                  <a:cubicBezTo>
                    <a:pt x="8" y="734"/>
                    <a:pt x="26" y="757"/>
                    <a:pt x="56" y="772"/>
                  </a:cubicBezTo>
                  <a:cubicBezTo>
                    <a:pt x="103" y="794"/>
                    <a:pt x="159" y="775"/>
                    <a:pt x="181" y="729"/>
                  </a:cubicBezTo>
                  <a:cubicBezTo>
                    <a:pt x="186" y="718"/>
                    <a:pt x="190" y="711"/>
                    <a:pt x="190" y="696"/>
                  </a:cubicBezTo>
                  <a:cubicBezTo>
                    <a:pt x="190" y="681"/>
                    <a:pt x="93" y="0"/>
                    <a:pt x="77" y="3"/>
                  </a:cubicBezTo>
                  <a:close/>
                </a:path>
              </a:pathLst>
            </a:custGeom>
            <a:solidFill>
              <a:srgbClr val="054C7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44"/>
            <p:cNvSpPr>
              <a:spLocks/>
            </p:cNvSpPr>
            <p:nvPr/>
          </p:nvSpPr>
          <p:spPr bwMode="auto">
            <a:xfrm rot="5400000">
              <a:off x="1960932" y="5084346"/>
              <a:ext cx="204700" cy="857905"/>
            </a:xfrm>
            <a:custGeom>
              <a:avLst/>
              <a:gdLst>
                <a:gd name="T0" fmla="*/ 77 w 190"/>
                <a:gd name="T1" fmla="*/ 3 h 794"/>
                <a:gd name="T2" fmla="*/ 4 w 190"/>
                <a:gd name="T3" fmla="*/ 697 h 794"/>
                <a:gd name="T4" fmla="*/ 56 w 190"/>
                <a:gd name="T5" fmla="*/ 772 h 794"/>
                <a:gd name="T6" fmla="*/ 181 w 190"/>
                <a:gd name="T7" fmla="*/ 729 h 794"/>
                <a:gd name="T8" fmla="*/ 190 w 190"/>
                <a:gd name="T9" fmla="*/ 696 h 794"/>
                <a:gd name="T10" fmla="*/ 77 w 190"/>
                <a:gd name="T11" fmla="*/ 3 h 794"/>
              </a:gdLst>
              <a:ahLst/>
              <a:cxnLst>
                <a:cxn ang="0">
                  <a:pos x="T0" y="T1"/>
                </a:cxn>
                <a:cxn ang="0">
                  <a:pos x="T2" y="T3"/>
                </a:cxn>
                <a:cxn ang="0">
                  <a:pos x="T4" y="T5"/>
                </a:cxn>
                <a:cxn ang="0">
                  <a:pos x="T6" y="T7"/>
                </a:cxn>
                <a:cxn ang="0">
                  <a:pos x="T8" y="T9"/>
                </a:cxn>
                <a:cxn ang="0">
                  <a:pos x="T10" y="T11"/>
                </a:cxn>
              </a:cxnLst>
              <a:rect l="0" t="0" r="r" b="b"/>
              <a:pathLst>
                <a:path w="190" h="794">
                  <a:moveTo>
                    <a:pt x="77" y="3"/>
                  </a:moveTo>
                  <a:cubicBezTo>
                    <a:pt x="61" y="5"/>
                    <a:pt x="0" y="660"/>
                    <a:pt x="4" y="697"/>
                  </a:cubicBezTo>
                  <a:cubicBezTo>
                    <a:pt x="8" y="734"/>
                    <a:pt x="26" y="757"/>
                    <a:pt x="56" y="772"/>
                  </a:cubicBezTo>
                  <a:cubicBezTo>
                    <a:pt x="103" y="794"/>
                    <a:pt x="159" y="775"/>
                    <a:pt x="181" y="729"/>
                  </a:cubicBezTo>
                  <a:cubicBezTo>
                    <a:pt x="186" y="718"/>
                    <a:pt x="190" y="711"/>
                    <a:pt x="190" y="696"/>
                  </a:cubicBezTo>
                  <a:cubicBezTo>
                    <a:pt x="190" y="681"/>
                    <a:pt x="93" y="0"/>
                    <a:pt x="77" y="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2" name="Freeform 41"/>
          <p:cNvSpPr/>
          <p:nvPr/>
        </p:nvSpPr>
        <p:spPr>
          <a:xfrm>
            <a:off x="3486260" y="3372544"/>
            <a:ext cx="2004626" cy="1121821"/>
          </a:xfrm>
          <a:custGeom>
            <a:avLst/>
            <a:gdLst>
              <a:gd name="connsiteX0" fmla="*/ 451533 w 903066"/>
              <a:gd name="connsiteY0" fmla="*/ 0 h 452204"/>
              <a:gd name="connsiteX1" fmla="*/ 895316 w 903066"/>
              <a:gd name="connsiteY1" fmla="*/ 372933 h 452204"/>
              <a:gd name="connsiteX2" fmla="*/ 903066 w 903066"/>
              <a:gd name="connsiteY2" fmla="*/ 452204 h 452204"/>
              <a:gd name="connsiteX3" fmla="*/ 0 w 903066"/>
              <a:gd name="connsiteY3" fmla="*/ 452204 h 452204"/>
              <a:gd name="connsiteX4" fmla="*/ 7750 w 903066"/>
              <a:gd name="connsiteY4" fmla="*/ 372933 h 452204"/>
              <a:gd name="connsiteX5" fmla="*/ 451533 w 903066"/>
              <a:gd name="connsiteY5" fmla="*/ 0 h 45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6" h="452204">
                <a:moveTo>
                  <a:pt x="451533" y="0"/>
                </a:moveTo>
                <a:cubicBezTo>
                  <a:pt x="670438" y="0"/>
                  <a:pt x="853077" y="160101"/>
                  <a:pt x="895316" y="372933"/>
                </a:cubicBezTo>
                <a:lnTo>
                  <a:pt x="903066" y="452204"/>
                </a:lnTo>
                <a:lnTo>
                  <a:pt x="0" y="452204"/>
                </a:lnTo>
                <a:lnTo>
                  <a:pt x="7750" y="372933"/>
                </a:lnTo>
                <a:cubicBezTo>
                  <a:pt x="49989" y="160101"/>
                  <a:pt x="232628" y="0"/>
                  <a:pt x="451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grpSp>
        <p:nvGrpSpPr>
          <p:cNvPr id="43" name="Group 42"/>
          <p:cNvGrpSpPr/>
          <p:nvPr/>
        </p:nvGrpSpPr>
        <p:grpSpPr>
          <a:xfrm>
            <a:off x="2611695" y="2403435"/>
            <a:ext cx="3948448" cy="1944219"/>
            <a:chOff x="992188" y="2795588"/>
            <a:chExt cx="2089150" cy="1028699"/>
          </a:xfrm>
        </p:grpSpPr>
        <p:sp>
          <p:nvSpPr>
            <p:cNvPr id="44" name="Freeform 5"/>
            <p:cNvSpPr>
              <a:spLocks/>
            </p:cNvSpPr>
            <p:nvPr/>
          </p:nvSpPr>
          <p:spPr bwMode="auto">
            <a:xfrm>
              <a:off x="1223963" y="3081338"/>
              <a:ext cx="120650" cy="122237"/>
            </a:xfrm>
            <a:custGeom>
              <a:avLst/>
              <a:gdLst>
                <a:gd name="T0" fmla="*/ 0 w 104"/>
                <a:gd name="T1" fmla="*/ 89 h 106"/>
                <a:gd name="T2" fmla="*/ 83 w 104"/>
                <a:gd name="T3" fmla="*/ 0 h 106"/>
                <a:gd name="T4" fmla="*/ 104 w 104"/>
                <a:gd name="T5" fmla="*/ 25 h 106"/>
                <a:gd name="T6" fmla="*/ 20 w 104"/>
                <a:gd name="T7" fmla="*/ 106 h 106"/>
                <a:gd name="T8" fmla="*/ 0 w 104"/>
                <a:gd name="T9" fmla="*/ 89 h 106"/>
              </a:gdLst>
              <a:ahLst/>
              <a:cxnLst>
                <a:cxn ang="0">
                  <a:pos x="T0" y="T1"/>
                </a:cxn>
                <a:cxn ang="0">
                  <a:pos x="T2" y="T3"/>
                </a:cxn>
                <a:cxn ang="0">
                  <a:pos x="T4" y="T5"/>
                </a:cxn>
                <a:cxn ang="0">
                  <a:pos x="T6" y="T7"/>
                </a:cxn>
                <a:cxn ang="0">
                  <a:pos x="T8" y="T9"/>
                </a:cxn>
              </a:cxnLst>
              <a:rect l="0" t="0" r="r" b="b"/>
              <a:pathLst>
                <a:path w="104" h="106">
                  <a:moveTo>
                    <a:pt x="0" y="89"/>
                  </a:moveTo>
                  <a:cubicBezTo>
                    <a:pt x="26" y="57"/>
                    <a:pt x="54" y="27"/>
                    <a:pt x="83" y="0"/>
                  </a:cubicBezTo>
                  <a:cubicBezTo>
                    <a:pt x="104" y="25"/>
                    <a:pt x="104" y="25"/>
                    <a:pt x="104" y="25"/>
                  </a:cubicBezTo>
                  <a:cubicBezTo>
                    <a:pt x="74" y="50"/>
                    <a:pt x="46" y="77"/>
                    <a:pt x="20" y="106"/>
                  </a:cubicBezTo>
                  <a:lnTo>
                    <a:pt x="0" y="8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6"/>
            <p:cNvSpPr>
              <a:spLocks/>
            </p:cNvSpPr>
            <p:nvPr/>
          </p:nvSpPr>
          <p:spPr bwMode="auto">
            <a:xfrm>
              <a:off x="1344613" y="2970213"/>
              <a:ext cx="139700" cy="119062"/>
            </a:xfrm>
            <a:custGeom>
              <a:avLst/>
              <a:gdLst>
                <a:gd name="T0" fmla="*/ 0 w 119"/>
                <a:gd name="T1" fmla="*/ 75 h 102"/>
                <a:gd name="T2" fmla="*/ 98 w 119"/>
                <a:gd name="T3" fmla="*/ 0 h 102"/>
                <a:gd name="T4" fmla="*/ 119 w 119"/>
                <a:gd name="T5" fmla="*/ 37 h 102"/>
                <a:gd name="T6" fmla="*/ 22 w 119"/>
                <a:gd name="T7" fmla="*/ 102 h 102"/>
                <a:gd name="T8" fmla="*/ 0 w 119"/>
                <a:gd name="T9" fmla="*/ 75 h 102"/>
              </a:gdLst>
              <a:ahLst/>
              <a:cxnLst>
                <a:cxn ang="0">
                  <a:pos x="T0" y="T1"/>
                </a:cxn>
                <a:cxn ang="0">
                  <a:pos x="T2" y="T3"/>
                </a:cxn>
                <a:cxn ang="0">
                  <a:pos x="T4" y="T5"/>
                </a:cxn>
                <a:cxn ang="0">
                  <a:pos x="T6" y="T7"/>
                </a:cxn>
                <a:cxn ang="0">
                  <a:pos x="T8" y="T9"/>
                </a:cxn>
              </a:cxnLst>
              <a:rect l="0" t="0" r="r" b="b"/>
              <a:pathLst>
                <a:path w="119" h="102">
                  <a:moveTo>
                    <a:pt x="0" y="75"/>
                  </a:moveTo>
                  <a:cubicBezTo>
                    <a:pt x="30" y="48"/>
                    <a:pt x="63" y="23"/>
                    <a:pt x="98" y="0"/>
                  </a:cubicBezTo>
                  <a:cubicBezTo>
                    <a:pt x="119" y="37"/>
                    <a:pt x="119" y="37"/>
                    <a:pt x="119" y="37"/>
                  </a:cubicBezTo>
                  <a:cubicBezTo>
                    <a:pt x="85" y="56"/>
                    <a:pt x="53" y="78"/>
                    <a:pt x="22" y="102"/>
                  </a:cubicBezTo>
                  <a:lnTo>
                    <a:pt x="0" y="7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7"/>
            <p:cNvSpPr>
              <a:spLocks/>
            </p:cNvSpPr>
            <p:nvPr/>
          </p:nvSpPr>
          <p:spPr bwMode="auto">
            <a:xfrm>
              <a:off x="1817688" y="2798763"/>
              <a:ext cx="146050" cy="95250"/>
            </a:xfrm>
            <a:custGeom>
              <a:avLst/>
              <a:gdLst>
                <a:gd name="T0" fmla="*/ 0 w 126"/>
                <a:gd name="T1" fmla="*/ 18 h 82"/>
                <a:gd name="T2" fmla="*/ 126 w 126"/>
                <a:gd name="T3" fmla="*/ 0 h 82"/>
                <a:gd name="T4" fmla="*/ 126 w 126"/>
                <a:gd name="T5" fmla="*/ 74 h 82"/>
                <a:gd name="T6" fmla="*/ 124 w 126"/>
                <a:gd name="T7" fmla="*/ 74 h 82"/>
                <a:gd name="T8" fmla="*/ 11 w 126"/>
                <a:gd name="T9" fmla="*/ 82 h 82"/>
                <a:gd name="T10" fmla="*/ 0 w 126"/>
                <a:gd name="T11" fmla="*/ 18 h 82"/>
              </a:gdLst>
              <a:ahLst/>
              <a:cxnLst>
                <a:cxn ang="0">
                  <a:pos x="T0" y="T1"/>
                </a:cxn>
                <a:cxn ang="0">
                  <a:pos x="T2" y="T3"/>
                </a:cxn>
                <a:cxn ang="0">
                  <a:pos x="T4" y="T5"/>
                </a:cxn>
                <a:cxn ang="0">
                  <a:pos x="T6" y="T7"/>
                </a:cxn>
                <a:cxn ang="0">
                  <a:pos x="T8" y="T9"/>
                </a:cxn>
                <a:cxn ang="0">
                  <a:pos x="T10" y="T11"/>
                </a:cxn>
              </a:cxnLst>
              <a:rect l="0" t="0" r="r" b="b"/>
              <a:pathLst>
                <a:path w="126" h="82">
                  <a:moveTo>
                    <a:pt x="0" y="18"/>
                  </a:moveTo>
                  <a:cubicBezTo>
                    <a:pt x="42" y="9"/>
                    <a:pt x="84" y="3"/>
                    <a:pt x="126" y="0"/>
                  </a:cubicBezTo>
                  <a:cubicBezTo>
                    <a:pt x="126" y="74"/>
                    <a:pt x="126" y="74"/>
                    <a:pt x="126" y="74"/>
                  </a:cubicBezTo>
                  <a:cubicBezTo>
                    <a:pt x="125" y="74"/>
                    <a:pt x="125" y="74"/>
                    <a:pt x="124" y="74"/>
                  </a:cubicBezTo>
                  <a:cubicBezTo>
                    <a:pt x="87" y="74"/>
                    <a:pt x="49" y="77"/>
                    <a:pt x="11" y="82"/>
                  </a:cubicBezTo>
                  <a:lnTo>
                    <a:pt x="0" y="1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8"/>
            <p:cNvSpPr>
              <a:spLocks/>
            </p:cNvSpPr>
            <p:nvPr/>
          </p:nvSpPr>
          <p:spPr bwMode="auto">
            <a:xfrm>
              <a:off x="1644650" y="2827338"/>
              <a:ext cx="152400" cy="103187"/>
            </a:xfrm>
            <a:custGeom>
              <a:avLst/>
              <a:gdLst>
                <a:gd name="T0" fmla="*/ 0 w 131"/>
                <a:gd name="T1" fmla="*/ 38 h 89"/>
                <a:gd name="T2" fmla="*/ 120 w 131"/>
                <a:gd name="T3" fmla="*/ 0 h 89"/>
                <a:gd name="T4" fmla="*/ 131 w 131"/>
                <a:gd name="T5" fmla="*/ 61 h 89"/>
                <a:gd name="T6" fmla="*/ 19 w 131"/>
                <a:gd name="T7" fmla="*/ 89 h 89"/>
                <a:gd name="T8" fmla="*/ 0 w 131"/>
                <a:gd name="T9" fmla="*/ 38 h 89"/>
              </a:gdLst>
              <a:ahLst/>
              <a:cxnLst>
                <a:cxn ang="0">
                  <a:pos x="T0" y="T1"/>
                </a:cxn>
                <a:cxn ang="0">
                  <a:pos x="T2" y="T3"/>
                </a:cxn>
                <a:cxn ang="0">
                  <a:pos x="T4" y="T5"/>
                </a:cxn>
                <a:cxn ang="0">
                  <a:pos x="T6" y="T7"/>
                </a:cxn>
                <a:cxn ang="0">
                  <a:pos x="T8" y="T9"/>
                </a:cxn>
              </a:cxnLst>
              <a:rect l="0" t="0" r="r" b="b"/>
              <a:pathLst>
                <a:path w="131" h="89">
                  <a:moveTo>
                    <a:pt x="0" y="38"/>
                  </a:moveTo>
                  <a:cubicBezTo>
                    <a:pt x="38" y="23"/>
                    <a:pt x="79" y="10"/>
                    <a:pt x="120" y="0"/>
                  </a:cubicBezTo>
                  <a:cubicBezTo>
                    <a:pt x="131" y="61"/>
                    <a:pt x="131" y="61"/>
                    <a:pt x="131" y="61"/>
                  </a:cubicBezTo>
                  <a:cubicBezTo>
                    <a:pt x="93" y="68"/>
                    <a:pt x="56" y="77"/>
                    <a:pt x="19" y="89"/>
                  </a:cubicBezTo>
                  <a:lnTo>
                    <a:pt x="0" y="3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9"/>
            <p:cNvSpPr>
              <a:spLocks/>
            </p:cNvSpPr>
            <p:nvPr/>
          </p:nvSpPr>
          <p:spPr bwMode="auto">
            <a:xfrm>
              <a:off x="1127125" y="3211513"/>
              <a:ext cx="100013" cy="128587"/>
            </a:xfrm>
            <a:custGeom>
              <a:avLst/>
              <a:gdLst>
                <a:gd name="T0" fmla="*/ 0 w 86"/>
                <a:gd name="T1" fmla="*/ 101 h 111"/>
                <a:gd name="T2" fmla="*/ 66 w 86"/>
                <a:gd name="T3" fmla="*/ 0 h 111"/>
                <a:gd name="T4" fmla="*/ 86 w 86"/>
                <a:gd name="T5" fmla="*/ 16 h 111"/>
                <a:gd name="T6" fmla="*/ 17 w 86"/>
                <a:gd name="T7" fmla="*/ 111 h 111"/>
                <a:gd name="T8" fmla="*/ 0 w 86"/>
                <a:gd name="T9" fmla="*/ 101 h 111"/>
              </a:gdLst>
              <a:ahLst/>
              <a:cxnLst>
                <a:cxn ang="0">
                  <a:pos x="T0" y="T1"/>
                </a:cxn>
                <a:cxn ang="0">
                  <a:pos x="T2" y="T3"/>
                </a:cxn>
                <a:cxn ang="0">
                  <a:pos x="T4" y="T5"/>
                </a:cxn>
                <a:cxn ang="0">
                  <a:pos x="T6" y="T7"/>
                </a:cxn>
                <a:cxn ang="0">
                  <a:pos x="T8" y="T9"/>
                </a:cxn>
              </a:cxnLst>
              <a:rect l="0" t="0" r="r" b="b"/>
              <a:pathLst>
                <a:path w="86" h="111">
                  <a:moveTo>
                    <a:pt x="0" y="101"/>
                  </a:moveTo>
                  <a:cubicBezTo>
                    <a:pt x="19" y="66"/>
                    <a:pt x="41" y="33"/>
                    <a:pt x="66" y="0"/>
                  </a:cubicBezTo>
                  <a:cubicBezTo>
                    <a:pt x="86" y="16"/>
                    <a:pt x="86" y="16"/>
                    <a:pt x="86" y="16"/>
                  </a:cubicBezTo>
                  <a:cubicBezTo>
                    <a:pt x="61" y="46"/>
                    <a:pt x="38" y="78"/>
                    <a:pt x="17" y="111"/>
                  </a:cubicBezTo>
                  <a:lnTo>
                    <a:pt x="0" y="101"/>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0"/>
            <p:cNvSpPr>
              <a:spLocks/>
            </p:cNvSpPr>
            <p:nvPr/>
          </p:nvSpPr>
          <p:spPr bwMode="auto">
            <a:xfrm>
              <a:off x="1009650" y="3517900"/>
              <a:ext cx="49213" cy="138112"/>
            </a:xfrm>
            <a:custGeom>
              <a:avLst/>
              <a:gdLst>
                <a:gd name="T0" fmla="*/ 0 w 43"/>
                <a:gd name="T1" fmla="*/ 116 h 118"/>
                <a:gd name="T2" fmla="*/ 29 w 43"/>
                <a:gd name="T3" fmla="*/ 0 h 118"/>
                <a:gd name="T4" fmla="*/ 43 w 43"/>
                <a:gd name="T5" fmla="*/ 5 h 118"/>
                <a:gd name="T6" fmla="*/ 12 w 43"/>
                <a:gd name="T7" fmla="*/ 118 h 118"/>
                <a:gd name="T8" fmla="*/ 0 w 43"/>
                <a:gd name="T9" fmla="*/ 116 h 118"/>
              </a:gdLst>
              <a:ahLst/>
              <a:cxnLst>
                <a:cxn ang="0">
                  <a:pos x="T0" y="T1"/>
                </a:cxn>
                <a:cxn ang="0">
                  <a:pos x="T2" y="T3"/>
                </a:cxn>
                <a:cxn ang="0">
                  <a:pos x="T4" y="T5"/>
                </a:cxn>
                <a:cxn ang="0">
                  <a:pos x="T6" y="T7"/>
                </a:cxn>
                <a:cxn ang="0">
                  <a:pos x="T8" y="T9"/>
                </a:cxn>
              </a:cxnLst>
              <a:rect l="0" t="0" r="r" b="b"/>
              <a:pathLst>
                <a:path w="43" h="118">
                  <a:moveTo>
                    <a:pt x="0" y="116"/>
                  </a:moveTo>
                  <a:cubicBezTo>
                    <a:pt x="7" y="77"/>
                    <a:pt x="17" y="38"/>
                    <a:pt x="29" y="0"/>
                  </a:cubicBezTo>
                  <a:cubicBezTo>
                    <a:pt x="43" y="5"/>
                    <a:pt x="43" y="5"/>
                    <a:pt x="43" y="5"/>
                  </a:cubicBezTo>
                  <a:cubicBezTo>
                    <a:pt x="30" y="41"/>
                    <a:pt x="20" y="79"/>
                    <a:pt x="12" y="118"/>
                  </a:cubicBezTo>
                  <a:lnTo>
                    <a:pt x="0" y="116"/>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11"/>
            <p:cNvSpPr>
              <a:spLocks/>
            </p:cNvSpPr>
            <p:nvPr/>
          </p:nvSpPr>
          <p:spPr bwMode="auto">
            <a:xfrm>
              <a:off x="992188" y="3686175"/>
              <a:ext cx="25400" cy="138112"/>
            </a:xfrm>
            <a:custGeom>
              <a:avLst/>
              <a:gdLst>
                <a:gd name="T0" fmla="*/ 0 w 22"/>
                <a:gd name="T1" fmla="*/ 119 h 119"/>
                <a:gd name="T2" fmla="*/ 10 w 22"/>
                <a:gd name="T3" fmla="*/ 0 h 119"/>
                <a:gd name="T4" fmla="*/ 22 w 22"/>
                <a:gd name="T5" fmla="*/ 2 h 119"/>
                <a:gd name="T6" fmla="*/ 12 w 22"/>
                <a:gd name="T7" fmla="*/ 119 h 119"/>
                <a:gd name="T8" fmla="*/ 0 w 22"/>
                <a:gd name="T9" fmla="*/ 119 h 119"/>
              </a:gdLst>
              <a:ahLst/>
              <a:cxnLst>
                <a:cxn ang="0">
                  <a:pos x="T0" y="T1"/>
                </a:cxn>
                <a:cxn ang="0">
                  <a:pos x="T2" y="T3"/>
                </a:cxn>
                <a:cxn ang="0">
                  <a:pos x="T4" y="T5"/>
                </a:cxn>
                <a:cxn ang="0">
                  <a:pos x="T6" y="T7"/>
                </a:cxn>
                <a:cxn ang="0">
                  <a:pos x="T8" y="T9"/>
                </a:cxn>
              </a:cxnLst>
              <a:rect l="0" t="0" r="r" b="b"/>
              <a:pathLst>
                <a:path w="22" h="119">
                  <a:moveTo>
                    <a:pt x="0" y="119"/>
                  </a:moveTo>
                  <a:cubicBezTo>
                    <a:pt x="1" y="80"/>
                    <a:pt x="4" y="40"/>
                    <a:pt x="10" y="0"/>
                  </a:cubicBezTo>
                  <a:cubicBezTo>
                    <a:pt x="22" y="2"/>
                    <a:pt x="22" y="2"/>
                    <a:pt x="22" y="2"/>
                  </a:cubicBezTo>
                  <a:cubicBezTo>
                    <a:pt x="16" y="41"/>
                    <a:pt x="12" y="81"/>
                    <a:pt x="12" y="119"/>
                  </a:cubicBezTo>
                  <a:lnTo>
                    <a:pt x="0" y="11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2"/>
            <p:cNvSpPr>
              <a:spLocks/>
            </p:cNvSpPr>
            <p:nvPr/>
          </p:nvSpPr>
          <p:spPr bwMode="auto">
            <a:xfrm>
              <a:off x="1054100" y="3357563"/>
              <a:ext cx="76200" cy="134937"/>
            </a:xfrm>
            <a:custGeom>
              <a:avLst/>
              <a:gdLst>
                <a:gd name="T0" fmla="*/ 0 w 65"/>
                <a:gd name="T1" fmla="*/ 110 h 116"/>
                <a:gd name="T2" fmla="*/ 48 w 65"/>
                <a:gd name="T3" fmla="*/ 0 h 116"/>
                <a:gd name="T4" fmla="*/ 65 w 65"/>
                <a:gd name="T5" fmla="*/ 10 h 116"/>
                <a:gd name="T6" fmla="*/ 14 w 65"/>
                <a:gd name="T7" fmla="*/ 116 h 116"/>
                <a:gd name="T8" fmla="*/ 0 w 65"/>
                <a:gd name="T9" fmla="*/ 110 h 116"/>
              </a:gdLst>
              <a:ahLst/>
              <a:cxnLst>
                <a:cxn ang="0">
                  <a:pos x="T0" y="T1"/>
                </a:cxn>
                <a:cxn ang="0">
                  <a:pos x="T2" y="T3"/>
                </a:cxn>
                <a:cxn ang="0">
                  <a:pos x="T4" y="T5"/>
                </a:cxn>
                <a:cxn ang="0">
                  <a:pos x="T6" y="T7"/>
                </a:cxn>
                <a:cxn ang="0">
                  <a:pos x="T8" y="T9"/>
                </a:cxn>
              </a:cxnLst>
              <a:rect l="0" t="0" r="r" b="b"/>
              <a:pathLst>
                <a:path w="65" h="116">
                  <a:moveTo>
                    <a:pt x="0" y="110"/>
                  </a:moveTo>
                  <a:cubicBezTo>
                    <a:pt x="13" y="72"/>
                    <a:pt x="30" y="35"/>
                    <a:pt x="48" y="0"/>
                  </a:cubicBezTo>
                  <a:cubicBezTo>
                    <a:pt x="65" y="10"/>
                    <a:pt x="65" y="10"/>
                    <a:pt x="65" y="10"/>
                  </a:cubicBezTo>
                  <a:cubicBezTo>
                    <a:pt x="45" y="44"/>
                    <a:pt x="28" y="80"/>
                    <a:pt x="14" y="116"/>
                  </a:cubicBezTo>
                  <a:lnTo>
                    <a:pt x="0" y="110"/>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3"/>
            <p:cNvSpPr>
              <a:spLocks/>
            </p:cNvSpPr>
            <p:nvPr/>
          </p:nvSpPr>
          <p:spPr bwMode="auto">
            <a:xfrm>
              <a:off x="1487488" y="2884488"/>
              <a:ext cx="147638" cy="112712"/>
            </a:xfrm>
            <a:custGeom>
              <a:avLst/>
              <a:gdLst>
                <a:gd name="T0" fmla="*/ 0 w 128"/>
                <a:gd name="T1" fmla="*/ 59 h 97"/>
                <a:gd name="T2" fmla="*/ 110 w 128"/>
                <a:gd name="T3" fmla="*/ 0 h 97"/>
                <a:gd name="T4" fmla="*/ 128 w 128"/>
                <a:gd name="T5" fmla="*/ 49 h 97"/>
                <a:gd name="T6" fmla="*/ 22 w 128"/>
                <a:gd name="T7" fmla="*/ 97 h 97"/>
                <a:gd name="T8" fmla="*/ 0 w 128"/>
                <a:gd name="T9" fmla="*/ 59 h 97"/>
              </a:gdLst>
              <a:ahLst/>
              <a:cxnLst>
                <a:cxn ang="0">
                  <a:pos x="T0" y="T1"/>
                </a:cxn>
                <a:cxn ang="0">
                  <a:pos x="T2" y="T3"/>
                </a:cxn>
                <a:cxn ang="0">
                  <a:pos x="T4" y="T5"/>
                </a:cxn>
                <a:cxn ang="0">
                  <a:pos x="T6" y="T7"/>
                </a:cxn>
                <a:cxn ang="0">
                  <a:pos x="T8" y="T9"/>
                </a:cxn>
              </a:cxnLst>
              <a:rect l="0" t="0" r="r" b="b"/>
              <a:pathLst>
                <a:path w="128" h="97">
                  <a:moveTo>
                    <a:pt x="0" y="59"/>
                  </a:moveTo>
                  <a:cubicBezTo>
                    <a:pt x="36" y="37"/>
                    <a:pt x="72" y="17"/>
                    <a:pt x="110" y="0"/>
                  </a:cubicBezTo>
                  <a:cubicBezTo>
                    <a:pt x="128" y="49"/>
                    <a:pt x="128" y="49"/>
                    <a:pt x="128" y="49"/>
                  </a:cubicBezTo>
                  <a:cubicBezTo>
                    <a:pt x="91" y="63"/>
                    <a:pt x="56" y="79"/>
                    <a:pt x="22" y="97"/>
                  </a:cubicBezTo>
                  <a:lnTo>
                    <a:pt x="0" y="5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14"/>
            <p:cNvSpPr>
              <a:spLocks/>
            </p:cNvSpPr>
            <p:nvPr/>
          </p:nvSpPr>
          <p:spPr bwMode="auto">
            <a:xfrm>
              <a:off x="2868613" y="3481388"/>
              <a:ext cx="192088" cy="180975"/>
            </a:xfrm>
            <a:custGeom>
              <a:avLst/>
              <a:gdLst>
                <a:gd name="T0" fmla="*/ 28 w 165"/>
                <a:gd name="T1" fmla="*/ 155 h 155"/>
                <a:gd name="T2" fmla="*/ 0 w 165"/>
                <a:gd name="T3" fmla="*/ 47 h 155"/>
                <a:gd name="T4" fmla="*/ 128 w 165"/>
                <a:gd name="T5" fmla="*/ 0 h 155"/>
                <a:gd name="T6" fmla="*/ 165 w 165"/>
                <a:gd name="T7" fmla="*/ 131 h 155"/>
                <a:gd name="T8" fmla="*/ 28 w 165"/>
                <a:gd name="T9" fmla="*/ 155 h 155"/>
              </a:gdLst>
              <a:ahLst/>
              <a:cxnLst>
                <a:cxn ang="0">
                  <a:pos x="T0" y="T1"/>
                </a:cxn>
                <a:cxn ang="0">
                  <a:pos x="T2" y="T3"/>
                </a:cxn>
                <a:cxn ang="0">
                  <a:pos x="T4" y="T5"/>
                </a:cxn>
                <a:cxn ang="0">
                  <a:pos x="T6" y="T7"/>
                </a:cxn>
                <a:cxn ang="0">
                  <a:pos x="T8" y="T9"/>
                </a:cxn>
              </a:cxnLst>
              <a:rect l="0" t="0" r="r" b="b"/>
              <a:pathLst>
                <a:path w="165" h="155">
                  <a:moveTo>
                    <a:pt x="28" y="155"/>
                  </a:moveTo>
                  <a:cubicBezTo>
                    <a:pt x="21" y="119"/>
                    <a:pt x="12" y="82"/>
                    <a:pt x="0" y="47"/>
                  </a:cubicBezTo>
                  <a:cubicBezTo>
                    <a:pt x="128" y="0"/>
                    <a:pt x="128" y="0"/>
                    <a:pt x="128" y="0"/>
                  </a:cubicBezTo>
                  <a:cubicBezTo>
                    <a:pt x="144" y="43"/>
                    <a:pt x="156" y="87"/>
                    <a:pt x="165" y="131"/>
                  </a:cubicBezTo>
                  <a:lnTo>
                    <a:pt x="28" y="15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15"/>
            <p:cNvSpPr>
              <a:spLocks/>
            </p:cNvSpPr>
            <p:nvPr/>
          </p:nvSpPr>
          <p:spPr bwMode="auto">
            <a:xfrm>
              <a:off x="2713038" y="3154363"/>
              <a:ext cx="204788" cy="203200"/>
            </a:xfrm>
            <a:custGeom>
              <a:avLst/>
              <a:gdLst>
                <a:gd name="T0" fmla="*/ 63 w 177"/>
                <a:gd name="T1" fmla="*/ 174 h 174"/>
                <a:gd name="T2" fmla="*/ 0 w 177"/>
                <a:gd name="T3" fmla="*/ 81 h 174"/>
                <a:gd name="T4" fmla="*/ 96 w 177"/>
                <a:gd name="T5" fmla="*/ 0 h 174"/>
                <a:gd name="T6" fmla="*/ 177 w 177"/>
                <a:gd name="T7" fmla="*/ 108 h 174"/>
                <a:gd name="T8" fmla="*/ 63 w 177"/>
                <a:gd name="T9" fmla="*/ 174 h 174"/>
              </a:gdLst>
              <a:ahLst/>
              <a:cxnLst>
                <a:cxn ang="0">
                  <a:pos x="T0" y="T1"/>
                </a:cxn>
                <a:cxn ang="0">
                  <a:pos x="T2" y="T3"/>
                </a:cxn>
                <a:cxn ang="0">
                  <a:pos x="T4" y="T5"/>
                </a:cxn>
                <a:cxn ang="0">
                  <a:pos x="T6" y="T7"/>
                </a:cxn>
                <a:cxn ang="0">
                  <a:pos x="T8" y="T9"/>
                </a:cxn>
              </a:cxnLst>
              <a:rect l="0" t="0" r="r" b="b"/>
              <a:pathLst>
                <a:path w="177" h="174">
                  <a:moveTo>
                    <a:pt x="63" y="174"/>
                  </a:moveTo>
                  <a:cubicBezTo>
                    <a:pt x="44" y="141"/>
                    <a:pt x="23" y="110"/>
                    <a:pt x="0" y="81"/>
                  </a:cubicBezTo>
                  <a:cubicBezTo>
                    <a:pt x="96" y="0"/>
                    <a:pt x="96" y="0"/>
                    <a:pt x="96" y="0"/>
                  </a:cubicBezTo>
                  <a:cubicBezTo>
                    <a:pt x="126" y="34"/>
                    <a:pt x="153" y="71"/>
                    <a:pt x="177" y="108"/>
                  </a:cubicBezTo>
                  <a:lnTo>
                    <a:pt x="63" y="174"/>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16"/>
            <p:cNvSpPr>
              <a:spLocks/>
            </p:cNvSpPr>
            <p:nvPr/>
          </p:nvSpPr>
          <p:spPr bwMode="auto">
            <a:xfrm>
              <a:off x="1997075" y="2795588"/>
              <a:ext cx="149225" cy="103187"/>
            </a:xfrm>
            <a:custGeom>
              <a:avLst/>
              <a:gdLst>
                <a:gd name="T0" fmla="*/ 113 w 128"/>
                <a:gd name="T1" fmla="*/ 89 h 89"/>
                <a:gd name="T2" fmla="*/ 0 w 128"/>
                <a:gd name="T3" fmla="*/ 77 h 89"/>
                <a:gd name="T4" fmla="*/ 0 w 128"/>
                <a:gd name="T5" fmla="*/ 1 h 89"/>
                <a:gd name="T6" fmla="*/ 34 w 128"/>
                <a:gd name="T7" fmla="*/ 0 h 89"/>
                <a:gd name="T8" fmla="*/ 128 w 128"/>
                <a:gd name="T9" fmla="*/ 5 h 89"/>
                <a:gd name="T10" fmla="*/ 113 w 128"/>
                <a:gd name="T11" fmla="*/ 89 h 89"/>
              </a:gdLst>
              <a:ahLst/>
              <a:cxnLst>
                <a:cxn ang="0">
                  <a:pos x="T0" y="T1"/>
                </a:cxn>
                <a:cxn ang="0">
                  <a:pos x="T2" y="T3"/>
                </a:cxn>
                <a:cxn ang="0">
                  <a:pos x="T4" y="T5"/>
                </a:cxn>
                <a:cxn ang="0">
                  <a:pos x="T6" y="T7"/>
                </a:cxn>
                <a:cxn ang="0">
                  <a:pos x="T8" y="T9"/>
                </a:cxn>
                <a:cxn ang="0">
                  <a:pos x="T10" y="T11"/>
                </a:cxn>
              </a:cxnLst>
              <a:rect l="0" t="0" r="r" b="b"/>
              <a:pathLst>
                <a:path w="128" h="89">
                  <a:moveTo>
                    <a:pt x="113" y="89"/>
                  </a:moveTo>
                  <a:cubicBezTo>
                    <a:pt x="76" y="82"/>
                    <a:pt x="38" y="78"/>
                    <a:pt x="0" y="77"/>
                  </a:cubicBezTo>
                  <a:cubicBezTo>
                    <a:pt x="0" y="1"/>
                    <a:pt x="0" y="1"/>
                    <a:pt x="0" y="1"/>
                  </a:cubicBezTo>
                  <a:cubicBezTo>
                    <a:pt x="11" y="0"/>
                    <a:pt x="23" y="0"/>
                    <a:pt x="34" y="0"/>
                  </a:cubicBezTo>
                  <a:cubicBezTo>
                    <a:pt x="65" y="0"/>
                    <a:pt x="96" y="2"/>
                    <a:pt x="128" y="5"/>
                  </a:cubicBezTo>
                  <a:lnTo>
                    <a:pt x="113" y="8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17"/>
            <p:cNvSpPr>
              <a:spLocks/>
            </p:cNvSpPr>
            <p:nvPr/>
          </p:nvSpPr>
          <p:spPr bwMode="auto">
            <a:xfrm>
              <a:off x="2906713" y="3667125"/>
              <a:ext cx="174625" cy="157162"/>
            </a:xfrm>
            <a:custGeom>
              <a:avLst/>
              <a:gdLst>
                <a:gd name="T0" fmla="*/ 10 w 150"/>
                <a:gd name="T1" fmla="*/ 135 h 135"/>
                <a:gd name="T2" fmla="*/ 0 w 150"/>
                <a:gd name="T3" fmla="*/ 24 h 135"/>
                <a:gd name="T4" fmla="*/ 138 w 150"/>
                <a:gd name="T5" fmla="*/ 0 h 135"/>
                <a:gd name="T6" fmla="*/ 150 w 150"/>
                <a:gd name="T7" fmla="*/ 135 h 135"/>
                <a:gd name="T8" fmla="*/ 10 w 150"/>
                <a:gd name="T9" fmla="*/ 135 h 135"/>
              </a:gdLst>
              <a:ahLst/>
              <a:cxnLst>
                <a:cxn ang="0">
                  <a:pos x="T0" y="T1"/>
                </a:cxn>
                <a:cxn ang="0">
                  <a:pos x="T2" y="T3"/>
                </a:cxn>
                <a:cxn ang="0">
                  <a:pos x="T4" y="T5"/>
                </a:cxn>
                <a:cxn ang="0">
                  <a:pos x="T6" y="T7"/>
                </a:cxn>
                <a:cxn ang="0">
                  <a:pos x="T8" y="T9"/>
                </a:cxn>
              </a:cxnLst>
              <a:rect l="0" t="0" r="r" b="b"/>
              <a:pathLst>
                <a:path w="150" h="135">
                  <a:moveTo>
                    <a:pt x="10" y="135"/>
                  </a:moveTo>
                  <a:cubicBezTo>
                    <a:pt x="9" y="99"/>
                    <a:pt x="6" y="61"/>
                    <a:pt x="0" y="24"/>
                  </a:cubicBezTo>
                  <a:cubicBezTo>
                    <a:pt x="138" y="0"/>
                    <a:pt x="138" y="0"/>
                    <a:pt x="138" y="0"/>
                  </a:cubicBezTo>
                  <a:cubicBezTo>
                    <a:pt x="145" y="45"/>
                    <a:pt x="149" y="90"/>
                    <a:pt x="150" y="135"/>
                  </a:cubicBezTo>
                  <a:lnTo>
                    <a:pt x="10" y="13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18"/>
            <p:cNvSpPr>
              <a:spLocks/>
            </p:cNvSpPr>
            <p:nvPr/>
          </p:nvSpPr>
          <p:spPr bwMode="auto">
            <a:xfrm>
              <a:off x="2801938" y="3308350"/>
              <a:ext cx="203200" cy="196850"/>
            </a:xfrm>
            <a:custGeom>
              <a:avLst/>
              <a:gdLst>
                <a:gd name="T0" fmla="*/ 47 w 175"/>
                <a:gd name="T1" fmla="*/ 168 h 168"/>
                <a:gd name="T2" fmla="*/ 0 w 175"/>
                <a:gd name="T3" fmla="*/ 66 h 168"/>
                <a:gd name="T4" fmla="*/ 115 w 175"/>
                <a:gd name="T5" fmla="*/ 0 h 168"/>
                <a:gd name="T6" fmla="*/ 175 w 175"/>
                <a:gd name="T7" fmla="*/ 121 h 168"/>
                <a:gd name="T8" fmla="*/ 47 w 175"/>
                <a:gd name="T9" fmla="*/ 168 h 168"/>
              </a:gdLst>
              <a:ahLst/>
              <a:cxnLst>
                <a:cxn ang="0">
                  <a:pos x="T0" y="T1"/>
                </a:cxn>
                <a:cxn ang="0">
                  <a:pos x="T2" y="T3"/>
                </a:cxn>
                <a:cxn ang="0">
                  <a:pos x="T4" y="T5"/>
                </a:cxn>
                <a:cxn ang="0">
                  <a:pos x="T6" y="T7"/>
                </a:cxn>
                <a:cxn ang="0">
                  <a:pos x="T8" y="T9"/>
                </a:cxn>
              </a:cxnLst>
              <a:rect l="0" t="0" r="r" b="b"/>
              <a:pathLst>
                <a:path w="175" h="168">
                  <a:moveTo>
                    <a:pt x="47" y="168"/>
                  </a:moveTo>
                  <a:cubicBezTo>
                    <a:pt x="34" y="133"/>
                    <a:pt x="18" y="99"/>
                    <a:pt x="0" y="66"/>
                  </a:cubicBezTo>
                  <a:cubicBezTo>
                    <a:pt x="115" y="0"/>
                    <a:pt x="115" y="0"/>
                    <a:pt x="115" y="0"/>
                  </a:cubicBezTo>
                  <a:cubicBezTo>
                    <a:pt x="138" y="39"/>
                    <a:pt x="158" y="79"/>
                    <a:pt x="175" y="121"/>
                  </a:cubicBezTo>
                  <a:lnTo>
                    <a:pt x="47" y="16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19"/>
            <p:cNvSpPr>
              <a:spLocks/>
            </p:cNvSpPr>
            <p:nvPr/>
          </p:nvSpPr>
          <p:spPr bwMode="auto">
            <a:xfrm>
              <a:off x="2320925" y="2846388"/>
              <a:ext cx="179388" cy="165100"/>
            </a:xfrm>
            <a:custGeom>
              <a:avLst/>
              <a:gdLst>
                <a:gd name="T0" fmla="*/ 102 w 155"/>
                <a:gd name="T1" fmla="*/ 142 h 142"/>
                <a:gd name="T2" fmla="*/ 0 w 155"/>
                <a:gd name="T3" fmla="*/ 92 h 142"/>
                <a:gd name="T4" fmla="*/ 34 w 155"/>
                <a:gd name="T5" fmla="*/ 0 h 142"/>
                <a:gd name="T6" fmla="*/ 155 w 155"/>
                <a:gd name="T7" fmla="*/ 50 h 142"/>
                <a:gd name="T8" fmla="*/ 102 w 155"/>
                <a:gd name="T9" fmla="*/ 142 h 142"/>
              </a:gdLst>
              <a:ahLst/>
              <a:cxnLst>
                <a:cxn ang="0">
                  <a:pos x="T0" y="T1"/>
                </a:cxn>
                <a:cxn ang="0">
                  <a:pos x="T2" y="T3"/>
                </a:cxn>
                <a:cxn ang="0">
                  <a:pos x="T4" y="T5"/>
                </a:cxn>
                <a:cxn ang="0">
                  <a:pos x="T6" y="T7"/>
                </a:cxn>
                <a:cxn ang="0">
                  <a:pos x="T8" y="T9"/>
                </a:cxn>
              </a:cxnLst>
              <a:rect l="0" t="0" r="r" b="b"/>
              <a:pathLst>
                <a:path w="155" h="142">
                  <a:moveTo>
                    <a:pt x="102" y="142"/>
                  </a:moveTo>
                  <a:cubicBezTo>
                    <a:pt x="70" y="123"/>
                    <a:pt x="35" y="107"/>
                    <a:pt x="0" y="92"/>
                  </a:cubicBezTo>
                  <a:cubicBezTo>
                    <a:pt x="34" y="0"/>
                    <a:pt x="34" y="0"/>
                    <a:pt x="34" y="0"/>
                  </a:cubicBezTo>
                  <a:cubicBezTo>
                    <a:pt x="75" y="13"/>
                    <a:pt x="116" y="30"/>
                    <a:pt x="155" y="50"/>
                  </a:cubicBezTo>
                  <a:lnTo>
                    <a:pt x="102" y="142"/>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0"/>
            <p:cNvSpPr>
              <a:spLocks/>
            </p:cNvSpPr>
            <p:nvPr/>
          </p:nvSpPr>
          <p:spPr bwMode="auto">
            <a:xfrm>
              <a:off x="2162175" y="2806700"/>
              <a:ext cx="165100" cy="134937"/>
            </a:xfrm>
            <a:custGeom>
              <a:avLst/>
              <a:gdLst>
                <a:gd name="T0" fmla="*/ 109 w 142"/>
                <a:gd name="T1" fmla="*/ 117 h 117"/>
                <a:gd name="T2" fmla="*/ 0 w 142"/>
                <a:gd name="T3" fmla="*/ 85 h 117"/>
                <a:gd name="T4" fmla="*/ 15 w 142"/>
                <a:gd name="T5" fmla="*/ 0 h 117"/>
                <a:gd name="T6" fmla="*/ 142 w 142"/>
                <a:gd name="T7" fmla="*/ 27 h 117"/>
                <a:gd name="T8" fmla="*/ 109 w 142"/>
                <a:gd name="T9" fmla="*/ 117 h 117"/>
              </a:gdLst>
              <a:ahLst/>
              <a:cxnLst>
                <a:cxn ang="0">
                  <a:pos x="T0" y="T1"/>
                </a:cxn>
                <a:cxn ang="0">
                  <a:pos x="T2" y="T3"/>
                </a:cxn>
                <a:cxn ang="0">
                  <a:pos x="T4" y="T5"/>
                </a:cxn>
                <a:cxn ang="0">
                  <a:pos x="T6" y="T7"/>
                </a:cxn>
                <a:cxn ang="0">
                  <a:pos x="T8" y="T9"/>
                </a:cxn>
              </a:cxnLst>
              <a:rect l="0" t="0" r="r" b="b"/>
              <a:pathLst>
                <a:path w="142" h="117">
                  <a:moveTo>
                    <a:pt x="109" y="117"/>
                  </a:moveTo>
                  <a:cubicBezTo>
                    <a:pt x="73" y="104"/>
                    <a:pt x="37" y="93"/>
                    <a:pt x="0" y="85"/>
                  </a:cubicBezTo>
                  <a:cubicBezTo>
                    <a:pt x="15" y="0"/>
                    <a:pt x="15" y="0"/>
                    <a:pt x="15" y="0"/>
                  </a:cubicBezTo>
                  <a:cubicBezTo>
                    <a:pt x="58" y="6"/>
                    <a:pt x="101" y="15"/>
                    <a:pt x="142" y="27"/>
                  </a:cubicBezTo>
                  <a:lnTo>
                    <a:pt x="109" y="117"/>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21"/>
            <p:cNvSpPr>
              <a:spLocks/>
            </p:cNvSpPr>
            <p:nvPr/>
          </p:nvSpPr>
          <p:spPr bwMode="auto">
            <a:xfrm>
              <a:off x="2468563" y="2921000"/>
              <a:ext cx="192088" cy="185737"/>
            </a:xfrm>
            <a:custGeom>
              <a:avLst/>
              <a:gdLst>
                <a:gd name="T0" fmla="*/ 91 w 166"/>
                <a:gd name="T1" fmla="*/ 160 h 160"/>
                <a:gd name="T2" fmla="*/ 0 w 166"/>
                <a:gd name="T3" fmla="*/ 94 h 160"/>
                <a:gd name="T4" fmla="*/ 54 w 166"/>
                <a:gd name="T5" fmla="*/ 0 h 160"/>
                <a:gd name="T6" fmla="*/ 166 w 166"/>
                <a:gd name="T7" fmla="*/ 72 h 160"/>
                <a:gd name="T8" fmla="*/ 91 w 166"/>
                <a:gd name="T9" fmla="*/ 160 h 160"/>
              </a:gdLst>
              <a:ahLst/>
              <a:cxnLst>
                <a:cxn ang="0">
                  <a:pos x="T0" y="T1"/>
                </a:cxn>
                <a:cxn ang="0">
                  <a:pos x="T2" y="T3"/>
                </a:cxn>
                <a:cxn ang="0">
                  <a:pos x="T4" y="T5"/>
                </a:cxn>
                <a:cxn ang="0">
                  <a:pos x="T6" y="T7"/>
                </a:cxn>
                <a:cxn ang="0">
                  <a:pos x="T8" y="T9"/>
                </a:cxn>
              </a:cxnLst>
              <a:rect l="0" t="0" r="r" b="b"/>
              <a:pathLst>
                <a:path w="166" h="160">
                  <a:moveTo>
                    <a:pt x="91" y="160"/>
                  </a:moveTo>
                  <a:cubicBezTo>
                    <a:pt x="62" y="136"/>
                    <a:pt x="31" y="114"/>
                    <a:pt x="0" y="94"/>
                  </a:cubicBezTo>
                  <a:cubicBezTo>
                    <a:pt x="54" y="0"/>
                    <a:pt x="54" y="0"/>
                    <a:pt x="54" y="0"/>
                  </a:cubicBezTo>
                  <a:cubicBezTo>
                    <a:pt x="93" y="21"/>
                    <a:pt x="130" y="45"/>
                    <a:pt x="166" y="72"/>
                  </a:cubicBezTo>
                  <a:lnTo>
                    <a:pt x="91" y="160"/>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2"/>
            <p:cNvSpPr>
              <a:spLocks/>
            </p:cNvSpPr>
            <p:nvPr/>
          </p:nvSpPr>
          <p:spPr bwMode="auto">
            <a:xfrm>
              <a:off x="2600325" y="3024188"/>
              <a:ext cx="201613" cy="198437"/>
            </a:xfrm>
            <a:custGeom>
              <a:avLst/>
              <a:gdLst>
                <a:gd name="T0" fmla="*/ 79 w 174"/>
                <a:gd name="T1" fmla="*/ 171 h 171"/>
                <a:gd name="T2" fmla="*/ 0 w 174"/>
                <a:gd name="T3" fmla="*/ 90 h 171"/>
                <a:gd name="T4" fmla="*/ 76 w 174"/>
                <a:gd name="T5" fmla="*/ 0 h 171"/>
                <a:gd name="T6" fmla="*/ 174 w 174"/>
                <a:gd name="T7" fmla="*/ 91 h 171"/>
                <a:gd name="T8" fmla="*/ 79 w 174"/>
                <a:gd name="T9" fmla="*/ 171 h 171"/>
              </a:gdLst>
              <a:ahLst/>
              <a:cxnLst>
                <a:cxn ang="0">
                  <a:pos x="T0" y="T1"/>
                </a:cxn>
                <a:cxn ang="0">
                  <a:pos x="T2" y="T3"/>
                </a:cxn>
                <a:cxn ang="0">
                  <a:pos x="T4" y="T5"/>
                </a:cxn>
                <a:cxn ang="0">
                  <a:pos x="T6" y="T7"/>
                </a:cxn>
                <a:cxn ang="0">
                  <a:pos x="T8" y="T9"/>
                </a:cxn>
              </a:cxnLst>
              <a:rect l="0" t="0" r="r" b="b"/>
              <a:pathLst>
                <a:path w="174" h="171">
                  <a:moveTo>
                    <a:pt x="79" y="171"/>
                  </a:moveTo>
                  <a:cubicBezTo>
                    <a:pt x="55" y="143"/>
                    <a:pt x="28" y="116"/>
                    <a:pt x="0" y="90"/>
                  </a:cubicBezTo>
                  <a:cubicBezTo>
                    <a:pt x="76" y="0"/>
                    <a:pt x="76" y="0"/>
                    <a:pt x="76" y="0"/>
                  </a:cubicBezTo>
                  <a:cubicBezTo>
                    <a:pt x="111" y="28"/>
                    <a:pt x="144" y="59"/>
                    <a:pt x="174" y="91"/>
                  </a:cubicBezTo>
                  <a:lnTo>
                    <a:pt x="79" y="171"/>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2" name="Rectangle 61"/>
          <p:cNvSpPr/>
          <p:nvPr/>
        </p:nvSpPr>
        <p:spPr>
          <a:xfrm>
            <a:off x="3695942" y="3592671"/>
            <a:ext cx="1767045" cy="1007472"/>
          </a:xfrm>
          <a:prstGeom prst="rect">
            <a:avLst/>
          </a:prstGeom>
        </p:spPr>
        <p:txBody>
          <a:bodyPr wrap="none" lIns="0" tIns="0" rIns="0" bIns="0">
            <a:noAutofit/>
          </a:bodyPr>
          <a:lstStyle/>
          <a:p>
            <a:pPr lvl="0" algn="ctr"/>
            <a:r>
              <a:rPr lang="en-US" sz="6000" b="1" dirty="0">
                <a:solidFill>
                  <a:srgbClr val="05C3DE"/>
                </a:solidFill>
              </a:rPr>
              <a:t>66%</a:t>
            </a:r>
          </a:p>
        </p:txBody>
      </p:sp>
      <p:sp>
        <p:nvSpPr>
          <p:cNvPr id="63" name="Freeform 5"/>
          <p:cNvSpPr>
            <a:spLocks/>
          </p:cNvSpPr>
          <p:nvPr/>
        </p:nvSpPr>
        <p:spPr bwMode="auto">
          <a:xfrm>
            <a:off x="3049745" y="2955363"/>
            <a:ext cx="228026" cy="231025"/>
          </a:xfrm>
          <a:custGeom>
            <a:avLst/>
            <a:gdLst>
              <a:gd name="T0" fmla="*/ 0 w 104"/>
              <a:gd name="T1" fmla="*/ 89 h 106"/>
              <a:gd name="T2" fmla="*/ 83 w 104"/>
              <a:gd name="T3" fmla="*/ 0 h 106"/>
              <a:gd name="T4" fmla="*/ 104 w 104"/>
              <a:gd name="T5" fmla="*/ 25 h 106"/>
              <a:gd name="T6" fmla="*/ 20 w 104"/>
              <a:gd name="T7" fmla="*/ 106 h 106"/>
              <a:gd name="T8" fmla="*/ 0 w 104"/>
              <a:gd name="T9" fmla="*/ 89 h 106"/>
            </a:gdLst>
            <a:ahLst/>
            <a:cxnLst>
              <a:cxn ang="0">
                <a:pos x="T0" y="T1"/>
              </a:cxn>
              <a:cxn ang="0">
                <a:pos x="T2" y="T3"/>
              </a:cxn>
              <a:cxn ang="0">
                <a:pos x="T4" y="T5"/>
              </a:cxn>
              <a:cxn ang="0">
                <a:pos x="T6" y="T7"/>
              </a:cxn>
              <a:cxn ang="0">
                <a:pos x="T8" y="T9"/>
              </a:cxn>
            </a:cxnLst>
            <a:rect l="0" t="0" r="r" b="b"/>
            <a:pathLst>
              <a:path w="104" h="106">
                <a:moveTo>
                  <a:pt x="0" y="89"/>
                </a:moveTo>
                <a:cubicBezTo>
                  <a:pt x="26" y="57"/>
                  <a:pt x="54" y="27"/>
                  <a:pt x="83" y="0"/>
                </a:cubicBezTo>
                <a:cubicBezTo>
                  <a:pt x="104" y="25"/>
                  <a:pt x="104" y="25"/>
                  <a:pt x="104" y="25"/>
                </a:cubicBezTo>
                <a:cubicBezTo>
                  <a:pt x="74" y="50"/>
                  <a:pt x="46" y="77"/>
                  <a:pt x="20" y="106"/>
                </a:cubicBezTo>
                <a:lnTo>
                  <a:pt x="0" y="8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6"/>
          <p:cNvSpPr>
            <a:spLocks/>
          </p:cNvSpPr>
          <p:nvPr/>
        </p:nvSpPr>
        <p:spPr bwMode="auto">
          <a:xfrm>
            <a:off x="3277771" y="2745340"/>
            <a:ext cx="264030" cy="225025"/>
          </a:xfrm>
          <a:custGeom>
            <a:avLst/>
            <a:gdLst>
              <a:gd name="T0" fmla="*/ 0 w 119"/>
              <a:gd name="T1" fmla="*/ 75 h 102"/>
              <a:gd name="T2" fmla="*/ 98 w 119"/>
              <a:gd name="T3" fmla="*/ 0 h 102"/>
              <a:gd name="T4" fmla="*/ 119 w 119"/>
              <a:gd name="T5" fmla="*/ 37 h 102"/>
              <a:gd name="T6" fmla="*/ 22 w 119"/>
              <a:gd name="T7" fmla="*/ 102 h 102"/>
              <a:gd name="T8" fmla="*/ 0 w 119"/>
              <a:gd name="T9" fmla="*/ 75 h 102"/>
            </a:gdLst>
            <a:ahLst/>
            <a:cxnLst>
              <a:cxn ang="0">
                <a:pos x="T0" y="T1"/>
              </a:cxn>
              <a:cxn ang="0">
                <a:pos x="T2" y="T3"/>
              </a:cxn>
              <a:cxn ang="0">
                <a:pos x="T4" y="T5"/>
              </a:cxn>
              <a:cxn ang="0">
                <a:pos x="T6" y="T7"/>
              </a:cxn>
              <a:cxn ang="0">
                <a:pos x="T8" y="T9"/>
              </a:cxn>
            </a:cxnLst>
            <a:rect l="0" t="0" r="r" b="b"/>
            <a:pathLst>
              <a:path w="119" h="102">
                <a:moveTo>
                  <a:pt x="0" y="75"/>
                </a:moveTo>
                <a:cubicBezTo>
                  <a:pt x="30" y="48"/>
                  <a:pt x="63" y="23"/>
                  <a:pt x="98" y="0"/>
                </a:cubicBezTo>
                <a:cubicBezTo>
                  <a:pt x="119" y="37"/>
                  <a:pt x="119" y="37"/>
                  <a:pt x="119" y="37"/>
                </a:cubicBezTo>
                <a:cubicBezTo>
                  <a:pt x="85" y="56"/>
                  <a:pt x="53" y="78"/>
                  <a:pt x="22" y="102"/>
                </a:cubicBezTo>
                <a:lnTo>
                  <a:pt x="0" y="75"/>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7"/>
          <p:cNvSpPr>
            <a:spLocks/>
          </p:cNvSpPr>
          <p:nvPr/>
        </p:nvSpPr>
        <p:spPr bwMode="auto">
          <a:xfrm>
            <a:off x="4171872" y="2421303"/>
            <a:ext cx="276031" cy="180020"/>
          </a:xfrm>
          <a:custGeom>
            <a:avLst/>
            <a:gdLst>
              <a:gd name="T0" fmla="*/ 0 w 126"/>
              <a:gd name="T1" fmla="*/ 18 h 82"/>
              <a:gd name="T2" fmla="*/ 126 w 126"/>
              <a:gd name="T3" fmla="*/ 0 h 82"/>
              <a:gd name="T4" fmla="*/ 126 w 126"/>
              <a:gd name="T5" fmla="*/ 74 h 82"/>
              <a:gd name="T6" fmla="*/ 124 w 126"/>
              <a:gd name="T7" fmla="*/ 74 h 82"/>
              <a:gd name="T8" fmla="*/ 11 w 126"/>
              <a:gd name="T9" fmla="*/ 82 h 82"/>
              <a:gd name="T10" fmla="*/ 0 w 126"/>
              <a:gd name="T11" fmla="*/ 18 h 82"/>
            </a:gdLst>
            <a:ahLst/>
            <a:cxnLst>
              <a:cxn ang="0">
                <a:pos x="T0" y="T1"/>
              </a:cxn>
              <a:cxn ang="0">
                <a:pos x="T2" y="T3"/>
              </a:cxn>
              <a:cxn ang="0">
                <a:pos x="T4" y="T5"/>
              </a:cxn>
              <a:cxn ang="0">
                <a:pos x="T6" y="T7"/>
              </a:cxn>
              <a:cxn ang="0">
                <a:pos x="T8" y="T9"/>
              </a:cxn>
              <a:cxn ang="0">
                <a:pos x="T10" y="T11"/>
              </a:cxn>
            </a:cxnLst>
            <a:rect l="0" t="0" r="r" b="b"/>
            <a:pathLst>
              <a:path w="126" h="82">
                <a:moveTo>
                  <a:pt x="0" y="18"/>
                </a:moveTo>
                <a:cubicBezTo>
                  <a:pt x="42" y="9"/>
                  <a:pt x="84" y="3"/>
                  <a:pt x="126" y="0"/>
                </a:cubicBezTo>
                <a:cubicBezTo>
                  <a:pt x="126" y="74"/>
                  <a:pt x="126" y="74"/>
                  <a:pt x="126" y="74"/>
                </a:cubicBezTo>
                <a:cubicBezTo>
                  <a:pt x="125" y="74"/>
                  <a:pt x="125" y="74"/>
                  <a:pt x="124" y="74"/>
                </a:cubicBezTo>
                <a:cubicBezTo>
                  <a:pt x="87" y="74"/>
                  <a:pt x="49" y="77"/>
                  <a:pt x="11" y="82"/>
                </a:cubicBezTo>
                <a:lnTo>
                  <a:pt x="0" y="1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8"/>
          <p:cNvSpPr>
            <a:spLocks/>
          </p:cNvSpPr>
          <p:nvPr/>
        </p:nvSpPr>
        <p:spPr bwMode="auto">
          <a:xfrm>
            <a:off x="3844834" y="2475309"/>
            <a:ext cx="288033" cy="195021"/>
          </a:xfrm>
          <a:custGeom>
            <a:avLst/>
            <a:gdLst>
              <a:gd name="T0" fmla="*/ 0 w 131"/>
              <a:gd name="T1" fmla="*/ 38 h 89"/>
              <a:gd name="T2" fmla="*/ 120 w 131"/>
              <a:gd name="T3" fmla="*/ 0 h 89"/>
              <a:gd name="T4" fmla="*/ 131 w 131"/>
              <a:gd name="T5" fmla="*/ 61 h 89"/>
              <a:gd name="T6" fmla="*/ 19 w 131"/>
              <a:gd name="T7" fmla="*/ 89 h 89"/>
              <a:gd name="T8" fmla="*/ 0 w 131"/>
              <a:gd name="T9" fmla="*/ 38 h 89"/>
            </a:gdLst>
            <a:ahLst/>
            <a:cxnLst>
              <a:cxn ang="0">
                <a:pos x="T0" y="T1"/>
              </a:cxn>
              <a:cxn ang="0">
                <a:pos x="T2" y="T3"/>
              </a:cxn>
              <a:cxn ang="0">
                <a:pos x="T4" y="T5"/>
              </a:cxn>
              <a:cxn ang="0">
                <a:pos x="T6" y="T7"/>
              </a:cxn>
              <a:cxn ang="0">
                <a:pos x="T8" y="T9"/>
              </a:cxn>
            </a:cxnLst>
            <a:rect l="0" t="0" r="r" b="b"/>
            <a:pathLst>
              <a:path w="131" h="89">
                <a:moveTo>
                  <a:pt x="0" y="38"/>
                </a:moveTo>
                <a:cubicBezTo>
                  <a:pt x="38" y="23"/>
                  <a:pt x="79" y="10"/>
                  <a:pt x="120" y="0"/>
                </a:cubicBezTo>
                <a:cubicBezTo>
                  <a:pt x="131" y="61"/>
                  <a:pt x="131" y="61"/>
                  <a:pt x="131" y="61"/>
                </a:cubicBezTo>
                <a:cubicBezTo>
                  <a:pt x="93" y="68"/>
                  <a:pt x="56" y="77"/>
                  <a:pt x="19" y="89"/>
                </a:cubicBezTo>
                <a:lnTo>
                  <a:pt x="0" y="3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9"/>
          <p:cNvSpPr>
            <a:spLocks/>
          </p:cNvSpPr>
          <p:nvPr/>
        </p:nvSpPr>
        <p:spPr bwMode="auto">
          <a:xfrm>
            <a:off x="2866723" y="3201391"/>
            <a:ext cx="189022" cy="243027"/>
          </a:xfrm>
          <a:custGeom>
            <a:avLst/>
            <a:gdLst>
              <a:gd name="T0" fmla="*/ 0 w 86"/>
              <a:gd name="T1" fmla="*/ 101 h 111"/>
              <a:gd name="T2" fmla="*/ 66 w 86"/>
              <a:gd name="T3" fmla="*/ 0 h 111"/>
              <a:gd name="T4" fmla="*/ 86 w 86"/>
              <a:gd name="T5" fmla="*/ 16 h 111"/>
              <a:gd name="T6" fmla="*/ 17 w 86"/>
              <a:gd name="T7" fmla="*/ 111 h 111"/>
              <a:gd name="T8" fmla="*/ 0 w 86"/>
              <a:gd name="T9" fmla="*/ 101 h 111"/>
            </a:gdLst>
            <a:ahLst/>
            <a:cxnLst>
              <a:cxn ang="0">
                <a:pos x="T0" y="T1"/>
              </a:cxn>
              <a:cxn ang="0">
                <a:pos x="T2" y="T3"/>
              </a:cxn>
              <a:cxn ang="0">
                <a:pos x="T4" y="T5"/>
              </a:cxn>
              <a:cxn ang="0">
                <a:pos x="T6" y="T7"/>
              </a:cxn>
              <a:cxn ang="0">
                <a:pos x="T8" y="T9"/>
              </a:cxn>
            </a:cxnLst>
            <a:rect l="0" t="0" r="r" b="b"/>
            <a:pathLst>
              <a:path w="86" h="111">
                <a:moveTo>
                  <a:pt x="0" y="101"/>
                </a:moveTo>
                <a:cubicBezTo>
                  <a:pt x="19" y="66"/>
                  <a:pt x="41" y="33"/>
                  <a:pt x="66" y="0"/>
                </a:cubicBezTo>
                <a:cubicBezTo>
                  <a:pt x="86" y="16"/>
                  <a:pt x="86" y="16"/>
                  <a:pt x="86" y="16"/>
                </a:cubicBezTo>
                <a:cubicBezTo>
                  <a:pt x="61" y="46"/>
                  <a:pt x="38" y="78"/>
                  <a:pt x="17" y="111"/>
                </a:cubicBezTo>
                <a:lnTo>
                  <a:pt x="0" y="101"/>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10"/>
          <p:cNvSpPr>
            <a:spLocks/>
          </p:cNvSpPr>
          <p:nvPr/>
        </p:nvSpPr>
        <p:spPr bwMode="auto">
          <a:xfrm>
            <a:off x="2644698" y="3780456"/>
            <a:ext cx="93011" cy="261029"/>
          </a:xfrm>
          <a:custGeom>
            <a:avLst/>
            <a:gdLst>
              <a:gd name="T0" fmla="*/ 0 w 43"/>
              <a:gd name="T1" fmla="*/ 116 h 118"/>
              <a:gd name="T2" fmla="*/ 29 w 43"/>
              <a:gd name="T3" fmla="*/ 0 h 118"/>
              <a:gd name="T4" fmla="*/ 43 w 43"/>
              <a:gd name="T5" fmla="*/ 5 h 118"/>
              <a:gd name="T6" fmla="*/ 12 w 43"/>
              <a:gd name="T7" fmla="*/ 118 h 118"/>
              <a:gd name="T8" fmla="*/ 0 w 43"/>
              <a:gd name="T9" fmla="*/ 116 h 118"/>
            </a:gdLst>
            <a:ahLst/>
            <a:cxnLst>
              <a:cxn ang="0">
                <a:pos x="T0" y="T1"/>
              </a:cxn>
              <a:cxn ang="0">
                <a:pos x="T2" y="T3"/>
              </a:cxn>
              <a:cxn ang="0">
                <a:pos x="T4" y="T5"/>
              </a:cxn>
              <a:cxn ang="0">
                <a:pos x="T6" y="T7"/>
              </a:cxn>
              <a:cxn ang="0">
                <a:pos x="T8" y="T9"/>
              </a:cxn>
            </a:cxnLst>
            <a:rect l="0" t="0" r="r" b="b"/>
            <a:pathLst>
              <a:path w="43" h="118">
                <a:moveTo>
                  <a:pt x="0" y="116"/>
                </a:moveTo>
                <a:cubicBezTo>
                  <a:pt x="7" y="77"/>
                  <a:pt x="17" y="38"/>
                  <a:pt x="29" y="0"/>
                </a:cubicBezTo>
                <a:cubicBezTo>
                  <a:pt x="43" y="5"/>
                  <a:pt x="43" y="5"/>
                  <a:pt x="43" y="5"/>
                </a:cubicBezTo>
                <a:cubicBezTo>
                  <a:pt x="30" y="41"/>
                  <a:pt x="20" y="79"/>
                  <a:pt x="12" y="118"/>
                </a:cubicBezTo>
                <a:lnTo>
                  <a:pt x="0" y="116"/>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11"/>
          <p:cNvSpPr>
            <a:spLocks/>
          </p:cNvSpPr>
          <p:nvPr/>
        </p:nvSpPr>
        <p:spPr bwMode="auto">
          <a:xfrm>
            <a:off x="2611695" y="4098492"/>
            <a:ext cx="48005" cy="261029"/>
          </a:xfrm>
          <a:custGeom>
            <a:avLst/>
            <a:gdLst>
              <a:gd name="T0" fmla="*/ 0 w 22"/>
              <a:gd name="T1" fmla="*/ 119 h 119"/>
              <a:gd name="T2" fmla="*/ 10 w 22"/>
              <a:gd name="T3" fmla="*/ 0 h 119"/>
              <a:gd name="T4" fmla="*/ 22 w 22"/>
              <a:gd name="T5" fmla="*/ 2 h 119"/>
              <a:gd name="T6" fmla="*/ 12 w 22"/>
              <a:gd name="T7" fmla="*/ 119 h 119"/>
              <a:gd name="T8" fmla="*/ 0 w 22"/>
              <a:gd name="T9" fmla="*/ 119 h 119"/>
            </a:gdLst>
            <a:ahLst/>
            <a:cxnLst>
              <a:cxn ang="0">
                <a:pos x="T0" y="T1"/>
              </a:cxn>
              <a:cxn ang="0">
                <a:pos x="T2" y="T3"/>
              </a:cxn>
              <a:cxn ang="0">
                <a:pos x="T4" y="T5"/>
              </a:cxn>
              <a:cxn ang="0">
                <a:pos x="T6" y="T7"/>
              </a:cxn>
              <a:cxn ang="0">
                <a:pos x="T8" y="T9"/>
              </a:cxn>
            </a:cxnLst>
            <a:rect l="0" t="0" r="r" b="b"/>
            <a:pathLst>
              <a:path w="22" h="119">
                <a:moveTo>
                  <a:pt x="0" y="119"/>
                </a:moveTo>
                <a:cubicBezTo>
                  <a:pt x="1" y="80"/>
                  <a:pt x="4" y="40"/>
                  <a:pt x="10" y="0"/>
                </a:cubicBezTo>
                <a:cubicBezTo>
                  <a:pt x="22" y="2"/>
                  <a:pt x="22" y="2"/>
                  <a:pt x="22" y="2"/>
                </a:cubicBezTo>
                <a:cubicBezTo>
                  <a:pt x="16" y="41"/>
                  <a:pt x="12" y="81"/>
                  <a:pt x="12" y="119"/>
                </a:cubicBezTo>
                <a:lnTo>
                  <a:pt x="0" y="11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12"/>
          <p:cNvSpPr>
            <a:spLocks/>
          </p:cNvSpPr>
          <p:nvPr/>
        </p:nvSpPr>
        <p:spPr bwMode="auto">
          <a:xfrm>
            <a:off x="2728707" y="3477423"/>
            <a:ext cx="144016" cy="255028"/>
          </a:xfrm>
          <a:custGeom>
            <a:avLst/>
            <a:gdLst>
              <a:gd name="T0" fmla="*/ 0 w 65"/>
              <a:gd name="T1" fmla="*/ 110 h 116"/>
              <a:gd name="T2" fmla="*/ 48 w 65"/>
              <a:gd name="T3" fmla="*/ 0 h 116"/>
              <a:gd name="T4" fmla="*/ 65 w 65"/>
              <a:gd name="T5" fmla="*/ 10 h 116"/>
              <a:gd name="T6" fmla="*/ 14 w 65"/>
              <a:gd name="T7" fmla="*/ 116 h 116"/>
              <a:gd name="T8" fmla="*/ 0 w 65"/>
              <a:gd name="T9" fmla="*/ 110 h 116"/>
            </a:gdLst>
            <a:ahLst/>
            <a:cxnLst>
              <a:cxn ang="0">
                <a:pos x="T0" y="T1"/>
              </a:cxn>
              <a:cxn ang="0">
                <a:pos x="T2" y="T3"/>
              </a:cxn>
              <a:cxn ang="0">
                <a:pos x="T4" y="T5"/>
              </a:cxn>
              <a:cxn ang="0">
                <a:pos x="T6" y="T7"/>
              </a:cxn>
              <a:cxn ang="0">
                <a:pos x="T8" y="T9"/>
              </a:cxn>
            </a:cxnLst>
            <a:rect l="0" t="0" r="r" b="b"/>
            <a:pathLst>
              <a:path w="65" h="116">
                <a:moveTo>
                  <a:pt x="0" y="110"/>
                </a:moveTo>
                <a:cubicBezTo>
                  <a:pt x="13" y="72"/>
                  <a:pt x="30" y="35"/>
                  <a:pt x="48" y="0"/>
                </a:cubicBezTo>
                <a:cubicBezTo>
                  <a:pt x="65" y="10"/>
                  <a:pt x="65" y="10"/>
                  <a:pt x="65" y="10"/>
                </a:cubicBezTo>
                <a:cubicBezTo>
                  <a:pt x="45" y="44"/>
                  <a:pt x="28" y="80"/>
                  <a:pt x="14" y="116"/>
                </a:cubicBezTo>
                <a:lnTo>
                  <a:pt x="0" y="110"/>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13"/>
          <p:cNvSpPr>
            <a:spLocks/>
          </p:cNvSpPr>
          <p:nvPr/>
        </p:nvSpPr>
        <p:spPr bwMode="auto">
          <a:xfrm>
            <a:off x="3547801" y="2583321"/>
            <a:ext cx="279033" cy="213023"/>
          </a:xfrm>
          <a:custGeom>
            <a:avLst/>
            <a:gdLst>
              <a:gd name="T0" fmla="*/ 0 w 128"/>
              <a:gd name="T1" fmla="*/ 59 h 97"/>
              <a:gd name="T2" fmla="*/ 110 w 128"/>
              <a:gd name="T3" fmla="*/ 0 h 97"/>
              <a:gd name="T4" fmla="*/ 128 w 128"/>
              <a:gd name="T5" fmla="*/ 49 h 97"/>
              <a:gd name="T6" fmla="*/ 22 w 128"/>
              <a:gd name="T7" fmla="*/ 97 h 97"/>
              <a:gd name="T8" fmla="*/ 0 w 128"/>
              <a:gd name="T9" fmla="*/ 59 h 97"/>
            </a:gdLst>
            <a:ahLst/>
            <a:cxnLst>
              <a:cxn ang="0">
                <a:pos x="T0" y="T1"/>
              </a:cxn>
              <a:cxn ang="0">
                <a:pos x="T2" y="T3"/>
              </a:cxn>
              <a:cxn ang="0">
                <a:pos x="T4" y="T5"/>
              </a:cxn>
              <a:cxn ang="0">
                <a:pos x="T6" y="T7"/>
              </a:cxn>
              <a:cxn ang="0">
                <a:pos x="T8" y="T9"/>
              </a:cxn>
            </a:cxnLst>
            <a:rect l="0" t="0" r="r" b="b"/>
            <a:pathLst>
              <a:path w="128" h="97">
                <a:moveTo>
                  <a:pt x="0" y="59"/>
                </a:moveTo>
                <a:cubicBezTo>
                  <a:pt x="36" y="37"/>
                  <a:pt x="72" y="17"/>
                  <a:pt x="110" y="0"/>
                </a:cubicBezTo>
                <a:cubicBezTo>
                  <a:pt x="128" y="49"/>
                  <a:pt x="128" y="49"/>
                  <a:pt x="128" y="49"/>
                </a:cubicBezTo>
                <a:cubicBezTo>
                  <a:pt x="91" y="63"/>
                  <a:pt x="56" y="79"/>
                  <a:pt x="22" y="97"/>
                </a:cubicBezTo>
                <a:lnTo>
                  <a:pt x="0" y="5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16"/>
          <p:cNvSpPr>
            <a:spLocks/>
          </p:cNvSpPr>
          <p:nvPr/>
        </p:nvSpPr>
        <p:spPr bwMode="auto">
          <a:xfrm>
            <a:off x="4510910" y="2415302"/>
            <a:ext cx="282032" cy="195021"/>
          </a:xfrm>
          <a:custGeom>
            <a:avLst/>
            <a:gdLst>
              <a:gd name="T0" fmla="*/ 113 w 128"/>
              <a:gd name="T1" fmla="*/ 89 h 89"/>
              <a:gd name="T2" fmla="*/ 0 w 128"/>
              <a:gd name="T3" fmla="*/ 77 h 89"/>
              <a:gd name="T4" fmla="*/ 0 w 128"/>
              <a:gd name="T5" fmla="*/ 1 h 89"/>
              <a:gd name="T6" fmla="*/ 34 w 128"/>
              <a:gd name="T7" fmla="*/ 0 h 89"/>
              <a:gd name="T8" fmla="*/ 128 w 128"/>
              <a:gd name="T9" fmla="*/ 5 h 89"/>
              <a:gd name="T10" fmla="*/ 113 w 128"/>
              <a:gd name="T11" fmla="*/ 89 h 89"/>
            </a:gdLst>
            <a:ahLst/>
            <a:cxnLst>
              <a:cxn ang="0">
                <a:pos x="T0" y="T1"/>
              </a:cxn>
              <a:cxn ang="0">
                <a:pos x="T2" y="T3"/>
              </a:cxn>
              <a:cxn ang="0">
                <a:pos x="T4" y="T5"/>
              </a:cxn>
              <a:cxn ang="0">
                <a:pos x="T6" y="T7"/>
              </a:cxn>
              <a:cxn ang="0">
                <a:pos x="T8" y="T9"/>
              </a:cxn>
              <a:cxn ang="0">
                <a:pos x="T10" y="T11"/>
              </a:cxn>
            </a:cxnLst>
            <a:rect l="0" t="0" r="r" b="b"/>
            <a:pathLst>
              <a:path w="128" h="89">
                <a:moveTo>
                  <a:pt x="113" y="89"/>
                </a:moveTo>
                <a:cubicBezTo>
                  <a:pt x="76" y="82"/>
                  <a:pt x="38" y="78"/>
                  <a:pt x="0" y="77"/>
                </a:cubicBezTo>
                <a:cubicBezTo>
                  <a:pt x="0" y="1"/>
                  <a:pt x="0" y="1"/>
                  <a:pt x="0" y="1"/>
                </a:cubicBezTo>
                <a:cubicBezTo>
                  <a:pt x="11" y="0"/>
                  <a:pt x="23" y="0"/>
                  <a:pt x="34" y="0"/>
                </a:cubicBezTo>
                <a:cubicBezTo>
                  <a:pt x="65" y="0"/>
                  <a:pt x="96" y="2"/>
                  <a:pt x="128" y="5"/>
                </a:cubicBezTo>
                <a:lnTo>
                  <a:pt x="113" y="8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20"/>
          <p:cNvSpPr>
            <a:spLocks/>
          </p:cNvSpPr>
          <p:nvPr/>
        </p:nvSpPr>
        <p:spPr bwMode="auto">
          <a:xfrm>
            <a:off x="4822945" y="2436304"/>
            <a:ext cx="312035" cy="255028"/>
          </a:xfrm>
          <a:custGeom>
            <a:avLst/>
            <a:gdLst>
              <a:gd name="T0" fmla="*/ 109 w 142"/>
              <a:gd name="T1" fmla="*/ 117 h 117"/>
              <a:gd name="T2" fmla="*/ 0 w 142"/>
              <a:gd name="T3" fmla="*/ 85 h 117"/>
              <a:gd name="T4" fmla="*/ 15 w 142"/>
              <a:gd name="T5" fmla="*/ 0 h 117"/>
              <a:gd name="T6" fmla="*/ 142 w 142"/>
              <a:gd name="T7" fmla="*/ 27 h 117"/>
              <a:gd name="T8" fmla="*/ 109 w 142"/>
              <a:gd name="T9" fmla="*/ 117 h 117"/>
            </a:gdLst>
            <a:ahLst/>
            <a:cxnLst>
              <a:cxn ang="0">
                <a:pos x="T0" y="T1"/>
              </a:cxn>
              <a:cxn ang="0">
                <a:pos x="T2" y="T3"/>
              </a:cxn>
              <a:cxn ang="0">
                <a:pos x="T4" y="T5"/>
              </a:cxn>
              <a:cxn ang="0">
                <a:pos x="T6" y="T7"/>
              </a:cxn>
              <a:cxn ang="0">
                <a:pos x="T8" y="T9"/>
              </a:cxn>
            </a:cxnLst>
            <a:rect l="0" t="0" r="r" b="b"/>
            <a:pathLst>
              <a:path w="142" h="117">
                <a:moveTo>
                  <a:pt x="109" y="117"/>
                </a:moveTo>
                <a:cubicBezTo>
                  <a:pt x="73" y="104"/>
                  <a:pt x="37" y="93"/>
                  <a:pt x="0" y="85"/>
                </a:cubicBezTo>
                <a:cubicBezTo>
                  <a:pt x="15" y="0"/>
                  <a:pt x="15" y="0"/>
                  <a:pt x="15" y="0"/>
                </a:cubicBezTo>
                <a:cubicBezTo>
                  <a:pt x="58" y="6"/>
                  <a:pt x="101" y="15"/>
                  <a:pt x="142" y="27"/>
                </a:cubicBezTo>
                <a:lnTo>
                  <a:pt x="109" y="117"/>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TextBox 71"/>
          <p:cNvSpPr txBox="1"/>
          <p:nvPr/>
        </p:nvSpPr>
        <p:spPr>
          <a:xfrm>
            <a:off x="2583081" y="1762650"/>
            <a:ext cx="3965575" cy="215444"/>
          </a:xfrm>
          <a:prstGeom prst="rect">
            <a:avLst/>
          </a:prstGeom>
          <a:noFill/>
        </p:spPr>
        <p:txBody>
          <a:bodyPr wrap="square" lIns="0" tIns="0" rIns="0" bIns="0" rtlCol="0">
            <a:spAutoFit/>
          </a:bodyPr>
          <a:lstStyle/>
          <a:p>
            <a:pPr algn="ctr">
              <a:spcAft>
                <a:spcPts val="1000"/>
              </a:spcAft>
              <a:buClr>
                <a:schemeClr val="accent2"/>
              </a:buClr>
            </a:pPr>
            <a:r>
              <a:rPr lang="en-US" sz="1400" cap="all" dirty="0">
                <a:solidFill>
                  <a:schemeClr val="tx2"/>
                </a:solidFill>
                <a:latin typeface="+mj-lt"/>
              </a:rPr>
              <a:t>Automatic Increase</a:t>
            </a:r>
          </a:p>
        </p:txBody>
      </p:sp>
    </p:spTree>
    <p:extLst>
      <p:ext uri="{BB962C8B-B14F-4D97-AF65-F5344CB8AC3E}">
        <p14:creationId xmlns:p14="http://schemas.microsoft.com/office/powerpoint/2010/main" val="209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6900000">
                                      <p:cBhvr>
                                        <p:cTn id="6" dur="320" fill="hold"/>
                                        <p:tgtEl>
                                          <p:spTgt spid="39"/>
                                        </p:tgtEl>
                                        <p:attrNameLst>
                                          <p:attrName>r</p:attrName>
                                        </p:attrNameLst>
                                      </p:cBhvr>
                                    </p:animRo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2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4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6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8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10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12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14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16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18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20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P spid="71" grpId="0" animBg="1"/>
      <p:bldP spid="74" grpId="0" animBg="1"/>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dirty="0"/>
          </a:p>
          <a:p>
            <a:r>
              <a:rPr lang="en-US" dirty="0"/>
              <a:t>Source: T. Rowe Price Retirement Plan Services, Inc. as of 9/30/2015</a:t>
            </a:r>
          </a:p>
        </p:txBody>
      </p:sp>
      <p:sp>
        <p:nvSpPr>
          <p:cNvPr id="8" name="Text Placeholder 7"/>
          <p:cNvSpPr>
            <a:spLocks noGrp="1"/>
          </p:cNvSpPr>
          <p:nvPr>
            <p:ph type="body" sz="quarter" idx="15"/>
          </p:nvPr>
        </p:nvSpPr>
        <p:spPr>
          <a:xfrm>
            <a:off x="1006928" y="1"/>
            <a:ext cx="8648272" cy="856734"/>
          </a:xfrm>
        </p:spPr>
        <p:txBody>
          <a:bodyPr/>
          <a:lstStyle/>
          <a:p>
            <a:r>
              <a:rPr lang="en-US" sz="2500" spc="-80" dirty="0"/>
              <a:t>Innovations to plan design and investments have helped…</a:t>
            </a:r>
          </a:p>
        </p:txBody>
      </p:sp>
      <p:sp>
        <p:nvSpPr>
          <p:cNvPr id="162" name="Rectangle 161"/>
          <p:cNvSpPr/>
          <p:nvPr/>
        </p:nvSpPr>
        <p:spPr>
          <a:xfrm>
            <a:off x="1729040" y="4799541"/>
            <a:ext cx="5680458" cy="850009"/>
          </a:xfrm>
          <a:prstGeom prst="rect">
            <a:avLst/>
          </a:prstGeom>
        </p:spPr>
        <p:txBody>
          <a:bodyPr wrap="square" lIns="0" tIns="0" rIns="0" bIns="0">
            <a:noAutofit/>
          </a:bodyPr>
          <a:lstStyle/>
          <a:p>
            <a:pPr algn="ctr"/>
            <a:r>
              <a:rPr lang="en-US" dirty="0">
                <a:solidFill>
                  <a:srgbClr val="4F4F4F"/>
                </a:solidFill>
                <a:cs typeface="Times New Roman" panose="02020603050405020304" pitchFamily="18" charset="0"/>
              </a:rPr>
              <a:t>of participants remain in a default fund such as TDF</a:t>
            </a:r>
            <a:endParaRPr lang="en-US" baseline="30000" dirty="0">
              <a:solidFill>
                <a:srgbClr val="4F4F4F"/>
              </a:solidFill>
              <a:cs typeface="Times New Roman" panose="02020603050405020304" pitchFamily="18" charset="0"/>
            </a:endParaRPr>
          </a:p>
        </p:txBody>
      </p:sp>
      <p:grpSp>
        <p:nvGrpSpPr>
          <p:cNvPr id="46" name="Group 45"/>
          <p:cNvGrpSpPr/>
          <p:nvPr/>
        </p:nvGrpSpPr>
        <p:grpSpPr>
          <a:xfrm>
            <a:off x="2728707" y="4077880"/>
            <a:ext cx="3207718" cy="386880"/>
            <a:chOff x="795009" y="5410948"/>
            <a:chExt cx="1697225" cy="204701"/>
          </a:xfrm>
        </p:grpSpPr>
        <p:sp>
          <p:nvSpPr>
            <p:cNvPr id="47" name="Freeform 44"/>
            <p:cNvSpPr>
              <a:spLocks/>
            </p:cNvSpPr>
            <p:nvPr/>
          </p:nvSpPr>
          <p:spPr bwMode="auto">
            <a:xfrm rot="16200000" flipH="1">
              <a:off x="1121612" y="5084345"/>
              <a:ext cx="204700" cy="857905"/>
            </a:xfrm>
            <a:custGeom>
              <a:avLst/>
              <a:gdLst>
                <a:gd name="T0" fmla="*/ 77 w 190"/>
                <a:gd name="T1" fmla="*/ 3 h 794"/>
                <a:gd name="T2" fmla="*/ 4 w 190"/>
                <a:gd name="T3" fmla="*/ 697 h 794"/>
                <a:gd name="T4" fmla="*/ 56 w 190"/>
                <a:gd name="T5" fmla="*/ 772 h 794"/>
                <a:gd name="T6" fmla="*/ 181 w 190"/>
                <a:gd name="T7" fmla="*/ 729 h 794"/>
                <a:gd name="T8" fmla="*/ 190 w 190"/>
                <a:gd name="T9" fmla="*/ 696 h 794"/>
                <a:gd name="T10" fmla="*/ 77 w 190"/>
                <a:gd name="T11" fmla="*/ 3 h 794"/>
              </a:gdLst>
              <a:ahLst/>
              <a:cxnLst>
                <a:cxn ang="0">
                  <a:pos x="T0" y="T1"/>
                </a:cxn>
                <a:cxn ang="0">
                  <a:pos x="T2" y="T3"/>
                </a:cxn>
                <a:cxn ang="0">
                  <a:pos x="T4" y="T5"/>
                </a:cxn>
                <a:cxn ang="0">
                  <a:pos x="T6" y="T7"/>
                </a:cxn>
                <a:cxn ang="0">
                  <a:pos x="T8" y="T9"/>
                </a:cxn>
                <a:cxn ang="0">
                  <a:pos x="T10" y="T11"/>
                </a:cxn>
              </a:cxnLst>
              <a:rect l="0" t="0" r="r" b="b"/>
              <a:pathLst>
                <a:path w="190" h="794">
                  <a:moveTo>
                    <a:pt x="77" y="3"/>
                  </a:moveTo>
                  <a:cubicBezTo>
                    <a:pt x="61" y="5"/>
                    <a:pt x="0" y="660"/>
                    <a:pt x="4" y="697"/>
                  </a:cubicBezTo>
                  <a:cubicBezTo>
                    <a:pt x="8" y="734"/>
                    <a:pt x="26" y="757"/>
                    <a:pt x="56" y="772"/>
                  </a:cubicBezTo>
                  <a:cubicBezTo>
                    <a:pt x="103" y="794"/>
                    <a:pt x="159" y="775"/>
                    <a:pt x="181" y="729"/>
                  </a:cubicBezTo>
                  <a:cubicBezTo>
                    <a:pt x="186" y="718"/>
                    <a:pt x="190" y="711"/>
                    <a:pt x="190" y="696"/>
                  </a:cubicBezTo>
                  <a:cubicBezTo>
                    <a:pt x="190" y="681"/>
                    <a:pt x="93" y="0"/>
                    <a:pt x="77" y="3"/>
                  </a:cubicBezTo>
                  <a:close/>
                </a:path>
              </a:pathLst>
            </a:custGeom>
            <a:solidFill>
              <a:srgbClr val="054C7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44"/>
            <p:cNvSpPr>
              <a:spLocks/>
            </p:cNvSpPr>
            <p:nvPr/>
          </p:nvSpPr>
          <p:spPr bwMode="auto">
            <a:xfrm rot="5400000">
              <a:off x="1960932" y="5084346"/>
              <a:ext cx="204700" cy="857905"/>
            </a:xfrm>
            <a:custGeom>
              <a:avLst/>
              <a:gdLst>
                <a:gd name="T0" fmla="*/ 77 w 190"/>
                <a:gd name="T1" fmla="*/ 3 h 794"/>
                <a:gd name="T2" fmla="*/ 4 w 190"/>
                <a:gd name="T3" fmla="*/ 697 h 794"/>
                <a:gd name="T4" fmla="*/ 56 w 190"/>
                <a:gd name="T5" fmla="*/ 772 h 794"/>
                <a:gd name="T6" fmla="*/ 181 w 190"/>
                <a:gd name="T7" fmla="*/ 729 h 794"/>
                <a:gd name="T8" fmla="*/ 190 w 190"/>
                <a:gd name="T9" fmla="*/ 696 h 794"/>
                <a:gd name="T10" fmla="*/ 77 w 190"/>
                <a:gd name="T11" fmla="*/ 3 h 794"/>
              </a:gdLst>
              <a:ahLst/>
              <a:cxnLst>
                <a:cxn ang="0">
                  <a:pos x="T0" y="T1"/>
                </a:cxn>
                <a:cxn ang="0">
                  <a:pos x="T2" y="T3"/>
                </a:cxn>
                <a:cxn ang="0">
                  <a:pos x="T4" y="T5"/>
                </a:cxn>
                <a:cxn ang="0">
                  <a:pos x="T6" y="T7"/>
                </a:cxn>
                <a:cxn ang="0">
                  <a:pos x="T8" y="T9"/>
                </a:cxn>
                <a:cxn ang="0">
                  <a:pos x="T10" y="T11"/>
                </a:cxn>
              </a:cxnLst>
              <a:rect l="0" t="0" r="r" b="b"/>
              <a:pathLst>
                <a:path w="190" h="794">
                  <a:moveTo>
                    <a:pt x="77" y="3"/>
                  </a:moveTo>
                  <a:cubicBezTo>
                    <a:pt x="61" y="5"/>
                    <a:pt x="0" y="660"/>
                    <a:pt x="4" y="697"/>
                  </a:cubicBezTo>
                  <a:cubicBezTo>
                    <a:pt x="8" y="734"/>
                    <a:pt x="26" y="757"/>
                    <a:pt x="56" y="772"/>
                  </a:cubicBezTo>
                  <a:cubicBezTo>
                    <a:pt x="103" y="794"/>
                    <a:pt x="159" y="775"/>
                    <a:pt x="181" y="729"/>
                  </a:cubicBezTo>
                  <a:cubicBezTo>
                    <a:pt x="186" y="718"/>
                    <a:pt x="190" y="711"/>
                    <a:pt x="190" y="696"/>
                  </a:cubicBezTo>
                  <a:cubicBezTo>
                    <a:pt x="190" y="681"/>
                    <a:pt x="93" y="0"/>
                    <a:pt x="77" y="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9" name="Freeform 48"/>
          <p:cNvSpPr/>
          <p:nvPr/>
        </p:nvSpPr>
        <p:spPr>
          <a:xfrm>
            <a:off x="3486260" y="3372544"/>
            <a:ext cx="2004626" cy="1121821"/>
          </a:xfrm>
          <a:custGeom>
            <a:avLst/>
            <a:gdLst>
              <a:gd name="connsiteX0" fmla="*/ 451533 w 903066"/>
              <a:gd name="connsiteY0" fmla="*/ 0 h 452204"/>
              <a:gd name="connsiteX1" fmla="*/ 895316 w 903066"/>
              <a:gd name="connsiteY1" fmla="*/ 372933 h 452204"/>
              <a:gd name="connsiteX2" fmla="*/ 903066 w 903066"/>
              <a:gd name="connsiteY2" fmla="*/ 452204 h 452204"/>
              <a:gd name="connsiteX3" fmla="*/ 0 w 903066"/>
              <a:gd name="connsiteY3" fmla="*/ 452204 h 452204"/>
              <a:gd name="connsiteX4" fmla="*/ 7750 w 903066"/>
              <a:gd name="connsiteY4" fmla="*/ 372933 h 452204"/>
              <a:gd name="connsiteX5" fmla="*/ 451533 w 903066"/>
              <a:gd name="connsiteY5" fmla="*/ 0 h 45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66" h="452204">
                <a:moveTo>
                  <a:pt x="451533" y="0"/>
                </a:moveTo>
                <a:cubicBezTo>
                  <a:pt x="670438" y="0"/>
                  <a:pt x="853077" y="160101"/>
                  <a:pt x="895316" y="372933"/>
                </a:cubicBezTo>
                <a:lnTo>
                  <a:pt x="903066" y="452204"/>
                </a:lnTo>
                <a:lnTo>
                  <a:pt x="0" y="452204"/>
                </a:lnTo>
                <a:lnTo>
                  <a:pt x="7750" y="372933"/>
                </a:lnTo>
                <a:cubicBezTo>
                  <a:pt x="49989" y="160101"/>
                  <a:pt x="232628" y="0"/>
                  <a:pt x="451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p>
        </p:txBody>
      </p:sp>
      <p:grpSp>
        <p:nvGrpSpPr>
          <p:cNvPr id="50" name="Group 49"/>
          <p:cNvGrpSpPr/>
          <p:nvPr/>
        </p:nvGrpSpPr>
        <p:grpSpPr>
          <a:xfrm>
            <a:off x="2611695" y="2403435"/>
            <a:ext cx="3948448" cy="1944219"/>
            <a:chOff x="992188" y="2795588"/>
            <a:chExt cx="2089150" cy="1028699"/>
          </a:xfrm>
        </p:grpSpPr>
        <p:sp>
          <p:nvSpPr>
            <p:cNvPr id="51" name="Freeform 5"/>
            <p:cNvSpPr>
              <a:spLocks/>
            </p:cNvSpPr>
            <p:nvPr/>
          </p:nvSpPr>
          <p:spPr bwMode="auto">
            <a:xfrm>
              <a:off x="1223963" y="3081338"/>
              <a:ext cx="120650" cy="122237"/>
            </a:xfrm>
            <a:custGeom>
              <a:avLst/>
              <a:gdLst>
                <a:gd name="T0" fmla="*/ 0 w 104"/>
                <a:gd name="T1" fmla="*/ 89 h 106"/>
                <a:gd name="T2" fmla="*/ 83 w 104"/>
                <a:gd name="T3" fmla="*/ 0 h 106"/>
                <a:gd name="T4" fmla="*/ 104 w 104"/>
                <a:gd name="T5" fmla="*/ 25 h 106"/>
                <a:gd name="T6" fmla="*/ 20 w 104"/>
                <a:gd name="T7" fmla="*/ 106 h 106"/>
                <a:gd name="T8" fmla="*/ 0 w 104"/>
                <a:gd name="T9" fmla="*/ 89 h 106"/>
              </a:gdLst>
              <a:ahLst/>
              <a:cxnLst>
                <a:cxn ang="0">
                  <a:pos x="T0" y="T1"/>
                </a:cxn>
                <a:cxn ang="0">
                  <a:pos x="T2" y="T3"/>
                </a:cxn>
                <a:cxn ang="0">
                  <a:pos x="T4" y="T5"/>
                </a:cxn>
                <a:cxn ang="0">
                  <a:pos x="T6" y="T7"/>
                </a:cxn>
                <a:cxn ang="0">
                  <a:pos x="T8" y="T9"/>
                </a:cxn>
              </a:cxnLst>
              <a:rect l="0" t="0" r="r" b="b"/>
              <a:pathLst>
                <a:path w="104" h="106">
                  <a:moveTo>
                    <a:pt x="0" y="89"/>
                  </a:moveTo>
                  <a:cubicBezTo>
                    <a:pt x="26" y="57"/>
                    <a:pt x="54" y="27"/>
                    <a:pt x="83" y="0"/>
                  </a:cubicBezTo>
                  <a:cubicBezTo>
                    <a:pt x="104" y="25"/>
                    <a:pt x="104" y="25"/>
                    <a:pt x="104" y="25"/>
                  </a:cubicBezTo>
                  <a:cubicBezTo>
                    <a:pt x="74" y="50"/>
                    <a:pt x="46" y="77"/>
                    <a:pt x="20" y="106"/>
                  </a:cubicBezTo>
                  <a:lnTo>
                    <a:pt x="0" y="8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6"/>
            <p:cNvSpPr>
              <a:spLocks/>
            </p:cNvSpPr>
            <p:nvPr/>
          </p:nvSpPr>
          <p:spPr bwMode="auto">
            <a:xfrm>
              <a:off x="1344613" y="2970213"/>
              <a:ext cx="139700" cy="119062"/>
            </a:xfrm>
            <a:custGeom>
              <a:avLst/>
              <a:gdLst>
                <a:gd name="T0" fmla="*/ 0 w 119"/>
                <a:gd name="T1" fmla="*/ 75 h 102"/>
                <a:gd name="T2" fmla="*/ 98 w 119"/>
                <a:gd name="T3" fmla="*/ 0 h 102"/>
                <a:gd name="T4" fmla="*/ 119 w 119"/>
                <a:gd name="T5" fmla="*/ 37 h 102"/>
                <a:gd name="T6" fmla="*/ 22 w 119"/>
                <a:gd name="T7" fmla="*/ 102 h 102"/>
                <a:gd name="T8" fmla="*/ 0 w 119"/>
                <a:gd name="T9" fmla="*/ 75 h 102"/>
              </a:gdLst>
              <a:ahLst/>
              <a:cxnLst>
                <a:cxn ang="0">
                  <a:pos x="T0" y="T1"/>
                </a:cxn>
                <a:cxn ang="0">
                  <a:pos x="T2" y="T3"/>
                </a:cxn>
                <a:cxn ang="0">
                  <a:pos x="T4" y="T5"/>
                </a:cxn>
                <a:cxn ang="0">
                  <a:pos x="T6" y="T7"/>
                </a:cxn>
                <a:cxn ang="0">
                  <a:pos x="T8" y="T9"/>
                </a:cxn>
              </a:cxnLst>
              <a:rect l="0" t="0" r="r" b="b"/>
              <a:pathLst>
                <a:path w="119" h="102">
                  <a:moveTo>
                    <a:pt x="0" y="75"/>
                  </a:moveTo>
                  <a:cubicBezTo>
                    <a:pt x="30" y="48"/>
                    <a:pt x="63" y="23"/>
                    <a:pt x="98" y="0"/>
                  </a:cubicBezTo>
                  <a:cubicBezTo>
                    <a:pt x="119" y="37"/>
                    <a:pt x="119" y="37"/>
                    <a:pt x="119" y="37"/>
                  </a:cubicBezTo>
                  <a:cubicBezTo>
                    <a:pt x="85" y="56"/>
                    <a:pt x="53" y="78"/>
                    <a:pt x="22" y="102"/>
                  </a:cubicBezTo>
                  <a:lnTo>
                    <a:pt x="0" y="7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7"/>
            <p:cNvSpPr>
              <a:spLocks/>
            </p:cNvSpPr>
            <p:nvPr/>
          </p:nvSpPr>
          <p:spPr bwMode="auto">
            <a:xfrm>
              <a:off x="1817688" y="2798763"/>
              <a:ext cx="146050" cy="95250"/>
            </a:xfrm>
            <a:custGeom>
              <a:avLst/>
              <a:gdLst>
                <a:gd name="T0" fmla="*/ 0 w 126"/>
                <a:gd name="T1" fmla="*/ 18 h 82"/>
                <a:gd name="T2" fmla="*/ 126 w 126"/>
                <a:gd name="T3" fmla="*/ 0 h 82"/>
                <a:gd name="T4" fmla="*/ 126 w 126"/>
                <a:gd name="T5" fmla="*/ 74 h 82"/>
                <a:gd name="T6" fmla="*/ 124 w 126"/>
                <a:gd name="T7" fmla="*/ 74 h 82"/>
                <a:gd name="T8" fmla="*/ 11 w 126"/>
                <a:gd name="T9" fmla="*/ 82 h 82"/>
                <a:gd name="T10" fmla="*/ 0 w 126"/>
                <a:gd name="T11" fmla="*/ 18 h 82"/>
              </a:gdLst>
              <a:ahLst/>
              <a:cxnLst>
                <a:cxn ang="0">
                  <a:pos x="T0" y="T1"/>
                </a:cxn>
                <a:cxn ang="0">
                  <a:pos x="T2" y="T3"/>
                </a:cxn>
                <a:cxn ang="0">
                  <a:pos x="T4" y="T5"/>
                </a:cxn>
                <a:cxn ang="0">
                  <a:pos x="T6" y="T7"/>
                </a:cxn>
                <a:cxn ang="0">
                  <a:pos x="T8" y="T9"/>
                </a:cxn>
                <a:cxn ang="0">
                  <a:pos x="T10" y="T11"/>
                </a:cxn>
              </a:cxnLst>
              <a:rect l="0" t="0" r="r" b="b"/>
              <a:pathLst>
                <a:path w="126" h="82">
                  <a:moveTo>
                    <a:pt x="0" y="18"/>
                  </a:moveTo>
                  <a:cubicBezTo>
                    <a:pt x="42" y="9"/>
                    <a:pt x="84" y="3"/>
                    <a:pt x="126" y="0"/>
                  </a:cubicBezTo>
                  <a:cubicBezTo>
                    <a:pt x="126" y="74"/>
                    <a:pt x="126" y="74"/>
                    <a:pt x="126" y="74"/>
                  </a:cubicBezTo>
                  <a:cubicBezTo>
                    <a:pt x="125" y="74"/>
                    <a:pt x="125" y="74"/>
                    <a:pt x="124" y="74"/>
                  </a:cubicBezTo>
                  <a:cubicBezTo>
                    <a:pt x="87" y="74"/>
                    <a:pt x="49" y="77"/>
                    <a:pt x="11" y="82"/>
                  </a:cubicBezTo>
                  <a:lnTo>
                    <a:pt x="0" y="1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8"/>
            <p:cNvSpPr>
              <a:spLocks/>
            </p:cNvSpPr>
            <p:nvPr/>
          </p:nvSpPr>
          <p:spPr bwMode="auto">
            <a:xfrm>
              <a:off x="1644650" y="2827338"/>
              <a:ext cx="152400" cy="103187"/>
            </a:xfrm>
            <a:custGeom>
              <a:avLst/>
              <a:gdLst>
                <a:gd name="T0" fmla="*/ 0 w 131"/>
                <a:gd name="T1" fmla="*/ 38 h 89"/>
                <a:gd name="T2" fmla="*/ 120 w 131"/>
                <a:gd name="T3" fmla="*/ 0 h 89"/>
                <a:gd name="T4" fmla="*/ 131 w 131"/>
                <a:gd name="T5" fmla="*/ 61 h 89"/>
                <a:gd name="T6" fmla="*/ 19 w 131"/>
                <a:gd name="T7" fmla="*/ 89 h 89"/>
                <a:gd name="T8" fmla="*/ 0 w 131"/>
                <a:gd name="T9" fmla="*/ 38 h 89"/>
              </a:gdLst>
              <a:ahLst/>
              <a:cxnLst>
                <a:cxn ang="0">
                  <a:pos x="T0" y="T1"/>
                </a:cxn>
                <a:cxn ang="0">
                  <a:pos x="T2" y="T3"/>
                </a:cxn>
                <a:cxn ang="0">
                  <a:pos x="T4" y="T5"/>
                </a:cxn>
                <a:cxn ang="0">
                  <a:pos x="T6" y="T7"/>
                </a:cxn>
                <a:cxn ang="0">
                  <a:pos x="T8" y="T9"/>
                </a:cxn>
              </a:cxnLst>
              <a:rect l="0" t="0" r="r" b="b"/>
              <a:pathLst>
                <a:path w="131" h="89">
                  <a:moveTo>
                    <a:pt x="0" y="38"/>
                  </a:moveTo>
                  <a:cubicBezTo>
                    <a:pt x="38" y="23"/>
                    <a:pt x="79" y="10"/>
                    <a:pt x="120" y="0"/>
                  </a:cubicBezTo>
                  <a:cubicBezTo>
                    <a:pt x="131" y="61"/>
                    <a:pt x="131" y="61"/>
                    <a:pt x="131" y="61"/>
                  </a:cubicBezTo>
                  <a:cubicBezTo>
                    <a:pt x="93" y="68"/>
                    <a:pt x="56" y="77"/>
                    <a:pt x="19" y="89"/>
                  </a:cubicBezTo>
                  <a:lnTo>
                    <a:pt x="0" y="3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9"/>
            <p:cNvSpPr>
              <a:spLocks/>
            </p:cNvSpPr>
            <p:nvPr/>
          </p:nvSpPr>
          <p:spPr bwMode="auto">
            <a:xfrm>
              <a:off x="1127125" y="3211513"/>
              <a:ext cx="100013" cy="128587"/>
            </a:xfrm>
            <a:custGeom>
              <a:avLst/>
              <a:gdLst>
                <a:gd name="T0" fmla="*/ 0 w 86"/>
                <a:gd name="T1" fmla="*/ 101 h 111"/>
                <a:gd name="T2" fmla="*/ 66 w 86"/>
                <a:gd name="T3" fmla="*/ 0 h 111"/>
                <a:gd name="T4" fmla="*/ 86 w 86"/>
                <a:gd name="T5" fmla="*/ 16 h 111"/>
                <a:gd name="T6" fmla="*/ 17 w 86"/>
                <a:gd name="T7" fmla="*/ 111 h 111"/>
                <a:gd name="T8" fmla="*/ 0 w 86"/>
                <a:gd name="T9" fmla="*/ 101 h 111"/>
              </a:gdLst>
              <a:ahLst/>
              <a:cxnLst>
                <a:cxn ang="0">
                  <a:pos x="T0" y="T1"/>
                </a:cxn>
                <a:cxn ang="0">
                  <a:pos x="T2" y="T3"/>
                </a:cxn>
                <a:cxn ang="0">
                  <a:pos x="T4" y="T5"/>
                </a:cxn>
                <a:cxn ang="0">
                  <a:pos x="T6" y="T7"/>
                </a:cxn>
                <a:cxn ang="0">
                  <a:pos x="T8" y="T9"/>
                </a:cxn>
              </a:cxnLst>
              <a:rect l="0" t="0" r="r" b="b"/>
              <a:pathLst>
                <a:path w="86" h="111">
                  <a:moveTo>
                    <a:pt x="0" y="101"/>
                  </a:moveTo>
                  <a:cubicBezTo>
                    <a:pt x="19" y="66"/>
                    <a:pt x="41" y="33"/>
                    <a:pt x="66" y="0"/>
                  </a:cubicBezTo>
                  <a:cubicBezTo>
                    <a:pt x="86" y="16"/>
                    <a:pt x="86" y="16"/>
                    <a:pt x="86" y="16"/>
                  </a:cubicBezTo>
                  <a:cubicBezTo>
                    <a:pt x="61" y="46"/>
                    <a:pt x="38" y="78"/>
                    <a:pt x="17" y="111"/>
                  </a:cubicBezTo>
                  <a:lnTo>
                    <a:pt x="0" y="101"/>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10"/>
            <p:cNvSpPr>
              <a:spLocks/>
            </p:cNvSpPr>
            <p:nvPr/>
          </p:nvSpPr>
          <p:spPr bwMode="auto">
            <a:xfrm>
              <a:off x="1009650" y="3517900"/>
              <a:ext cx="49213" cy="138112"/>
            </a:xfrm>
            <a:custGeom>
              <a:avLst/>
              <a:gdLst>
                <a:gd name="T0" fmla="*/ 0 w 43"/>
                <a:gd name="T1" fmla="*/ 116 h 118"/>
                <a:gd name="T2" fmla="*/ 29 w 43"/>
                <a:gd name="T3" fmla="*/ 0 h 118"/>
                <a:gd name="T4" fmla="*/ 43 w 43"/>
                <a:gd name="T5" fmla="*/ 5 h 118"/>
                <a:gd name="T6" fmla="*/ 12 w 43"/>
                <a:gd name="T7" fmla="*/ 118 h 118"/>
                <a:gd name="T8" fmla="*/ 0 w 43"/>
                <a:gd name="T9" fmla="*/ 116 h 118"/>
              </a:gdLst>
              <a:ahLst/>
              <a:cxnLst>
                <a:cxn ang="0">
                  <a:pos x="T0" y="T1"/>
                </a:cxn>
                <a:cxn ang="0">
                  <a:pos x="T2" y="T3"/>
                </a:cxn>
                <a:cxn ang="0">
                  <a:pos x="T4" y="T5"/>
                </a:cxn>
                <a:cxn ang="0">
                  <a:pos x="T6" y="T7"/>
                </a:cxn>
                <a:cxn ang="0">
                  <a:pos x="T8" y="T9"/>
                </a:cxn>
              </a:cxnLst>
              <a:rect l="0" t="0" r="r" b="b"/>
              <a:pathLst>
                <a:path w="43" h="118">
                  <a:moveTo>
                    <a:pt x="0" y="116"/>
                  </a:moveTo>
                  <a:cubicBezTo>
                    <a:pt x="7" y="77"/>
                    <a:pt x="17" y="38"/>
                    <a:pt x="29" y="0"/>
                  </a:cubicBezTo>
                  <a:cubicBezTo>
                    <a:pt x="43" y="5"/>
                    <a:pt x="43" y="5"/>
                    <a:pt x="43" y="5"/>
                  </a:cubicBezTo>
                  <a:cubicBezTo>
                    <a:pt x="30" y="41"/>
                    <a:pt x="20" y="79"/>
                    <a:pt x="12" y="118"/>
                  </a:cubicBezTo>
                  <a:lnTo>
                    <a:pt x="0" y="116"/>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11"/>
            <p:cNvSpPr>
              <a:spLocks/>
            </p:cNvSpPr>
            <p:nvPr/>
          </p:nvSpPr>
          <p:spPr bwMode="auto">
            <a:xfrm>
              <a:off x="992188" y="3686175"/>
              <a:ext cx="25400" cy="138112"/>
            </a:xfrm>
            <a:custGeom>
              <a:avLst/>
              <a:gdLst>
                <a:gd name="T0" fmla="*/ 0 w 22"/>
                <a:gd name="T1" fmla="*/ 119 h 119"/>
                <a:gd name="T2" fmla="*/ 10 w 22"/>
                <a:gd name="T3" fmla="*/ 0 h 119"/>
                <a:gd name="T4" fmla="*/ 22 w 22"/>
                <a:gd name="T5" fmla="*/ 2 h 119"/>
                <a:gd name="T6" fmla="*/ 12 w 22"/>
                <a:gd name="T7" fmla="*/ 119 h 119"/>
                <a:gd name="T8" fmla="*/ 0 w 22"/>
                <a:gd name="T9" fmla="*/ 119 h 119"/>
              </a:gdLst>
              <a:ahLst/>
              <a:cxnLst>
                <a:cxn ang="0">
                  <a:pos x="T0" y="T1"/>
                </a:cxn>
                <a:cxn ang="0">
                  <a:pos x="T2" y="T3"/>
                </a:cxn>
                <a:cxn ang="0">
                  <a:pos x="T4" y="T5"/>
                </a:cxn>
                <a:cxn ang="0">
                  <a:pos x="T6" y="T7"/>
                </a:cxn>
                <a:cxn ang="0">
                  <a:pos x="T8" y="T9"/>
                </a:cxn>
              </a:cxnLst>
              <a:rect l="0" t="0" r="r" b="b"/>
              <a:pathLst>
                <a:path w="22" h="119">
                  <a:moveTo>
                    <a:pt x="0" y="119"/>
                  </a:moveTo>
                  <a:cubicBezTo>
                    <a:pt x="1" y="80"/>
                    <a:pt x="4" y="40"/>
                    <a:pt x="10" y="0"/>
                  </a:cubicBezTo>
                  <a:cubicBezTo>
                    <a:pt x="22" y="2"/>
                    <a:pt x="22" y="2"/>
                    <a:pt x="22" y="2"/>
                  </a:cubicBezTo>
                  <a:cubicBezTo>
                    <a:pt x="16" y="41"/>
                    <a:pt x="12" y="81"/>
                    <a:pt x="12" y="119"/>
                  </a:cubicBezTo>
                  <a:lnTo>
                    <a:pt x="0" y="11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12"/>
            <p:cNvSpPr>
              <a:spLocks/>
            </p:cNvSpPr>
            <p:nvPr/>
          </p:nvSpPr>
          <p:spPr bwMode="auto">
            <a:xfrm>
              <a:off x="1054100" y="3357563"/>
              <a:ext cx="76200" cy="134937"/>
            </a:xfrm>
            <a:custGeom>
              <a:avLst/>
              <a:gdLst>
                <a:gd name="T0" fmla="*/ 0 w 65"/>
                <a:gd name="T1" fmla="*/ 110 h 116"/>
                <a:gd name="T2" fmla="*/ 48 w 65"/>
                <a:gd name="T3" fmla="*/ 0 h 116"/>
                <a:gd name="T4" fmla="*/ 65 w 65"/>
                <a:gd name="T5" fmla="*/ 10 h 116"/>
                <a:gd name="T6" fmla="*/ 14 w 65"/>
                <a:gd name="T7" fmla="*/ 116 h 116"/>
                <a:gd name="T8" fmla="*/ 0 w 65"/>
                <a:gd name="T9" fmla="*/ 110 h 116"/>
              </a:gdLst>
              <a:ahLst/>
              <a:cxnLst>
                <a:cxn ang="0">
                  <a:pos x="T0" y="T1"/>
                </a:cxn>
                <a:cxn ang="0">
                  <a:pos x="T2" y="T3"/>
                </a:cxn>
                <a:cxn ang="0">
                  <a:pos x="T4" y="T5"/>
                </a:cxn>
                <a:cxn ang="0">
                  <a:pos x="T6" y="T7"/>
                </a:cxn>
                <a:cxn ang="0">
                  <a:pos x="T8" y="T9"/>
                </a:cxn>
              </a:cxnLst>
              <a:rect l="0" t="0" r="r" b="b"/>
              <a:pathLst>
                <a:path w="65" h="116">
                  <a:moveTo>
                    <a:pt x="0" y="110"/>
                  </a:moveTo>
                  <a:cubicBezTo>
                    <a:pt x="13" y="72"/>
                    <a:pt x="30" y="35"/>
                    <a:pt x="48" y="0"/>
                  </a:cubicBezTo>
                  <a:cubicBezTo>
                    <a:pt x="65" y="10"/>
                    <a:pt x="65" y="10"/>
                    <a:pt x="65" y="10"/>
                  </a:cubicBezTo>
                  <a:cubicBezTo>
                    <a:pt x="45" y="44"/>
                    <a:pt x="28" y="80"/>
                    <a:pt x="14" y="116"/>
                  </a:cubicBezTo>
                  <a:lnTo>
                    <a:pt x="0" y="110"/>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3"/>
            <p:cNvSpPr>
              <a:spLocks/>
            </p:cNvSpPr>
            <p:nvPr/>
          </p:nvSpPr>
          <p:spPr bwMode="auto">
            <a:xfrm>
              <a:off x="1487488" y="2884488"/>
              <a:ext cx="147638" cy="112712"/>
            </a:xfrm>
            <a:custGeom>
              <a:avLst/>
              <a:gdLst>
                <a:gd name="T0" fmla="*/ 0 w 128"/>
                <a:gd name="T1" fmla="*/ 59 h 97"/>
                <a:gd name="T2" fmla="*/ 110 w 128"/>
                <a:gd name="T3" fmla="*/ 0 h 97"/>
                <a:gd name="T4" fmla="*/ 128 w 128"/>
                <a:gd name="T5" fmla="*/ 49 h 97"/>
                <a:gd name="T6" fmla="*/ 22 w 128"/>
                <a:gd name="T7" fmla="*/ 97 h 97"/>
                <a:gd name="T8" fmla="*/ 0 w 128"/>
                <a:gd name="T9" fmla="*/ 59 h 97"/>
              </a:gdLst>
              <a:ahLst/>
              <a:cxnLst>
                <a:cxn ang="0">
                  <a:pos x="T0" y="T1"/>
                </a:cxn>
                <a:cxn ang="0">
                  <a:pos x="T2" y="T3"/>
                </a:cxn>
                <a:cxn ang="0">
                  <a:pos x="T4" y="T5"/>
                </a:cxn>
                <a:cxn ang="0">
                  <a:pos x="T6" y="T7"/>
                </a:cxn>
                <a:cxn ang="0">
                  <a:pos x="T8" y="T9"/>
                </a:cxn>
              </a:cxnLst>
              <a:rect l="0" t="0" r="r" b="b"/>
              <a:pathLst>
                <a:path w="128" h="97">
                  <a:moveTo>
                    <a:pt x="0" y="59"/>
                  </a:moveTo>
                  <a:cubicBezTo>
                    <a:pt x="36" y="37"/>
                    <a:pt x="72" y="17"/>
                    <a:pt x="110" y="0"/>
                  </a:cubicBezTo>
                  <a:cubicBezTo>
                    <a:pt x="128" y="49"/>
                    <a:pt x="128" y="49"/>
                    <a:pt x="128" y="49"/>
                  </a:cubicBezTo>
                  <a:cubicBezTo>
                    <a:pt x="91" y="63"/>
                    <a:pt x="56" y="79"/>
                    <a:pt x="22" y="97"/>
                  </a:cubicBezTo>
                  <a:lnTo>
                    <a:pt x="0" y="5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4"/>
            <p:cNvSpPr>
              <a:spLocks/>
            </p:cNvSpPr>
            <p:nvPr/>
          </p:nvSpPr>
          <p:spPr bwMode="auto">
            <a:xfrm>
              <a:off x="2868613" y="3481388"/>
              <a:ext cx="192088" cy="180975"/>
            </a:xfrm>
            <a:custGeom>
              <a:avLst/>
              <a:gdLst>
                <a:gd name="T0" fmla="*/ 28 w 165"/>
                <a:gd name="T1" fmla="*/ 155 h 155"/>
                <a:gd name="T2" fmla="*/ 0 w 165"/>
                <a:gd name="T3" fmla="*/ 47 h 155"/>
                <a:gd name="T4" fmla="*/ 128 w 165"/>
                <a:gd name="T5" fmla="*/ 0 h 155"/>
                <a:gd name="T6" fmla="*/ 165 w 165"/>
                <a:gd name="T7" fmla="*/ 131 h 155"/>
                <a:gd name="T8" fmla="*/ 28 w 165"/>
                <a:gd name="T9" fmla="*/ 155 h 155"/>
              </a:gdLst>
              <a:ahLst/>
              <a:cxnLst>
                <a:cxn ang="0">
                  <a:pos x="T0" y="T1"/>
                </a:cxn>
                <a:cxn ang="0">
                  <a:pos x="T2" y="T3"/>
                </a:cxn>
                <a:cxn ang="0">
                  <a:pos x="T4" y="T5"/>
                </a:cxn>
                <a:cxn ang="0">
                  <a:pos x="T6" y="T7"/>
                </a:cxn>
                <a:cxn ang="0">
                  <a:pos x="T8" y="T9"/>
                </a:cxn>
              </a:cxnLst>
              <a:rect l="0" t="0" r="r" b="b"/>
              <a:pathLst>
                <a:path w="165" h="155">
                  <a:moveTo>
                    <a:pt x="28" y="155"/>
                  </a:moveTo>
                  <a:cubicBezTo>
                    <a:pt x="21" y="119"/>
                    <a:pt x="12" y="82"/>
                    <a:pt x="0" y="47"/>
                  </a:cubicBezTo>
                  <a:cubicBezTo>
                    <a:pt x="128" y="0"/>
                    <a:pt x="128" y="0"/>
                    <a:pt x="128" y="0"/>
                  </a:cubicBezTo>
                  <a:cubicBezTo>
                    <a:pt x="144" y="43"/>
                    <a:pt x="156" y="87"/>
                    <a:pt x="165" y="131"/>
                  </a:cubicBezTo>
                  <a:lnTo>
                    <a:pt x="28" y="15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15"/>
            <p:cNvSpPr>
              <a:spLocks/>
            </p:cNvSpPr>
            <p:nvPr/>
          </p:nvSpPr>
          <p:spPr bwMode="auto">
            <a:xfrm>
              <a:off x="2713038" y="3154363"/>
              <a:ext cx="204788" cy="203200"/>
            </a:xfrm>
            <a:custGeom>
              <a:avLst/>
              <a:gdLst>
                <a:gd name="T0" fmla="*/ 63 w 177"/>
                <a:gd name="T1" fmla="*/ 174 h 174"/>
                <a:gd name="T2" fmla="*/ 0 w 177"/>
                <a:gd name="T3" fmla="*/ 81 h 174"/>
                <a:gd name="T4" fmla="*/ 96 w 177"/>
                <a:gd name="T5" fmla="*/ 0 h 174"/>
                <a:gd name="T6" fmla="*/ 177 w 177"/>
                <a:gd name="T7" fmla="*/ 108 h 174"/>
                <a:gd name="T8" fmla="*/ 63 w 177"/>
                <a:gd name="T9" fmla="*/ 174 h 174"/>
              </a:gdLst>
              <a:ahLst/>
              <a:cxnLst>
                <a:cxn ang="0">
                  <a:pos x="T0" y="T1"/>
                </a:cxn>
                <a:cxn ang="0">
                  <a:pos x="T2" y="T3"/>
                </a:cxn>
                <a:cxn ang="0">
                  <a:pos x="T4" y="T5"/>
                </a:cxn>
                <a:cxn ang="0">
                  <a:pos x="T6" y="T7"/>
                </a:cxn>
                <a:cxn ang="0">
                  <a:pos x="T8" y="T9"/>
                </a:cxn>
              </a:cxnLst>
              <a:rect l="0" t="0" r="r" b="b"/>
              <a:pathLst>
                <a:path w="177" h="174">
                  <a:moveTo>
                    <a:pt x="63" y="174"/>
                  </a:moveTo>
                  <a:cubicBezTo>
                    <a:pt x="44" y="141"/>
                    <a:pt x="23" y="110"/>
                    <a:pt x="0" y="81"/>
                  </a:cubicBezTo>
                  <a:cubicBezTo>
                    <a:pt x="96" y="0"/>
                    <a:pt x="96" y="0"/>
                    <a:pt x="96" y="0"/>
                  </a:cubicBezTo>
                  <a:cubicBezTo>
                    <a:pt x="126" y="34"/>
                    <a:pt x="153" y="71"/>
                    <a:pt x="177" y="108"/>
                  </a:cubicBezTo>
                  <a:lnTo>
                    <a:pt x="63" y="174"/>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16"/>
            <p:cNvSpPr>
              <a:spLocks/>
            </p:cNvSpPr>
            <p:nvPr/>
          </p:nvSpPr>
          <p:spPr bwMode="auto">
            <a:xfrm>
              <a:off x="1997075" y="2795588"/>
              <a:ext cx="149225" cy="103187"/>
            </a:xfrm>
            <a:custGeom>
              <a:avLst/>
              <a:gdLst>
                <a:gd name="T0" fmla="*/ 113 w 128"/>
                <a:gd name="T1" fmla="*/ 89 h 89"/>
                <a:gd name="T2" fmla="*/ 0 w 128"/>
                <a:gd name="T3" fmla="*/ 77 h 89"/>
                <a:gd name="T4" fmla="*/ 0 w 128"/>
                <a:gd name="T5" fmla="*/ 1 h 89"/>
                <a:gd name="T6" fmla="*/ 34 w 128"/>
                <a:gd name="T7" fmla="*/ 0 h 89"/>
                <a:gd name="T8" fmla="*/ 128 w 128"/>
                <a:gd name="T9" fmla="*/ 5 h 89"/>
                <a:gd name="T10" fmla="*/ 113 w 128"/>
                <a:gd name="T11" fmla="*/ 89 h 89"/>
              </a:gdLst>
              <a:ahLst/>
              <a:cxnLst>
                <a:cxn ang="0">
                  <a:pos x="T0" y="T1"/>
                </a:cxn>
                <a:cxn ang="0">
                  <a:pos x="T2" y="T3"/>
                </a:cxn>
                <a:cxn ang="0">
                  <a:pos x="T4" y="T5"/>
                </a:cxn>
                <a:cxn ang="0">
                  <a:pos x="T6" y="T7"/>
                </a:cxn>
                <a:cxn ang="0">
                  <a:pos x="T8" y="T9"/>
                </a:cxn>
                <a:cxn ang="0">
                  <a:pos x="T10" y="T11"/>
                </a:cxn>
              </a:cxnLst>
              <a:rect l="0" t="0" r="r" b="b"/>
              <a:pathLst>
                <a:path w="128" h="89">
                  <a:moveTo>
                    <a:pt x="113" y="89"/>
                  </a:moveTo>
                  <a:cubicBezTo>
                    <a:pt x="76" y="82"/>
                    <a:pt x="38" y="78"/>
                    <a:pt x="0" y="77"/>
                  </a:cubicBezTo>
                  <a:cubicBezTo>
                    <a:pt x="0" y="1"/>
                    <a:pt x="0" y="1"/>
                    <a:pt x="0" y="1"/>
                  </a:cubicBezTo>
                  <a:cubicBezTo>
                    <a:pt x="11" y="0"/>
                    <a:pt x="23" y="0"/>
                    <a:pt x="34" y="0"/>
                  </a:cubicBezTo>
                  <a:cubicBezTo>
                    <a:pt x="65" y="0"/>
                    <a:pt x="96" y="2"/>
                    <a:pt x="128" y="5"/>
                  </a:cubicBezTo>
                  <a:lnTo>
                    <a:pt x="113" y="89"/>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17"/>
            <p:cNvSpPr>
              <a:spLocks/>
            </p:cNvSpPr>
            <p:nvPr/>
          </p:nvSpPr>
          <p:spPr bwMode="auto">
            <a:xfrm>
              <a:off x="2906713" y="3667125"/>
              <a:ext cx="174625" cy="157162"/>
            </a:xfrm>
            <a:custGeom>
              <a:avLst/>
              <a:gdLst>
                <a:gd name="T0" fmla="*/ 10 w 150"/>
                <a:gd name="T1" fmla="*/ 135 h 135"/>
                <a:gd name="T2" fmla="*/ 0 w 150"/>
                <a:gd name="T3" fmla="*/ 24 h 135"/>
                <a:gd name="T4" fmla="*/ 138 w 150"/>
                <a:gd name="T5" fmla="*/ 0 h 135"/>
                <a:gd name="T6" fmla="*/ 150 w 150"/>
                <a:gd name="T7" fmla="*/ 135 h 135"/>
                <a:gd name="T8" fmla="*/ 10 w 150"/>
                <a:gd name="T9" fmla="*/ 135 h 135"/>
              </a:gdLst>
              <a:ahLst/>
              <a:cxnLst>
                <a:cxn ang="0">
                  <a:pos x="T0" y="T1"/>
                </a:cxn>
                <a:cxn ang="0">
                  <a:pos x="T2" y="T3"/>
                </a:cxn>
                <a:cxn ang="0">
                  <a:pos x="T4" y="T5"/>
                </a:cxn>
                <a:cxn ang="0">
                  <a:pos x="T6" y="T7"/>
                </a:cxn>
                <a:cxn ang="0">
                  <a:pos x="T8" y="T9"/>
                </a:cxn>
              </a:cxnLst>
              <a:rect l="0" t="0" r="r" b="b"/>
              <a:pathLst>
                <a:path w="150" h="135">
                  <a:moveTo>
                    <a:pt x="10" y="135"/>
                  </a:moveTo>
                  <a:cubicBezTo>
                    <a:pt x="9" y="99"/>
                    <a:pt x="6" y="61"/>
                    <a:pt x="0" y="24"/>
                  </a:cubicBezTo>
                  <a:cubicBezTo>
                    <a:pt x="138" y="0"/>
                    <a:pt x="138" y="0"/>
                    <a:pt x="138" y="0"/>
                  </a:cubicBezTo>
                  <a:cubicBezTo>
                    <a:pt x="145" y="45"/>
                    <a:pt x="149" y="90"/>
                    <a:pt x="150" y="135"/>
                  </a:cubicBezTo>
                  <a:lnTo>
                    <a:pt x="10" y="135"/>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18"/>
            <p:cNvSpPr>
              <a:spLocks/>
            </p:cNvSpPr>
            <p:nvPr/>
          </p:nvSpPr>
          <p:spPr bwMode="auto">
            <a:xfrm>
              <a:off x="2801938" y="3308350"/>
              <a:ext cx="203200" cy="196850"/>
            </a:xfrm>
            <a:custGeom>
              <a:avLst/>
              <a:gdLst>
                <a:gd name="T0" fmla="*/ 47 w 175"/>
                <a:gd name="T1" fmla="*/ 168 h 168"/>
                <a:gd name="T2" fmla="*/ 0 w 175"/>
                <a:gd name="T3" fmla="*/ 66 h 168"/>
                <a:gd name="T4" fmla="*/ 115 w 175"/>
                <a:gd name="T5" fmla="*/ 0 h 168"/>
                <a:gd name="T6" fmla="*/ 175 w 175"/>
                <a:gd name="T7" fmla="*/ 121 h 168"/>
                <a:gd name="T8" fmla="*/ 47 w 175"/>
                <a:gd name="T9" fmla="*/ 168 h 168"/>
              </a:gdLst>
              <a:ahLst/>
              <a:cxnLst>
                <a:cxn ang="0">
                  <a:pos x="T0" y="T1"/>
                </a:cxn>
                <a:cxn ang="0">
                  <a:pos x="T2" y="T3"/>
                </a:cxn>
                <a:cxn ang="0">
                  <a:pos x="T4" y="T5"/>
                </a:cxn>
                <a:cxn ang="0">
                  <a:pos x="T6" y="T7"/>
                </a:cxn>
                <a:cxn ang="0">
                  <a:pos x="T8" y="T9"/>
                </a:cxn>
              </a:cxnLst>
              <a:rect l="0" t="0" r="r" b="b"/>
              <a:pathLst>
                <a:path w="175" h="168">
                  <a:moveTo>
                    <a:pt x="47" y="168"/>
                  </a:moveTo>
                  <a:cubicBezTo>
                    <a:pt x="34" y="133"/>
                    <a:pt x="18" y="99"/>
                    <a:pt x="0" y="66"/>
                  </a:cubicBezTo>
                  <a:cubicBezTo>
                    <a:pt x="115" y="0"/>
                    <a:pt x="115" y="0"/>
                    <a:pt x="115" y="0"/>
                  </a:cubicBezTo>
                  <a:cubicBezTo>
                    <a:pt x="138" y="39"/>
                    <a:pt x="158" y="79"/>
                    <a:pt x="175" y="121"/>
                  </a:cubicBezTo>
                  <a:lnTo>
                    <a:pt x="47" y="168"/>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19"/>
            <p:cNvSpPr>
              <a:spLocks/>
            </p:cNvSpPr>
            <p:nvPr/>
          </p:nvSpPr>
          <p:spPr bwMode="auto">
            <a:xfrm>
              <a:off x="2320925" y="2846388"/>
              <a:ext cx="179388" cy="165100"/>
            </a:xfrm>
            <a:custGeom>
              <a:avLst/>
              <a:gdLst>
                <a:gd name="T0" fmla="*/ 102 w 155"/>
                <a:gd name="T1" fmla="*/ 142 h 142"/>
                <a:gd name="T2" fmla="*/ 0 w 155"/>
                <a:gd name="T3" fmla="*/ 92 h 142"/>
                <a:gd name="T4" fmla="*/ 34 w 155"/>
                <a:gd name="T5" fmla="*/ 0 h 142"/>
                <a:gd name="T6" fmla="*/ 155 w 155"/>
                <a:gd name="T7" fmla="*/ 50 h 142"/>
                <a:gd name="T8" fmla="*/ 102 w 155"/>
                <a:gd name="T9" fmla="*/ 142 h 142"/>
              </a:gdLst>
              <a:ahLst/>
              <a:cxnLst>
                <a:cxn ang="0">
                  <a:pos x="T0" y="T1"/>
                </a:cxn>
                <a:cxn ang="0">
                  <a:pos x="T2" y="T3"/>
                </a:cxn>
                <a:cxn ang="0">
                  <a:pos x="T4" y="T5"/>
                </a:cxn>
                <a:cxn ang="0">
                  <a:pos x="T6" y="T7"/>
                </a:cxn>
                <a:cxn ang="0">
                  <a:pos x="T8" y="T9"/>
                </a:cxn>
              </a:cxnLst>
              <a:rect l="0" t="0" r="r" b="b"/>
              <a:pathLst>
                <a:path w="155" h="142">
                  <a:moveTo>
                    <a:pt x="102" y="142"/>
                  </a:moveTo>
                  <a:cubicBezTo>
                    <a:pt x="70" y="123"/>
                    <a:pt x="35" y="107"/>
                    <a:pt x="0" y="92"/>
                  </a:cubicBezTo>
                  <a:cubicBezTo>
                    <a:pt x="34" y="0"/>
                    <a:pt x="34" y="0"/>
                    <a:pt x="34" y="0"/>
                  </a:cubicBezTo>
                  <a:cubicBezTo>
                    <a:pt x="75" y="13"/>
                    <a:pt x="116" y="30"/>
                    <a:pt x="155" y="50"/>
                  </a:cubicBezTo>
                  <a:lnTo>
                    <a:pt x="102" y="142"/>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20"/>
            <p:cNvSpPr>
              <a:spLocks/>
            </p:cNvSpPr>
            <p:nvPr/>
          </p:nvSpPr>
          <p:spPr bwMode="auto">
            <a:xfrm>
              <a:off x="2162175" y="2806700"/>
              <a:ext cx="165100" cy="134937"/>
            </a:xfrm>
            <a:custGeom>
              <a:avLst/>
              <a:gdLst>
                <a:gd name="T0" fmla="*/ 109 w 142"/>
                <a:gd name="T1" fmla="*/ 117 h 117"/>
                <a:gd name="T2" fmla="*/ 0 w 142"/>
                <a:gd name="T3" fmla="*/ 85 h 117"/>
                <a:gd name="T4" fmla="*/ 15 w 142"/>
                <a:gd name="T5" fmla="*/ 0 h 117"/>
                <a:gd name="T6" fmla="*/ 142 w 142"/>
                <a:gd name="T7" fmla="*/ 27 h 117"/>
                <a:gd name="T8" fmla="*/ 109 w 142"/>
                <a:gd name="T9" fmla="*/ 117 h 117"/>
              </a:gdLst>
              <a:ahLst/>
              <a:cxnLst>
                <a:cxn ang="0">
                  <a:pos x="T0" y="T1"/>
                </a:cxn>
                <a:cxn ang="0">
                  <a:pos x="T2" y="T3"/>
                </a:cxn>
                <a:cxn ang="0">
                  <a:pos x="T4" y="T5"/>
                </a:cxn>
                <a:cxn ang="0">
                  <a:pos x="T6" y="T7"/>
                </a:cxn>
                <a:cxn ang="0">
                  <a:pos x="T8" y="T9"/>
                </a:cxn>
              </a:cxnLst>
              <a:rect l="0" t="0" r="r" b="b"/>
              <a:pathLst>
                <a:path w="142" h="117">
                  <a:moveTo>
                    <a:pt x="109" y="117"/>
                  </a:moveTo>
                  <a:cubicBezTo>
                    <a:pt x="73" y="104"/>
                    <a:pt x="37" y="93"/>
                    <a:pt x="0" y="85"/>
                  </a:cubicBezTo>
                  <a:cubicBezTo>
                    <a:pt x="15" y="0"/>
                    <a:pt x="15" y="0"/>
                    <a:pt x="15" y="0"/>
                  </a:cubicBezTo>
                  <a:cubicBezTo>
                    <a:pt x="58" y="6"/>
                    <a:pt x="101" y="15"/>
                    <a:pt x="142" y="27"/>
                  </a:cubicBezTo>
                  <a:lnTo>
                    <a:pt x="109" y="117"/>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1"/>
            <p:cNvSpPr>
              <a:spLocks/>
            </p:cNvSpPr>
            <p:nvPr/>
          </p:nvSpPr>
          <p:spPr bwMode="auto">
            <a:xfrm>
              <a:off x="2468563" y="2921000"/>
              <a:ext cx="192088" cy="185737"/>
            </a:xfrm>
            <a:custGeom>
              <a:avLst/>
              <a:gdLst>
                <a:gd name="T0" fmla="*/ 91 w 166"/>
                <a:gd name="T1" fmla="*/ 160 h 160"/>
                <a:gd name="T2" fmla="*/ 0 w 166"/>
                <a:gd name="T3" fmla="*/ 94 h 160"/>
                <a:gd name="T4" fmla="*/ 54 w 166"/>
                <a:gd name="T5" fmla="*/ 0 h 160"/>
                <a:gd name="T6" fmla="*/ 166 w 166"/>
                <a:gd name="T7" fmla="*/ 72 h 160"/>
                <a:gd name="T8" fmla="*/ 91 w 166"/>
                <a:gd name="T9" fmla="*/ 160 h 160"/>
              </a:gdLst>
              <a:ahLst/>
              <a:cxnLst>
                <a:cxn ang="0">
                  <a:pos x="T0" y="T1"/>
                </a:cxn>
                <a:cxn ang="0">
                  <a:pos x="T2" y="T3"/>
                </a:cxn>
                <a:cxn ang="0">
                  <a:pos x="T4" y="T5"/>
                </a:cxn>
                <a:cxn ang="0">
                  <a:pos x="T6" y="T7"/>
                </a:cxn>
                <a:cxn ang="0">
                  <a:pos x="T8" y="T9"/>
                </a:cxn>
              </a:cxnLst>
              <a:rect l="0" t="0" r="r" b="b"/>
              <a:pathLst>
                <a:path w="166" h="160">
                  <a:moveTo>
                    <a:pt x="91" y="160"/>
                  </a:moveTo>
                  <a:cubicBezTo>
                    <a:pt x="62" y="136"/>
                    <a:pt x="31" y="114"/>
                    <a:pt x="0" y="94"/>
                  </a:cubicBezTo>
                  <a:cubicBezTo>
                    <a:pt x="54" y="0"/>
                    <a:pt x="54" y="0"/>
                    <a:pt x="54" y="0"/>
                  </a:cubicBezTo>
                  <a:cubicBezTo>
                    <a:pt x="93" y="21"/>
                    <a:pt x="130" y="45"/>
                    <a:pt x="166" y="72"/>
                  </a:cubicBezTo>
                  <a:lnTo>
                    <a:pt x="91" y="160"/>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2"/>
            <p:cNvSpPr>
              <a:spLocks/>
            </p:cNvSpPr>
            <p:nvPr/>
          </p:nvSpPr>
          <p:spPr bwMode="auto">
            <a:xfrm>
              <a:off x="2600325" y="3024188"/>
              <a:ext cx="201613" cy="198437"/>
            </a:xfrm>
            <a:custGeom>
              <a:avLst/>
              <a:gdLst>
                <a:gd name="T0" fmla="*/ 79 w 174"/>
                <a:gd name="T1" fmla="*/ 171 h 171"/>
                <a:gd name="T2" fmla="*/ 0 w 174"/>
                <a:gd name="T3" fmla="*/ 90 h 171"/>
                <a:gd name="T4" fmla="*/ 76 w 174"/>
                <a:gd name="T5" fmla="*/ 0 h 171"/>
                <a:gd name="T6" fmla="*/ 174 w 174"/>
                <a:gd name="T7" fmla="*/ 91 h 171"/>
                <a:gd name="T8" fmla="*/ 79 w 174"/>
                <a:gd name="T9" fmla="*/ 171 h 171"/>
              </a:gdLst>
              <a:ahLst/>
              <a:cxnLst>
                <a:cxn ang="0">
                  <a:pos x="T0" y="T1"/>
                </a:cxn>
                <a:cxn ang="0">
                  <a:pos x="T2" y="T3"/>
                </a:cxn>
                <a:cxn ang="0">
                  <a:pos x="T4" y="T5"/>
                </a:cxn>
                <a:cxn ang="0">
                  <a:pos x="T6" y="T7"/>
                </a:cxn>
                <a:cxn ang="0">
                  <a:pos x="T8" y="T9"/>
                </a:cxn>
              </a:cxnLst>
              <a:rect l="0" t="0" r="r" b="b"/>
              <a:pathLst>
                <a:path w="174" h="171">
                  <a:moveTo>
                    <a:pt x="79" y="171"/>
                  </a:moveTo>
                  <a:cubicBezTo>
                    <a:pt x="55" y="143"/>
                    <a:pt x="28" y="116"/>
                    <a:pt x="0" y="90"/>
                  </a:cubicBezTo>
                  <a:cubicBezTo>
                    <a:pt x="76" y="0"/>
                    <a:pt x="76" y="0"/>
                    <a:pt x="76" y="0"/>
                  </a:cubicBezTo>
                  <a:cubicBezTo>
                    <a:pt x="111" y="28"/>
                    <a:pt x="144" y="59"/>
                    <a:pt x="174" y="91"/>
                  </a:cubicBezTo>
                  <a:lnTo>
                    <a:pt x="79" y="171"/>
                  </a:lnTo>
                  <a:close/>
                </a:path>
              </a:pathLst>
            </a:custGeom>
            <a:solidFill>
              <a:srgbClr val="CECECE"/>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9" name="Rectangle 68"/>
          <p:cNvSpPr/>
          <p:nvPr/>
        </p:nvSpPr>
        <p:spPr>
          <a:xfrm>
            <a:off x="3695942" y="3592671"/>
            <a:ext cx="1767045" cy="1007472"/>
          </a:xfrm>
          <a:prstGeom prst="rect">
            <a:avLst/>
          </a:prstGeom>
        </p:spPr>
        <p:txBody>
          <a:bodyPr wrap="none" lIns="0" tIns="0" rIns="0" bIns="0">
            <a:noAutofit/>
          </a:bodyPr>
          <a:lstStyle/>
          <a:p>
            <a:pPr lvl="0" algn="ctr"/>
            <a:r>
              <a:rPr lang="en-US" sz="6000" b="1" dirty="0">
                <a:solidFill>
                  <a:srgbClr val="05C3DE"/>
                </a:solidFill>
              </a:rPr>
              <a:t>96%</a:t>
            </a:r>
          </a:p>
        </p:txBody>
      </p:sp>
      <p:sp>
        <p:nvSpPr>
          <p:cNvPr id="70" name="Freeform 5"/>
          <p:cNvSpPr>
            <a:spLocks/>
          </p:cNvSpPr>
          <p:nvPr/>
        </p:nvSpPr>
        <p:spPr bwMode="auto">
          <a:xfrm>
            <a:off x="3049745" y="2955363"/>
            <a:ext cx="228026" cy="231025"/>
          </a:xfrm>
          <a:custGeom>
            <a:avLst/>
            <a:gdLst>
              <a:gd name="T0" fmla="*/ 0 w 104"/>
              <a:gd name="T1" fmla="*/ 89 h 106"/>
              <a:gd name="T2" fmla="*/ 83 w 104"/>
              <a:gd name="T3" fmla="*/ 0 h 106"/>
              <a:gd name="T4" fmla="*/ 104 w 104"/>
              <a:gd name="T5" fmla="*/ 25 h 106"/>
              <a:gd name="T6" fmla="*/ 20 w 104"/>
              <a:gd name="T7" fmla="*/ 106 h 106"/>
              <a:gd name="T8" fmla="*/ 0 w 104"/>
              <a:gd name="T9" fmla="*/ 89 h 106"/>
            </a:gdLst>
            <a:ahLst/>
            <a:cxnLst>
              <a:cxn ang="0">
                <a:pos x="T0" y="T1"/>
              </a:cxn>
              <a:cxn ang="0">
                <a:pos x="T2" y="T3"/>
              </a:cxn>
              <a:cxn ang="0">
                <a:pos x="T4" y="T5"/>
              </a:cxn>
              <a:cxn ang="0">
                <a:pos x="T6" y="T7"/>
              </a:cxn>
              <a:cxn ang="0">
                <a:pos x="T8" y="T9"/>
              </a:cxn>
            </a:cxnLst>
            <a:rect l="0" t="0" r="r" b="b"/>
            <a:pathLst>
              <a:path w="104" h="106">
                <a:moveTo>
                  <a:pt x="0" y="89"/>
                </a:moveTo>
                <a:cubicBezTo>
                  <a:pt x="26" y="57"/>
                  <a:pt x="54" y="27"/>
                  <a:pt x="83" y="0"/>
                </a:cubicBezTo>
                <a:cubicBezTo>
                  <a:pt x="104" y="25"/>
                  <a:pt x="104" y="25"/>
                  <a:pt x="104" y="25"/>
                </a:cubicBezTo>
                <a:cubicBezTo>
                  <a:pt x="74" y="50"/>
                  <a:pt x="46" y="77"/>
                  <a:pt x="20" y="106"/>
                </a:cubicBezTo>
                <a:lnTo>
                  <a:pt x="0" y="8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6"/>
          <p:cNvSpPr>
            <a:spLocks/>
          </p:cNvSpPr>
          <p:nvPr/>
        </p:nvSpPr>
        <p:spPr bwMode="auto">
          <a:xfrm>
            <a:off x="3277771" y="2745340"/>
            <a:ext cx="264030" cy="225025"/>
          </a:xfrm>
          <a:custGeom>
            <a:avLst/>
            <a:gdLst>
              <a:gd name="T0" fmla="*/ 0 w 119"/>
              <a:gd name="T1" fmla="*/ 75 h 102"/>
              <a:gd name="T2" fmla="*/ 98 w 119"/>
              <a:gd name="T3" fmla="*/ 0 h 102"/>
              <a:gd name="T4" fmla="*/ 119 w 119"/>
              <a:gd name="T5" fmla="*/ 37 h 102"/>
              <a:gd name="T6" fmla="*/ 22 w 119"/>
              <a:gd name="T7" fmla="*/ 102 h 102"/>
              <a:gd name="T8" fmla="*/ 0 w 119"/>
              <a:gd name="T9" fmla="*/ 75 h 102"/>
            </a:gdLst>
            <a:ahLst/>
            <a:cxnLst>
              <a:cxn ang="0">
                <a:pos x="T0" y="T1"/>
              </a:cxn>
              <a:cxn ang="0">
                <a:pos x="T2" y="T3"/>
              </a:cxn>
              <a:cxn ang="0">
                <a:pos x="T4" y="T5"/>
              </a:cxn>
              <a:cxn ang="0">
                <a:pos x="T6" y="T7"/>
              </a:cxn>
              <a:cxn ang="0">
                <a:pos x="T8" y="T9"/>
              </a:cxn>
            </a:cxnLst>
            <a:rect l="0" t="0" r="r" b="b"/>
            <a:pathLst>
              <a:path w="119" h="102">
                <a:moveTo>
                  <a:pt x="0" y="75"/>
                </a:moveTo>
                <a:cubicBezTo>
                  <a:pt x="30" y="48"/>
                  <a:pt x="63" y="23"/>
                  <a:pt x="98" y="0"/>
                </a:cubicBezTo>
                <a:cubicBezTo>
                  <a:pt x="119" y="37"/>
                  <a:pt x="119" y="37"/>
                  <a:pt x="119" y="37"/>
                </a:cubicBezTo>
                <a:cubicBezTo>
                  <a:pt x="85" y="56"/>
                  <a:pt x="53" y="78"/>
                  <a:pt x="22" y="102"/>
                </a:cubicBezTo>
                <a:lnTo>
                  <a:pt x="0" y="75"/>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7"/>
          <p:cNvSpPr>
            <a:spLocks/>
          </p:cNvSpPr>
          <p:nvPr/>
        </p:nvSpPr>
        <p:spPr bwMode="auto">
          <a:xfrm>
            <a:off x="4171872" y="2421303"/>
            <a:ext cx="276031" cy="180020"/>
          </a:xfrm>
          <a:custGeom>
            <a:avLst/>
            <a:gdLst>
              <a:gd name="T0" fmla="*/ 0 w 126"/>
              <a:gd name="T1" fmla="*/ 18 h 82"/>
              <a:gd name="T2" fmla="*/ 126 w 126"/>
              <a:gd name="T3" fmla="*/ 0 h 82"/>
              <a:gd name="T4" fmla="*/ 126 w 126"/>
              <a:gd name="T5" fmla="*/ 74 h 82"/>
              <a:gd name="T6" fmla="*/ 124 w 126"/>
              <a:gd name="T7" fmla="*/ 74 h 82"/>
              <a:gd name="T8" fmla="*/ 11 w 126"/>
              <a:gd name="T9" fmla="*/ 82 h 82"/>
              <a:gd name="T10" fmla="*/ 0 w 126"/>
              <a:gd name="T11" fmla="*/ 18 h 82"/>
            </a:gdLst>
            <a:ahLst/>
            <a:cxnLst>
              <a:cxn ang="0">
                <a:pos x="T0" y="T1"/>
              </a:cxn>
              <a:cxn ang="0">
                <a:pos x="T2" y="T3"/>
              </a:cxn>
              <a:cxn ang="0">
                <a:pos x="T4" y="T5"/>
              </a:cxn>
              <a:cxn ang="0">
                <a:pos x="T6" y="T7"/>
              </a:cxn>
              <a:cxn ang="0">
                <a:pos x="T8" y="T9"/>
              </a:cxn>
              <a:cxn ang="0">
                <a:pos x="T10" y="T11"/>
              </a:cxn>
            </a:cxnLst>
            <a:rect l="0" t="0" r="r" b="b"/>
            <a:pathLst>
              <a:path w="126" h="82">
                <a:moveTo>
                  <a:pt x="0" y="18"/>
                </a:moveTo>
                <a:cubicBezTo>
                  <a:pt x="42" y="9"/>
                  <a:pt x="84" y="3"/>
                  <a:pt x="126" y="0"/>
                </a:cubicBezTo>
                <a:cubicBezTo>
                  <a:pt x="126" y="74"/>
                  <a:pt x="126" y="74"/>
                  <a:pt x="126" y="74"/>
                </a:cubicBezTo>
                <a:cubicBezTo>
                  <a:pt x="125" y="74"/>
                  <a:pt x="125" y="74"/>
                  <a:pt x="124" y="74"/>
                </a:cubicBezTo>
                <a:cubicBezTo>
                  <a:pt x="87" y="74"/>
                  <a:pt x="49" y="77"/>
                  <a:pt x="11" y="82"/>
                </a:cubicBezTo>
                <a:lnTo>
                  <a:pt x="0" y="1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8"/>
          <p:cNvSpPr>
            <a:spLocks/>
          </p:cNvSpPr>
          <p:nvPr/>
        </p:nvSpPr>
        <p:spPr bwMode="auto">
          <a:xfrm>
            <a:off x="3844834" y="2475309"/>
            <a:ext cx="288033" cy="195021"/>
          </a:xfrm>
          <a:custGeom>
            <a:avLst/>
            <a:gdLst>
              <a:gd name="T0" fmla="*/ 0 w 131"/>
              <a:gd name="T1" fmla="*/ 38 h 89"/>
              <a:gd name="T2" fmla="*/ 120 w 131"/>
              <a:gd name="T3" fmla="*/ 0 h 89"/>
              <a:gd name="T4" fmla="*/ 131 w 131"/>
              <a:gd name="T5" fmla="*/ 61 h 89"/>
              <a:gd name="T6" fmla="*/ 19 w 131"/>
              <a:gd name="T7" fmla="*/ 89 h 89"/>
              <a:gd name="T8" fmla="*/ 0 w 131"/>
              <a:gd name="T9" fmla="*/ 38 h 89"/>
            </a:gdLst>
            <a:ahLst/>
            <a:cxnLst>
              <a:cxn ang="0">
                <a:pos x="T0" y="T1"/>
              </a:cxn>
              <a:cxn ang="0">
                <a:pos x="T2" y="T3"/>
              </a:cxn>
              <a:cxn ang="0">
                <a:pos x="T4" y="T5"/>
              </a:cxn>
              <a:cxn ang="0">
                <a:pos x="T6" y="T7"/>
              </a:cxn>
              <a:cxn ang="0">
                <a:pos x="T8" y="T9"/>
              </a:cxn>
            </a:cxnLst>
            <a:rect l="0" t="0" r="r" b="b"/>
            <a:pathLst>
              <a:path w="131" h="89">
                <a:moveTo>
                  <a:pt x="0" y="38"/>
                </a:moveTo>
                <a:cubicBezTo>
                  <a:pt x="38" y="23"/>
                  <a:pt x="79" y="10"/>
                  <a:pt x="120" y="0"/>
                </a:cubicBezTo>
                <a:cubicBezTo>
                  <a:pt x="131" y="61"/>
                  <a:pt x="131" y="61"/>
                  <a:pt x="131" y="61"/>
                </a:cubicBezTo>
                <a:cubicBezTo>
                  <a:pt x="93" y="68"/>
                  <a:pt x="56" y="77"/>
                  <a:pt x="19" y="89"/>
                </a:cubicBezTo>
                <a:lnTo>
                  <a:pt x="0" y="3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9"/>
          <p:cNvSpPr>
            <a:spLocks/>
          </p:cNvSpPr>
          <p:nvPr/>
        </p:nvSpPr>
        <p:spPr bwMode="auto">
          <a:xfrm>
            <a:off x="2866723" y="3201391"/>
            <a:ext cx="189022" cy="243027"/>
          </a:xfrm>
          <a:custGeom>
            <a:avLst/>
            <a:gdLst>
              <a:gd name="T0" fmla="*/ 0 w 86"/>
              <a:gd name="T1" fmla="*/ 101 h 111"/>
              <a:gd name="T2" fmla="*/ 66 w 86"/>
              <a:gd name="T3" fmla="*/ 0 h 111"/>
              <a:gd name="T4" fmla="*/ 86 w 86"/>
              <a:gd name="T5" fmla="*/ 16 h 111"/>
              <a:gd name="T6" fmla="*/ 17 w 86"/>
              <a:gd name="T7" fmla="*/ 111 h 111"/>
              <a:gd name="T8" fmla="*/ 0 w 86"/>
              <a:gd name="T9" fmla="*/ 101 h 111"/>
            </a:gdLst>
            <a:ahLst/>
            <a:cxnLst>
              <a:cxn ang="0">
                <a:pos x="T0" y="T1"/>
              </a:cxn>
              <a:cxn ang="0">
                <a:pos x="T2" y="T3"/>
              </a:cxn>
              <a:cxn ang="0">
                <a:pos x="T4" y="T5"/>
              </a:cxn>
              <a:cxn ang="0">
                <a:pos x="T6" y="T7"/>
              </a:cxn>
              <a:cxn ang="0">
                <a:pos x="T8" y="T9"/>
              </a:cxn>
            </a:cxnLst>
            <a:rect l="0" t="0" r="r" b="b"/>
            <a:pathLst>
              <a:path w="86" h="111">
                <a:moveTo>
                  <a:pt x="0" y="101"/>
                </a:moveTo>
                <a:cubicBezTo>
                  <a:pt x="19" y="66"/>
                  <a:pt x="41" y="33"/>
                  <a:pt x="66" y="0"/>
                </a:cubicBezTo>
                <a:cubicBezTo>
                  <a:pt x="86" y="16"/>
                  <a:pt x="86" y="16"/>
                  <a:pt x="86" y="16"/>
                </a:cubicBezTo>
                <a:cubicBezTo>
                  <a:pt x="61" y="46"/>
                  <a:pt x="38" y="78"/>
                  <a:pt x="17" y="111"/>
                </a:cubicBezTo>
                <a:lnTo>
                  <a:pt x="0" y="101"/>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10"/>
          <p:cNvSpPr>
            <a:spLocks/>
          </p:cNvSpPr>
          <p:nvPr/>
        </p:nvSpPr>
        <p:spPr bwMode="auto">
          <a:xfrm>
            <a:off x="2644698" y="3780456"/>
            <a:ext cx="93011" cy="261029"/>
          </a:xfrm>
          <a:custGeom>
            <a:avLst/>
            <a:gdLst>
              <a:gd name="T0" fmla="*/ 0 w 43"/>
              <a:gd name="T1" fmla="*/ 116 h 118"/>
              <a:gd name="T2" fmla="*/ 29 w 43"/>
              <a:gd name="T3" fmla="*/ 0 h 118"/>
              <a:gd name="T4" fmla="*/ 43 w 43"/>
              <a:gd name="T5" fmla="*/ 5 h 118"/>
              <a:gd name="T6" fmla="*/ 12 w 43"/>
              <a:gd name="T7" fmla="*/ 118 h 118"/>
              <a:gd name="T8" fmla="*/ 0 w 43"/>
              <a:gd name="T9" fmla="*/ 116 h 118"/>
            </a:gdLst>
            <a:ahLst/>
            <a:cxnLst>
              <a:cxn ang="0">
                <a:pos x="T0" y="T1"/>
              </a:cxn>
              <a:cxn ang="0">
                <a:pos x="T2" y="T3"/>
              </a:cxn>
              <a:cxn ang="0">
                <a:pos x="T4" y="T5"/>
              </a:cxn>
              <a:cxn ang="0">
                <a:pos x="T6" y="T7"/>
              </a:cxn>
              <a:cxn ang="0">
                <a:pos x="T8" y="T9"/>
              </a:cxn>
            </a:cxnLst>
            <a:rect l="0" t="0" r="r" b="b"/>
            <a:pathLst>
              <a:path w="43" h="118">
                <a:moveTo>
                  <a:pt x="0" y="116"/>
                </a:moveTo>
                <a:cubicBezTo>
                  <a:pt x="7" y="77"/>
                  <a:pt x="17" y="38"/>
                  <a:pt x="29" y="0"/>
                </a:cubicBezTo>
                <a:cubicBezTo>
                  <a:pt x="43" y="5"/>
                  <a:pt x="43" y="5"/>
                  <a:pt x="43" y="5"/>
                </a:cubicBezTo>
                <a:cubicBezTo>
                  <a:pt x="30" y="41"/>
                  <a:pt x="20" y="79"/>
                  <a:pt x="12" y="118"/>
                </a:cubicBezTo>
                <a:lnTo>
                  <a:pt x="0" y="116"/>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11"/>
          <p:cNvSpPr>
            <a:spLocks/>
          </p:cNvSpPr>
          <p:nvPr/>
        </p:nvSpPr>
        <p:spPr bwMode="auto">
          <a:xfrm>
            <a:off x="2611695" y="4098492"/>
            <a:ext cx="48005" cy="261029"/>
          </a:xfrm>
          <a:custGeom>
            <a:avLst/>
            <a:gdLst>
              <a:gd name="T0" fmla="*/ 0 w 22"/>
              <a:gd name="T1" fmla="*/ 119 h 119"/>
              <a:gd name="T2" fmla="*/ 10 w 22"/>
              <a:gd name="T3" fmla="*/ 0 h 119"/>
              <a:gd name="T4" fmla="*/ 22 w 22"/>
              <a:gd name="T5" fmla="*/ 2 h 119"/>
              <a:gd name="T6" fmla="*/ 12 w 22"/>
              <a:gd name="T7" fmla="*/ 119 h 119"/>
              <a:gd name="T8" fmla="*/ 0 w 22"/>
              <a:gd name="T9" fmla="*/ 119 h 119"/>
            </a:gdLst>
            <a:ahLst/>
            <a:cxnLst>
              <a:cxn ang="0">
                <a:pos x="T0" y="T1"/>
              </a:cxn>
              <a:cxn ang="0">
                <a:pos x="T2" y="T3"/>
              </a:cxn>
              <a:cxn ang="0">
                <a:pos x="T4" y="T5"/>
              </a:cxn>
              <a:cxn ang="0">
                <a:pos x="T6" y="T7"/>
              </a:cxn>
              <a:cxn ang="0">
                <a:pos x="T8" y="T9"/>
              </a:cxn>
            </a:cxnLst>
            <a:rect l="0" t="0" r="r" b="b"/>
            <a:pathLst>
              <a:path w="22" h="119">
                <a:moveTo>
                  <a:pt x="0" y="119"/>
                </a:moveTo>
                <a:cubicBezTo>
                  <a:pt x="1" y="80"/>
                  <a:pt x="4" y="40"/>
                  <a:pt x="10" y="0"/>
                </a:cubicBezTo>
                <a:cubicBezTo>
                  <a:pt x="22" y="2"/>
                  <a:pt x="22" y="2"/>
                  <a:pt x="22" y="2"/>
                </a:cubicBezTo>
                <a:cubicBezTo>
                  <a:pt x="16" y="41"/>
                  <a:pt x="12" y="81"/>
                  <a:pt x="12" y="119"/>
                </a:cubicBezTo>
                <a:lnTo>
                  <a:pt x="0" y="11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12"/>
          <p:cNvSpPr>
            <a:spLocks/>
          </p:cNvSpPr>
          <p:nvPr/>
        </p:nvSpPr>
        <p:spPr bwMode="auto">
          <a:xfrm>
            <a:off x="2728707" y="3477423"/>
            <a:ext cx="144016" cy="255028"/>
          </a:xfrm>
          <a:custGeom>
            <a:avLst/>
            <a:gdLst>
              <a:gd name="T0" fmla="*/ 0 w 65"/>
              <a:gd name="T1" fmla="*/ 110 h 116"/>
              <a:gd name="T2" fmla="*/ 48 w 65"/>
              <a:gd name="T3" fmla="*/ 0 h 116"/>
              <a:gd name="T4" fmla="*/ 65 w 65"/>
              <a:gd name="T5" fmla="*/ 10 h 116"/>
              <a:gd name="T6" fmla="*/ 14 w 65"/>
              <a:gd name="T7" fmla="*/ 116 h 116"/>
              <a:gd name="T8" fmla="*/ 0 w 65"/>
              <a:gd name="T9" fmla="*/ 110 h 116"/>
            </a:gdLst>
            <a:ahLst/>
            <a:cxnLst>
              <a:cxn ang="0">
                <a:pos x="T0" y="T1"/>
              </a:cxn>
              <a:cxn ang="0">
                <a:pos x="T2" y="T3"/>
              </a:cxn>
              <a:cxn ang="0">
                <a:pos x="T4" y="T5"/>
              </a:cxn>
              <a:cxn ang="0">
                <a:pos x="T6" y="T7"/>
              </a:cxn>
              <a:cxn ang="0">
                <a:pos x="T8" y="T9"/>
              </a:cxn>
            </a:cxnLst>
            <a:rect l="0" t="0" r="r" b="b"/>
            <a:pathLst>
              <a:path w="65" h="116">
                <a:moveTo>
                  <a:pt x="0" y="110"/>
                </a:moveTo>
                <a:cubicBezTo>
                  <a:pt x="13" y="72"/>
                  <a:pt x="30" y="35"/>
                  <a:pt x="48" y="0"/>
                </a:cubicBezTo>
                <a:cubicBezTo>
                  <a:pt x="65" y="10"/>
                  <a:pt x="65" y="10"/>
                  <a:pt x="65" y="10"/>
                </a:cubicBezTo>
                <a:cubicBezTo>
                  <a:pt x="45" y="44"/>
                  <a:pt x="28" y="80"/>
                  <a:pt x="14" y="116"/>
                </a:cubicBezTo>
                <a:lnTo>
                  <a:pt x="0" y="110"/>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13"/>
          <p:cNvSpPr>
            <a:spLocks/>
          </p:cNvSpPr>
          <p:nvPr/>
        </p:nvSpPr>
        <p:spPr bwMode="auto">
          <a:xfrm>
            <a:off x="3547801" y="2583321"/>
            <a:ext cx="279033" cy="213023"/>
          </a:xfrm>
          <a:custGeom>
            <a:avLst/>
            <a:gdLst>
              <a:gd name="T0" fmla="*/ 0 w 128"/>
              <a:gd name="T1" fmla="*/ 59 h 97"/>
              <a:gd name="T2" fmla="*/ 110 w 128"/>
              <a:gd name="T3" fmla="*/ 0 h 97"/>
              <a:gd name="T4" fmla="*/ 128 w 128"/>
              <a:gd name="T5" fmla="*/ 49 h 97"/>
              <a:gd name="T6" fmla="*/ 22 w 128"/>
              <a:gd name="T7" fmla="*/ 97 h 97"/>
              <a:gd name="T8" fmla="*/ 0 w 128"/>
              <a:gd name="T9" fmla="*/ 59 h 97"/>
            </a:gdLst>
            <a:ahLst/>
            <a:cxnLst>
              <a:cxn ang="0">
                <a:pos x="T0" y="T1"/>
              </a:cxn>
              <a:cxn ang="0">
                <a:pos x="T2" y="T3"/>
              </a:cxn>
              <a:cxn ang="0">
                <a:pos x="T4" y="T5"/>
              </a:cxn>
              <a:cxn ang="0">
                <a:pos x="T6" y="T7"/>
              </a:cxn>
              <a:cxn ang="0">
                <a:pos x="T8" y="T9"/>
              </a:cxn>
            </a:cxnLst>
            <a:rect l="0" t="0" r="r" b="b"/>
            <a:pathLst>
              <a:path w="128" h="97">
                <a:moveTo>
                  <a:pt x="0" y="59"/>
                </a:moveTo>
                <a:cubicBezTo>
                  <a:pt x="36" y="37"/>
                  <a:pt x="72" y="17"/>
                  <a:pt x="110" y="0"/>
                </a:cubicBezTo>
                <a:cubicBezTo>
                  <a:pt x="128" y="49"/>
                  <a:pt x="128" y="49"/>
                  <a:pt x="128" y="49"/>
                </a:cubicBezTo>
                <a:cubicBezTo>
                  <a:pt x="91" y="63"/>
                  <a:pt x="56" y="79"/>
                  <a:pt x="22" y="97"/>
                </a:cubicBezTo>
                <a:lnTo>
                  <a:pt x="0" y="5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14"/>
          <p:cNvSpPr>
            <a:spLocks/>
          </p:cNvSpPr>
          <p:nvPr/>
        </p:nvSpPr>
        <p:spPr bwMode="auto">
          <a:xfrm>
            <a:off x="6158097" y="3711449"/>
            <a:ext cx="363042" cy="342039"/>
          </a:xfrm>
          <a:custGeom>
            <a:avLst/>
            <a:gdLst>
              <a:gd name="T0" fmla="*/ 28 w 165"/>
              <a:gd name="T1" fmla="*/ 155 h 155"/>
              <a:gd name="T2" fmla="*/ 0 w 165"/>
              <a:gd name="T3" fmla="*/ 47 h 155"/>
              <a:gd name="T4" fmla="*/ 128 w 165"/>
              <a:gd name="T5" fmla="*/ 0 h 155"/>
              <a:gd name="T6" fmla="*/ 165 w 165"/>
              <a:gd name="T7" fmla="*/ 131 h 155"/>
              <a:gd name="T8" fmla="*/ 28 w 165"/>
              <a:gd name="T9" fmla="*/ 155 h 155"/>
            </a:gdLst>
            <a:ahLst/>
            <a:cxnLst>
              <a:cxn ang="0">
                <a:pos x="T0" y="T1"/>
              </a:cxn>
              <a:cxn ang="0">
                <a:pos x="T2" y="T3"/>
              </a:cxn>
              <a:cxn ang="0">
                <a:pos x="T4" y="T5"/>
              </a:cxn>
              <a:cxn ang="0">
                <a:pos x="T6" y="T7"/>
              </a:cxn>
              <a:cxn ang="0">
                <a:pos x="T8" y="T9"/>
              </a:cxn>
            </a:cxnLst>
            <a:rect l="0" t="0" r="r" b="b"/>
            <a:pathLst>
              <a:path w="165" h="155">
                <a:moveTo>
                  <a:pt x="28" y="155"/>
                </a:moveTo>
                <a:cubicBezTo>
                  <a:pt x="21" y="119"/>
                  <a:pt x="12" y="82"/>
                  <a:pt x="0" y="47"/>
                </a:cubicBezTo>
                <a:cubicBezTo>
                  <a:pt x="128" y="0"/>
                  <a:pt x="128" y="0"/>
                  <a:pt x="128" y="0"/>
                </a:cubicBezTo>
                <a:cubicBezTo>
                  <a:pt x="144" y="43"/>
                  <a:pt x="156" y="87"/>
                  <a:pt x="165" y="131"/>
                </a:cubicBezTo>
                <a:lnTo>
                  <a:pt x="28" y="155"/>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15"/>
          <p:cNvSpPr>
            <a:spLocks/>
          </p:cNvSpPr>
          <p:nvPr/>
        </p:nvSpPr>
        <p:spPr bwMode="auto">
          <a:xfrm>
            <a:off x="5864064" y="3093379"/>
            <a:ext cx="387045" cy="384044"/>
          </a:xfrm>
          <a:custGeom>
            <a:avLst/>
            <a:gdLst>
              <a:gd name="T0" fmla="*/ 63 w 177"/>
              <a:gd name="T1" fmla="*/ 174 h 174"/>
              <a:gd name="T2" fmla="*/ 0 w 177"/>
              <a:gd name="T3" fmla="*/ 81 h 174"/>
              <a:gd name="T4" fmla="*/ 96 w 177"/>
              <a:gd name="T5" fmla="*/ 0 h 174"/>
              <a:gd name="T6" fmla="*/ 177 w 177"/>
              <a:gd name="T7" fmla="*/ 108 h 174"/>
              <a:gd name="T8" fmla="*/ 63 w 177"/>
              <a:gd name="T9" fmla="*/ 174 h 174"/>
            </a:gdLst>
            <a:ahLst/>
            <a:cxnLst>
              <a:cxn ang="0">
                <a:pos x="T0" y="T1"/>
              </a:cxn>
              <a:cxn ang="0">
                <a:pos x="T2" y="T3"/>
              </a:cxn>
              <a:cxn ang="0">
                <a:pos x="T4" y="T5"/>
              </a:cxn>
              <a:cxn ang="0">
                <a:pos x="T6" y="T7"/>
              </a:cxn>
              <a:cxn ang="0">
                <a:pos x="T8" y="T9"/>
              </a:cxn>
            </a:cxnLst>
            <a:rect l="0" t="0" r="r" b="b"/>
            <a:pathLst>
              <a:path w="177" h="174">
                <a:moveTo>
                  <a:pt x="63" y="174"/>
                </a:moveTo>
                <a:cubicBezTo>
                  <a:pt x="44" y="141"/>
                  <a:pt x="23" y="110"/>
                  <a:pt x="0" y="81"/>
                </a:cubicBezTo>
                <a:cubicBezTo>
                  <a:pt x="96" y="0"/>
                  <a:pt x="96" y="0"/>
                  <a:pt x="96" y="0"/>
                </a:cubicBezTo>
                <a:cubicBezTo>
                  <a:pt x="126" y="34"/>
                  <a:pt x="153" y="71"/>
                  <a:pt x="177" y="108"/>
                </a:cubicBezTo>
                <a:lnTo>
                  <a:pt x="63" y="174"/>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16"/>
          <p:cNvSpPr>
            <a:spLocks/>
          </p:cNvSpPr>
          <p:nvPr/>
        </p:nvSpPr>
        <p:spPr bwMode="auto">
          <a:xfrm>
            <a:off x="4510910" y="2415302"/>
            <a:ext cx="282032" cy="195021"/>
          </a:xfrm>
          <a:custGeom>
            <a:avLst/>
            <a:gdLst>
              <a:gd name="T0" fmla="*/ 113 w 128"/>
              <a:gd name="T1" fmla="*/ 89 h 89"/>
              <a:gd name="T2" fmla="*/ 0 w 128"/>
              <a:gd name="T3" fmla="*/ 77 h 89"/>
              <a:gd name="T4" fmla="*/ 0 w 128"/>
              <a:gd name="T5" fmla="*/ 1 h 89"/>
              <a:gd name="T6" fmla="*/ 34 w 128"/>
              <a:gd name="T7" fmla="*/ 0 h 89"/>
              <a:gd name="T8" fmla="*/ 128 w 128"/>
              <a:gd name="T9" fmla="*/ 5 h 89"/>
              <a:gd name="T10" fmla="*/ 113 w 128"/>
              <a:gd name="T11" fmla="*/ 89 h 89"/>
            </a:gdLst>
            <a:ahLst/>
            <a:cxnLst>
              <a:cxn ang="0">
                <a:pos x="T0" y="T1"/>
              </a:cxn>
              <a:cxn ang="0">
                <a:pos x="T2" y="T3"/>
              </a:cxn>
              <a:cxn ang="0">
                <a:pos x="T4" y="T5"/>
              </a:cxn>
              <a:cxn ang="0">
                <a:pos x="T6" y="T7"/>
              </a:cxn>
              <a:cxn ang="0">
                <a:pos x="T8" y="T9"/>
              </a:cxn>
              <a:cxn ang="0">
                <a:pos x="T10" y="T11"/>
              </a:cxn>
            </a:cxnLst>
            <a:rect l="0" t="0" r="r" b="b"/>
            <a:pathLst>
              <a:path w="128" h="89">
                <a:moveTo>
                  <a:pt x="113" y="89"/>
                </a:moveTo>
                <a:cubicBezTo>
                  <a:pt x="76" y="82"/>
                  <a:pt x="38" y="78"/>
                  <a:pt x="0" y="77"/>
                </a:cubicBezTo>
                <a:cubicBezTo>
                  <a:pt x="0" y="1"/>
                  <a:pt x="0" y="1"/>
                  <a:pt x="0" y="1"/>
                </a:cubicBezTo>
                <a:cubicBezTo>
                  <a:pt x="11" y="0"/>
                  <a:pt x="23" y="0"/>
                  <a:pt x="34" y="0"/>
                </a:cubicBezTo>
                <a:cubicBezTo>
                  <a:pt x="65" y="0"/>
                  <a:pt x="96" y="2"/>
                  <a:pt x="128" y="5"/>
                </a:cubicBezTo>
                <a:lnTo>
                  <a:pt x="113" y="89"/>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18"/>
          <p:cNvSpPr>
            <a:spLocks/>
          </p:cNvSpPr>
          <p:nvPr/>
        </p:nvSpPr>
        <p:spPr bwMode="auto">
          <a:xfrm>
            <a:off x="6032083" y="3384411"/>
            <a:ext cx="384044" cy="372042"/>
          </a:xfrm>
          <a:custGeom>
            <a:avLst/>
            <a:gdLst>
              <a:gd name="T0" fmla="*/ 47 w 175"/>
              <a:gd name="T1" fmla="*/ 168 h 168"/>
              <a:gd name="T2" fmla="*/ 0 w 175"/>
              <a:gd name="T3" fmla="*/ 66 h 168"/>
              <a:gd name="T4" fmla="*/ 115 w 175"/>
              <a:gd name="T5" fmla="*/ 0 h 168"/>
              <a:gd name="T6" fmla="*/ 175 w 175"/>
              <a:gd name="T7" fmla="*/ 121 h 168"/>
              <a:gd name="T8" fmla="*/ 47 w 175"/>
              <a:gd name="T9" fmla="*/ 168 h 168"/>
            </a:gdLst>
            <a:ahLst/>
            <a:cxnLst>
              <a:cxn ang="0">
                <a:pos x="T0" y="T1"/>
              </a:cxn>
              <a:cxn ang="0">
                <a:pos x="T2" y="T3"/>
              </a:cxn>
              <a:cxn ang="0">
                <a:pos x="T4" y="T5"/>
              </a:cxn>
              <a:cxn ang="0">
                <a:pos x="T6" y="T7"/>
              </a:cxn>
              <a:cxn ang="0">
                <a:pos x="T8" y="T9"/>
              </a:cxn>
            </a:cxnLst>
            <a:rect l="0" t="0" r="r" b="b"/>
            <a:pathLst>
              <a:path w="175" h="168">
                <a:moveTo>
                  <a:pt x="47" y="168"/>
                </a:moveTo>
                <a:cubicBezTo>
                  <a:pt x="34" y="133"/>
                  <a:pt x="18" y="99"/>
                  <a:pt x="0" y="66"/>
                </a:cubicBezTo>
                <a:cubicBezTo>
                  <a:pt x="115" y="0"/>
                  <a:pt x="115" y="0"/>
                  <a:pt x="115" y="0"/>
                </a:cubicBezTo>
                <a:cubicBezTo>
                  <a:pt x="138" y="39"/>
                  <a:pt x="158" y="79"/>
                  <a:pt x="175" y="121"/>
                </a:cubicBezTo>
                <a:lnTo>
                  <a:pt x="47" y="168"/>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9"/>
          <p:cNvSpPr>
            <a:spLocks/>
          </p:cNvSpPr>
          <p:nvPr/>
        </p:nvSpPr>
        <p:spPr bwMode="auto">
          <a:xfrm>
            <a:off x="5122979" y="2511313"/>
            <a:ext cx="339039" cy="312035"/>
          </a:xfrm>
          <a:custGeom>
            <a:avLst/>
            <a:gdLst>
              <a:gd name="T0" fmla="*/ 102 w 155"/>
              <a:gd name="T1" fmla="*/ 142 h 142"/>
              <a:gd name="T2" fmla="*/ 0 w 155"/>
              <a:gd name="T3" fmla="*/ 92 h 142"/>
              <a:gd name="T4" fmla="*/ 34 w 155"/>
              <a:gd name="T5" fmla="*/ 0 h 142"/>
              <a:gd name="T6" fmla="*/ 155 w 155"/>
              <a:gd name="T7" fmla="*/ 50 h 142"/>
              <a:gd name="T8" fmla="*/ 102 w 155"/>
              <a:gd name="T9" fmla="*/ 142 h 142"/>
            </a:gdLst>
            <a:ahLst/>
            <a:cxnLst>
              <a:cxn ang="0">
                <a:pos x="T0" y="T1"/>
              </a:cxn>
              <a:cxn ang="0">
                <a:pos x="T2" y="T3"/>
              </a:cxn>
              <a:cxn ang="0">
                <a:pos x="T4" y="T5"/>
              </a:cxn>
              <a:cxn ang="0">
                <a:pos x="T6" y="T7"/>
              </a:cxn>
              <a:cxn ang="0">
                <a:pos x="T8" y="T9"/>
              </a:cxn>
            </a:cxnLst>
            <a:rect l="0" t="0" r="r" b="b"/>
            <a:pathLst>
              <a:path w="155" h="142">
                <a:moveTo>
                  <a:pt x="102" y="142"/>
                </a:moveTo>
                <a:cubicBezTo>
                  <a:pt x="70" y="123"/>
                  <a:pt x="35" y="107"/>
                  <a:pt x="0" y="92"/>
                </a:cubicBezTo>
                <a:cubicBezTo>
                  <a:pt x="34" y="0"/>
                  <a:pt x="34" y="0"/>
                  <a:pt x="34" y="0"/>
                </a:cubicBezTo>
                <a:cubicBezTo>
                  <a:pt x="75" y="13"/>
                  <a:pt x="116" y="30"/>
                  <a:pt x="155" y="50"/>
                </a:cubicBezTo>
                <a:lnTo>
                  <a:pt x="102" y="142"/>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20"/>
          <p:cNvSpPr>
            <a:spLocks/>
          </p:cNvSpPr>
          <p:nvPr/>
        </p:nvSpPr>
        <p:spPr bwMode="auto">
          <a:xfrm>
            <a:off x="4822945" y="2436304"/>
            <a:ext cx="312035" cy="255028"/>
          </a:xfrm>
          <a:custGeom>
            <a:avLst/>
            <a:gdLst>
              <a:gd name="T0" fmla="*/ 109 w 142"/>
              <a:gd name="T1" fmla="*/ 117 h 117"/>
              <a:gd name="T2" fmla="*/ 0 w 142"/>
              <a:gd name="T3" fmla="*/ 85 h 117"/>
              <a:gd name="T4" fmla="*/ 15 w 142"/>
              <a:gd name="T5" fmla="*/ 0 h 117"/>
              <a:gd name="T6" fmla="*/ 142 w 142"/>
              <a:gd name="T7" fmla="*/ 27 h 117"/>
              <a:gd name="T8" fmla="*/ 109 w 142"/>
              <a:gd name="T9" fmla="*/ 117 h 117"/>
            </a:gdLst>
            <a:ahLst/>
            <a:cxnLst>
              <a:cxn ang="0">
                <a:pos x="T0" y="T1"/>
              </a:cxn>
              <a:cxn ang="0">
                <a:pos x="T2" y="T3"/>
              </a:cxn>
              <a:cxn ang="0">
                <a:pos x="T4" y="T5"/>
              </a:cxn>
              <a:cxn ang="0">
                <a:pos x="T6" y="T7"/>
              </a:cxn>
              <a:cxn ang="0">
                <a:pos x="T8" y="T9"/>
              </a:cxn>
            </a:cxnLst>
            <a:rect l="0" t="0" r="r" b="b"/>
            <a:pathLst>
              <a:path w="142" h="117">
                <a:moveTo>
                  <a:pt x="109" y="117"/>
                </a:moveTo>
                <a:cubicBezTo>
                  <a:pt x="73" y="104"/>
                  <a:pt x="37" y="93"/>
                  <a:pt x="0" y="85"/>
                </a:cubicBezTo>
                <a:cubicBezTo>
                  <a:pt x="15" y="0"/>
                  <a:pt x="15" y="0"/>
                  <a:pt x="15" y="0"/>
                </a:cubicBezTo>
                <a:cubicBezTo>
                  <a:pt x="58" y="6"/>
                  <a:pt x="101" y="15"/>
                  <a:pt x="142" y="27"/>
                </a:cubicBezTo>
                <a:lnTo>
                  <a:pt x="109" y="117"/>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21"/>
          <p:cNvSpPr>
            <a:spLocks/>
          </p:cNvSpPr>
          <p:nvPr/>
        </p:nvSpPr>
        <p:spPr bwMode="auto">
          <a:xfrm>
            <a:off x="5402012" y="2652328"/>
            <a:ext cx="363042" cy="351039"/>
          </a:xfrm>
          <a:custGeom>
            <a:avLst/>
            <a:gdLst>
              <a:gd name="T0" fmla="*/ 91 w 166"/>
              <a:gd name="T1" fmla="*/ 160 h 160"/>
              <a:gd name="T2" fmla="*/ 0 w 166"/>
              <a:gd name="T3" fmla="*/ 94 h 160"/>
              <a:gd name="T4" fmla="*/ 54 w 166"/>
              <a:gd name="T5" fmla="*/ 0 h 160"/>
              <a:gd name="T6" fmla="*/ 166 w 166"/>
              <a:gd name="T7" fmla="*/ 72 h 160"/>
              <a:gd name="T8" fmla="*/ 91 w 166"/>
              <a:gd name="T9" fmla="*/ 160 h 160"/>
            </a:gdLst>
            <a:ahLst/>
            <a:cxnLst>
              <a:cxn ang="0">
                <a:pos x="T0" y="T1"/>
              </a:cxn>
              <a:cxn ang="0">
                <a:pos x="T2" y="T3"/>
              </a:cxn>
              <a:cxn ang="0">
                <a:pos x="T4" y="T5"/>
              </a:cxn>
              <a:cxn ang="0">
                <a:pos x="T6" y="T7"/>
              </a:cxn>
              <a:cxn ang="0">
                <a:pos x="T8" y="T9"/>
              </a:cxn>
            </a:cxnLst>
            <a:rect l="0" t="0" r="r" b="b"/>
            <a:pathLst>
              <a:path w="166" h="160">
                <a:moveTo>
                  <a:pt x="91" y="160"/>
                </a:moveTo>
                <a:cubicBezTo>
                  <a:pt x="62" y="136"/>
                  <a:pt x="31" y="114"/>
                  <a:pt x="0" y="94"/>
                </a:cubicBezTo>
                <a:cubicBezTo>
                  <a:pt x="54" y="0"/>
                  <a:pt x="54" y="0"/>
                  <a:pt x="54" y="0"/>
                </a:cubicBezTo>
                <a:cubicBezTo>
                  <a:pt x="93" y="21"/>
                  <a:pt x="130" y="45"/>
                  <a:pt x="166" y="72"/>
                </a:cubicBezTo>
                <a:lnTo>
                  <a:pt x="91" y="160"/>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22"/>
          <p:cNvSpPr>
            <a:spLocks/>
          </p:cNvSpPr>
          <p:nvPr/>
        </p:nvSpPr>
        <p:spPr bwMode="auto">
          <a:xfrm>
            <a:off x="5651039" y="2847351"/>
            <a:ext cx="381044" cy="375042"/>
          </a:xfrm>
          <a:custGeom>
            <a:avLst/>
            <a:gdLst>
              <a:gd name="T0" fmla="*/ 79 w 174"/>
              <a:gd name="T1" fmla="*/ 171 h 171"/>
              <a:gd name="T2" fmla="*/ 0 w 174"/>
              <a:gd name="T3" fmla="*/ 90 h 171"/>
              <a:gd name="T4" fmla="*/ 76 w 174"/>
              <a:gd name="T5" fmla="*/ 0 h 171"/>
              <a:gd name="T6" fmla="*/ 174 w 174"/>
              <a:gd name="T7" fmla="*/ 91 h 171"/>
              <a:gd name="T8" fmla="*/ 79 w 174"/>
              <a:gd name="T9" fmla="*/ 171 h 171"/>
            </a:gdLst>
            <a:ahLst/>
            <a:cxnLst>
              <a:cxn ang="0">
                <a:pos x="T0" y="T1"/>
              </a:cxn>
              <a:cxn ang="0">
                <a:pos x="T2" y="T3"/>
              </a:cxn>
              <a:cxn ang="0">
                <a:pos x="T4" y="T5"/>
              </a:cxn>
              <a:cxn ang="0">
                <a:pos x="T6" y="T7"/>
              </a:cxn>
              <a:cxn ang="0">
                <a:pos x="T8" y="T9"/>
              </a:cxn>
            </a:cxnLst>
            <a:rect l="0" t="0" r="r" b="b"/>
            <a:pathLst>
              <a:path w="174" h="171">
                <a:moveTo>
                  <a:pt x="79" y="171"/>
                </a:moveTo>
                <a:cubicBezTo>
                  <a:pt x="55" y="143"/>
                  <a:pt x="28" y="116"/>
                  <a:pt x="0" y="90"/>
                </a:cubicBezTo>
                <a:cubicBezTo>
                  <a:pt x="76" y="0"/>
                  <a:pt x="76" y="0"/>
                  <a:pt x="76" y="0"/>
                </a:cubicBezTo>
                <a:cubicBezTo>
                  <a:pt x="111" y="28"/>
                  <a:pt x="144" y="59"/>
                  <a:pt x="174" y="91"/>
                </a:cubicBezTo>
                <a:lnTo>
                  <a:pt x="79" y="171"/>
                </a:lnTo>
                <a:close/>
              </a:path>
            </a:pathLst>
          </a:custGeom>
          <a:solidFill>
            <a:srgbClr val="05C3D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TextBox 86"/>
          <p:cNvSpPr txBox="1"/>
          <p:nvPr/>
        </p:nvSpPr>
        <p:spPr>
          <a:xfrm>
            <a:off x="2162820" y="1762650"/>
            <a:ext cx="4803257" cy="215444"/>
          </a:xfrm>
          <a:prstGeom prst="rect">
            <a:avLst/>
          </a:prstGeom>
          <a:noFill/>
        </p:spPr>
        <p:txBody>
          <a:bodyPr wrap="square" lIns="0" tIns="0" rIns="0" bIns="0" rtlCol="0">
            <a:spAutoFit/>
          </a:bodyPr>
          <a:lstStyle/>
          <a:p>
            <a:pPr algn="ctr">
              <a:spcAft>
                <a:spcPts val="1000"/>
              </a:spcAft>
              <a:buClr>
                <a:schemeClr val="accent2"/>
              </a:buClr>
            </a:pPr>
            <a:r>
              <a:rPr lang="en-US" sz="1400" cap="all" dirty="0">
                <a:solidFill>
                  <a:schemeClr val="tx2"/>
                </a:solidFill>
                <a:latin typeface="+mj-lt"/>
              </a:rPr>
              <a:t>Automatic Investment into a QDIA</a:t>
            </a:r>
          </a:p>
        </p:txBody>
      </p:sp>
    </p:spTree>
    <p:extLst>
      <p:ext uri="{BB962C8B-B14F-4D97-AF65-F5344CB8AC3E}">
        <p14:creationId xmlns:p14="http://schemas.microsoft.com/office/powerpoint/2010/main" val="89887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0800000">
                                      <p:cBhvr>
                                        <p:cTn id="6" dur="320" fill="hold"/>
                                        <p:tgtEl>
                                          <p:spTgt spid="46"/>
                                        </p:tgtEl>
                                        <p:attrNameLst>
                                          <p:attrName>r</p:attrName>
                                        </p:attrNameLst>
                                      </p:cBhvr>
                                    </p:animRo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2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4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6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8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10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12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14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16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18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20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22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24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26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grpId="0" nodeType="withEffect">
                                  <p:stCondLst>
                                    <p:cond delay="28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30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32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r>
              <a:rPr lang="en-US" dirty="0"/>
              <a:t>…but have not solved the problem completely.</a:t>
            </a:r>
          </a:p>
        </p:txBody>
      </p:sp>
      <p:sp>
        <p:nvSpPr>
          <p:cNvPr id="4" name="TextBox 29"/>
          <p:cNvSpPr txBox="1"/>
          <p:nvPr/>
        </p:nvSpPr>
        <p:spPr>
          <a:xfrm>
            <a:off x="1076692" y="3981806"/>
            <a:ext cx="1896533" cy="826732"/>
          </a:xfrm>
          <a:prstGeom prst="rect">
            <a:avLst/>
          </a:prstGeom>
          <a:noFill/>
        </p:spPr>
        <p:txBody>
          <a:bodyPr wrap="square" lIns="0" tIns="0" rIns="0" bIns="0" rtlCol="0">
            <a:noAutofit/>
          </a:bodyPr>
          <a:lstStyle/>
          <a:p>
            <a:pPr algn="ctr"/>
            <a:r>
              <a:rPr lang="en-US" sz="1400" dirty="0">
                <a:solidFill>
                  <a:srgbClr val="4F4F4F"/>
                </a:solidFill>
              </a:rPr>
              <a:t>avoid dealing with their financial situation</a:t>
            </a:r>
          </a:p>
        </p:txBody>
      </p:sp>
      <p:grpSp>
        <p:nvGrpSpPr>
          <p:cNvPr id="2" name="Group 1"/>
          <p:cNvGrpSpPr/>
          <p:nvPr/>
        </p:nvGrpSpPr>
        <p:grpSpPr>
          <a:xfrm>
            <a:off x="1027748" y="2165678"/>
            <a:ext cx="1966822" cy="1789169"/>
            <a:chOff x="1100521" y="2068983"/>
            <a:chExt cx="1966822" cy="1789169"/>
          </a:xfrm>
        </p:grpSpPr>
        <p:graphicFrame>
          <p:nvGraphicFramePr>
            <p:cNvPr id="5" name="Chart 30"/>
            <p:cNvGraphicFramePr/>
            <p:nvPr>
              <p:extLst>
                <p:ext uri="{D42A27DB-BD31-4B8C-83A1-F6EECF244321}">
                  <p14:modId xmlns:p14="http://schemas.microsoft.com/office/powerpoint/2010/main" val="1492900285"/>
                </p:ext>
              </p:extLst>
            </p:nvPr>
          </p:nvGraphicFramePr>
          <p:xfrm>
            <a:off x="1100521" y="2068983"/>
            <a:ext cx="1966822" cy="1789169"/>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31"/>
            <p:cNvSpPr/>
            <p:nvPr/>
          </p:nvSpPr>
          <p:spPr>
            <a:xfrm>
              <a:off x="1566026" y="2440265"/>
              <a:ext cx="1097280" cy="109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noAutofit/>
            </a:bodyPr>
            <a:lstStyle/>
            <a:p>
              <a:pPr algn="ctr"/>
              <a:r>
                <a:rPr lang="en-US" sz="2800" b="1" dirty="0">
                  <a:solidFill>
                    <a:srgbClr val="4F4F4F"/>
                  </a:solidFill>
                </a:rPr>
                <a:t>55</a:t>
              </a:r>
              <a:r>
                <a:rPr lang="en-US" sz="2000" b="1" dirty="0">
                  <a:solidFill>
                    <a:srgbClr val="4F4F4F"/>
                  </a:solidFill>
                </a:rPr>
                <a:t>%</a:t>
              </a:r>
              <a:endParaRPr lang="en-US" sz="2800" b="1" dirty="0">
                <a:solidFill>
                  <a:srgbClr val="4F4F4F"/>
                </a:solidFill>
              </a:endParaRPr>
            </a:p>
          </p:txBody>
        </p:sp>
      </p:grpSp>
      <p:sp>
        <p:nvSpPr>
          <p:cNvPr id="7" name="TextBox 32"/>
          <p:cNvSpPr txBox="1"/>
          <p:nvPr/>
        </p:nvSpPr>
        <p:spPr>
          <a:xfrm>
            <a:off x="4099777" y="3981806"/>
            <a:ext cx="1276850" cy="826732"/>
          </a:xfrm>
          <a:prstGeom prst="rect">
            <a:avLst/>
          </a:prstGeom>
          <a:noFill/>
        </p:spPr>
        <p:txBody>
          <a:bodyPr wrap="square" lIns="0" tIns="0" rIns="0" bIns="0" rtlCol="0">
            <a:noAutofit/>
          </a:bodyPr>
          <a:lstStyle/>
          <a:p>
            <a:pPr algn="ctr"/>
            <a:r>
              <a:rPr lang="en-US" sz="1400" dirty="0">
                <a:solidFill>
                  <a:srgbClr val="4F4F4F"/>
                </a:solidFill>
              </a:rPr>
              <a:t>expect to run out of money</a:t>
            </a:r>
          </a:p>
        </p:txBody>
      </p:sp>
      <p:grpSp>
        <p:nvGrpSpPr>
          <p:cNvPr id="3" name="Group 2"/>
          <p:cNvGrpSpPr/>
          <p:nvPr/>
        </p:nvGrpSpPr>
        <p:grpSpPr>
          <a:xfrm>
            <a:off x="3742341" y="2156145"/>
            <a:ext cx="1964988" cy="1808234"/>
            <a:chOff x="3643345" y="2070126"/>
            <a:chExt cx="1964988" cy="1808234"/>
          </a:xfrm>
        </p:grpSpPr>
        <p:graphicFrame>
          <p:nvGraphicFramePr>
            <p:cNvPr id="8" name="Chart 33"/>
            <p:cNvGraphicFramePr/>
            <p:nvPr>
              <p:extLst>
                <p:ext uri="{D42A27DB-BD31-4B8C-83A1-F6EECF244321}">
                  <p14:modId xmlns:p14="http://schemas.microsoft.com/office/powerpoint/2010/main" val="4232487494"/>
                </p:ext>
              </p:extLst>
            </p:nvPr>
          </p:nvGraphicFramePr>
          <p:xfrm>
            <a:off x="3643345" y="2070126"/>
            <a:ext cx="1964988" cy="1808234"/>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34"/>
            <p:cNvSpPr/>
            <p:nvPr/>
          </p:nvSpPr>
          <p:spPr>
            <a:xfrm>
              <a:off x="4090566" y="2448251"/>
              <a:ext cx="1097280" cy="109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noAutofit/>
            </a:bodyPr>
            <a:lstStyle/>
            <a:p>
              <a:pPr algn="ctr"/>
              <a:r>
                <a:rPr lang="en-US" sz="2800" b="1" dirty="0">
                  <a:solidFill>
                    <a:srgbClr val="4F4F4F"/>
                  </a:solidFill>
                </a:rPr>
                <a:t>26</a:t>
              </a:r>
              <a:r>
                <a:rPr lang="en-US" sz="2000" b="1" dirty="0">
                  <a:solidFill>
                    <a:srgbClr val="4F4F4F"/>
                  </a:solidFill>
                </a:rPr>
                <a:t>%</a:t>
              </a:r>
              <a:endParaRPr lang="en-US" sz="2800" b="1" dirty="0">
                <a:solidFill>
                  <a:srgbClr val="4F4F4F"/>
                </a:solidFill>
              </a:endParaRPr>
            </a:p>
          </p:txBody>
        </p:sp>
      </p:grpSp>
      <p:sp>
        <p:nvSpPr>
          <p:cNvPr id="11" name="TextBox 35"/>
          <p:cNvSpPr txBox="1"/>
          <p:nvPr/>
        </p:nvSpPr>
        <p:spPr>
          <a:xfrm>
            <a:off x="6515109" y="3966004"/>
            <a:ext cx="1899408" cy="738664"/>
          </a:xfrm>
          <a:prstGeom prst="rect">
            <a:avLst/>
          </a:prstGeom>
          <a:noFill/>
        </p:spPr>
        <p:txBody>
          <a:bodyPr wrap="square" lIns="0" tIns="0" rIns="0" bIns="0" rtlCol="0">
            <a:noAutofit/>
          </a:bodyPr>
          <a:lstStyle/>
          <a:p>
            <a:pPr algn="ctr"/>
            <a:r>
              <a:rPr lang="en-US" sz="1400" dirty="0">
                <a:solidFill>
                  <a:srgbClr val="4F4F4F"/>
                </a:solidFill>
              </a:rPr>
              <a:t>can’t afford to contribute more to their plans</a:t>
            </a:r>
          </a:p>
        </p:txBody>
      </p:sp>
      <p:grpSp>
        <p:nvGrpSpPr>
          <p:cNvPr id="15" name="Group 14"/>
          <p:cNvGrpSpPr/>
          <p:nvPr/>
        </p:nvGrpSpPr>
        <p:grpSpPr>
          <a:xfrm>
            <a:off x="6455099" y="2148405"/>
            <a:ext cx="2019429" cy="1823714"/>
            <a:chOff x="6456234" y="2069921"/>
            <a:chExt cx="2019429" cy="1823714"/>
          </a:xfrm>
        </p:grpSpPr>
        <p:graphicFrame>
          <p:nvGraphicFramePr>
            <p:cNvPr id="12" name="Chart 36"/>
            <p:cNvGraphicFramePr/>
            <p:nvPr>
              <p:extLst>
                <p:ext uri="{D42A27DB-BD31-4B8C-83A1-F6EECF244321}">
                  <p14:modId xmlns:p14="http://schemas.microsoft.com/office/powerpoint/2010/main" val="3176866083"/>
                </p:ext>
              </p:extLst>
            </p:nvPr>
          </p:nvGraphicFramePr>
          <p:xfrm>
            <a:off x="6456234" y="2069921"/>
            <a:ext cx="2019429" cy="1823714"/>
          </p:xfrm>
          <a:graphic>
            <a:graphicData uri="http://schemas.openxmlformats.org/drawingml/2006/chart">
              <c:chart xmlns:c="http://schemas.openxmlformats.org/drawingml/2006/chart" xmlns:r="http://schemas.openxmlformats.org/officeDocument/2006/relationships" r:id="rId5"/>
            </a:graphicData>
          </a:graphic>
        </p:graphicFrame>
        <p:sp>
          <p:nvSpPr>
            <p:cNvPr id="13" name="Oval 37"/>
            <p:cNvSpPr/>
            <p:nvPr/>
          </p:nvSpPr>
          <p:spPr>
            <a:xfrm>
              <a:off x="6917308" y="2433138"/>
              <a:ext cx="1097280" cy="109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noAutofit/>
            </a:bodyPr>
            <a:lstStyle/>
            <a:p>
              <a:pPr algn="ctr"/>
              <a:r>
                <a:rPr lang="en-US" sz="2800" b="1" dirty="0">
                  <a:solidFill>
                    <a:srgbClr val="4F4F4F"/>
                  </a:solidFill>
                </a:rPr>
                <a:t>48</a:t>
              </a:r>
              <a:r>
                <a:rPr lang="en-US" sz="2000" b="1" dirty="0">
                  <a:solidFill>
                    <a:srgbClr val="4F4F4F"/>
                  </a:solidFill>
                </a:rPr>
                <a:t>%</a:t>
              </a:r>
              <a:endParaRPr lang="en-US" sz="2800" b="1" dirty="0">
                <a:solidFill>
                  <a:srgbClr val="4F4F4F"/>
                </a:solidFill>
              </a:endParaRPr>
            </a:p>
          </p:txBody>
        </p:sp>
      </p:grpSp>
      <p:sp>
        <p:nvSpPr>
          <p:cNvPr id="17" name="Text Placeholder 5"/>
          <p:cNvSpPr>
            <a:spLocks noGrp="1"/>
          </p:cNvSpPr>
          <p:nvPr>
            <p:ph type="body" sz="quarter" idx="13"/>
          </p:nvPr>
        </p:nvSpPr>
        <p:spPr>
          <a:xfrm>
            <a:off x="990600" y="6053328"/>
            <a:ext cx="7467600" cy="457200"/>
          </a:xfrm>
        </p:spPr>
        <p:txBody>
          <a:bodyPr/>
          <a:lstStyle/>
          <a:p>
            <a:r>
              <a:rPr lang="en-US" dirty="0"/>
              <a:t>Source: T. Rowe Price Retirement Saving and Spending Study (2015)</a:t>
            </a:r>
          </a:p>
        </p:txBody>
      </p:sp>
    </p:spTree>
    <p:extLst>
      <p:ext uri="{BB962C8B-B14F-4D97-AF65-F5344CB8AC3E}">
        <p14:creationId xmlns:p14="http://schemas.microsoft.com/office/powerpoint/2010/main" val="417926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5"/>
          </p:nvPr>
        </p:nvSpPr>
        <p:spPr/>
        <p:txBody>
          <a:bodyPr/>
          <a:lstStyle/>
          <a:p>
            <a:r>
              <a:rPr lang="en-US" dirty="0"/>
              <a:t>There is opportunity to do more.</a:t>
            </a:r>
          </a:p>
        </p:txBody>
      </p:sp>
      <p:sp>
        <p:nvSpPr>
          <p:cNvPr id="30" name="TextBox 29"/>
          <p:cNvSpPr txBox="1"/>
          <p:nvPr/>
        </p:nvSpPr>
        <p:spPr>
          <a:xfrm>
            <a:off x="762898" y="3789908"/>
            <a:ext cx="1763730" cy="523220"/>
          </a:xfrm>
          <a:prstGeom prst="rect">
            <a:avLst/>
          </a:prstGeom>
          <a:noFill/>
        </p:spPr>
        <p:txBody>
          <a:bodyPr wrap="square" rtlCol="0">
            <a:spAutoFit/>
          </a:bodyPr>
          <a:lstStyle/>
          <a:p>
            <a:pPr algn="ctr"/>
            <a:r>
              <a:rPr lang="en-US" sz="1400" dirty="0">
                <a:solidFill>
                  <a:srgbClr val="4F4F4F"/>
                </a:solidFill>
              </a:rPr>
              <a:t>say they are financially illiterate</a:t>
            </a:r>
            <a:r>
              <a:rPr lang="en-US" sz="1400" baseline="30000" dirty="0">
                <a:solidFill>
                  <a:srgbClr val="4F4F4F"/>
                </a:solidFill>
              </a:rPr>
              <a:t>1</a:t>
            </a:r>
            <a:endParaRPr lang="en-US" sz="1200" baseline="30000" dirty="0">
              <a:solidFill>
                <a:srgbClr val="4F4F4F"/>
              </a:solidFill>
            </a:endParaRPr>
          </a:p>
        </p:txBody>
      </p:sp>
      <p:graphicFrame>
        <p:nvGraphicFramePr>
          <p:cNvPr id="31" name="Chart 30"/>
          <p:cNvGraphicFramePr/>
          <p:nvPr>
            <p:extLst>
              <p:ext uri="{D42A27DB-BD31-4B8C-83A1-F6EECF244321}">
                <p14:modId xmlns:p14="http://schemas.microsoft.com/office/powerpoint/2010/main" val="4098032747"/>
              </p:ext>
            </p:extLst>
          </p:nvPr>
        </p:nvGraphicFramePr>
        <p:xfrm>
          <a:off x="661321" y="2068983"/>
          <a:ext cx="1966822" cy="1789169"/>
        </p:xfrm>
        <a:graphic>
          <a:graphicData uri="http://schemas.openxmlformats.org/drawingml/2006/chart">
            <c:chart xmlns:c="http://schemas.openxmlformats.org/drawingml/2006/chart" xmlns:r="http://schemas.openxmlformats.org/officeDocument/2006/relationships" r:id="rId3"/>
          </a:graphicData>
        </a:graphic>
      </p:graphicFrame>
      <p:sp>
        <p:nvSpPr>
          <p:cNvPr id="32" name="Oval 31"/>
          <p:cNvSpPr/>
          <p:nvPr/>
        </p:nvSpPr>
        <p:spPr>
          <a:xfrm>
            <a:off x="1109892" y="2440265"/>
            <a:ext cx="1097280" cy="10972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noAutofit/>
          </a:bodyPr>
          <a:lstStyle/>
          <a:p>
            <a:pPr algn="ctr"/>
            <a:r>
              <a:rPr lang="en-US" sz="2200" b="1" dirty="0">
                <a:solidFill>
                  <a:schemeClr val="tx1"/>
                </a:solidFill>
              </a:rPr>
              <a:t>43</a:t>
            </a:r>
            <a:r>
              <a:rPr lang="en-US" b="1" dirty="0">
                <a:solidFill>
                  <a:schemeClr val="tx1"/>
                </a:solidFill>
              </a:rPr>
              <a:t>%</a:t>
            </a:r>
            <a:endParaRPr lang="en-US" sz="2200" b="1" dirty="0">
              <a:solidFill>
                <a:schemeClr val="tx1"/>
              </a:solidFill>
            </a:endParaRPr>
          </a:p>
        </p:txBody>
      </p:sp>
      <p:sp>
        <p:nvSpPr>
          <p:cNvPr id="33" name="TextBox 32"/>
          <p:cNvSpPr txBox="1"/>
          <p:nvPr/>
        </p:nvSpPr>
        <p:spPr>
          <a:xfrm>
            <a:off x="2784584" y="3783929"/>
            <a:ext cx="1809582" cy="738664"/>
          </a:xfrm>
          <a:prstGeom prst="rect">
            <a:avLst/>
          </a:prstGeom>
          <a:noFill/>
        </p:spPr>
        <p:txBody>
          <a:bodyPr wrap="square" rtlCol="0">
            <a:spAutoFit/>
          </a:bodyPr>
          <a:lstStyle/>
          <a:p>
            <a:pPr algn="ctr"/>
            <a:r>
              <a:rPr lang="en-US" sz="1400" dirty="0">
                <a:solidFill>
                  <a:srgbClr val="4F4F4F"/>
                </a:solidFill>
              </a:rPr>
              <a:t>of wages go to consumer debt payments</a:t>
            </a:r>
            <a:r>
              <a:rPr lang="en-US" sz="1400" baseline="30000" dirty="0">
                <a:solidFill>
                  <a:srgbClr val="4F4F4F"/>
                </a:solidFill>
              </a:rPr>
              <a:t>2</a:t>
            </a:r>
            <a:endParaRPr lang="en-US" sz="1200" baseline="30000" dirty="0">
              <a:solidFill>
                <a:srgbClr val="4F4F4F"/>
              </a:solidFill>
            </a:endParaRPr>
          </a:p>
        </p:txBody>
      </p:sp>
      <p:graphicFrame>
        <p:nvGraphicFramePr>
          <p:cNvPr id="34" name="Chart 33"/>
          <p:cNvGraphicFramePr/>
          <p:nvPr>
            <p:extLst>
              <p:ext uri="{D42A27DB-BD31-4B8C-83A1-F6EECF244321}">
                <p14:modId xmlns:p14="http://schemas.microsoft.com/office/powerpoint/2010/main" val="3469827071"/>
              </p:ext>
            </p:extLst>
          </p:nvPr>
        </p:nvGraphicFramePr>
        <p:xfrm>
          <a:off x="2684888" y="2052191"/>
          <a:ext cx="1964988" cy="1808234"/>
        </p:xfrm>
        <a:graphic>
          <a:graphicData uri="http://schemas.openxmlformats.org/drawingml/2006/chart">
            <c:chart xmlns:c="http://schemas.openxmlformats.org/drawingml/2006/chart" xmlns:r="http://schemas.openxmlformats.org/officeDocument/2006/relationships" r:id="rId4"/>
          </a:graphicData>
        </a:graphic>
      </p:graphicFrame>
      <p:sp>
        <p:nvSpPr>
          <p:cNvPr id="35" name="Oval 34"/>
          <p:cNvSpPr/>
          <p:nvPr/>
        </p:nvSpPr>
        <p:spPr>
          <a:xfrm>
            <a:off x="3132109" y="2430316"/>
            <a:ext cx="1097280" cy="10972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noAutofit/>
          </a:bodyPr>
          <a:lstStyle/>
          <a:p>
            <a:pPr algn="ctr"/>
            <a:r>
              <a:rPr lang="en-US" sz="2200" b="1" dirty="0">
                <a:solidFill>
                  <a:schemeClr val="tx1"/>
                </a:solidFill>
              </a:rPr>
              <a:t>24</a:t>
            </a:r>
            <a:r>
              <a:rPr lang="en-US" b="1" dirty="0">
                <a:solidFill>
                  <a:schemeClr val="tx1"/>
                </a:solidFill>
              </a:rPr>
              <a:t>%</a:t>
            </a:r>
            <a:endParaRPr lang="en-US" sz="2200" b="1" dirty="0">
              <a:solidFill>
                <a:schemeClr val="tx1"/>
              </a:solidFill>
            </a:endParaRPr>
          </a:p>
        </p:txBody>
      </p:sp>
      <p:sp>
        <p:nvSpPr>
          <p:cNvPr id="36" name="TextBox 35"/>
          <p:cNvSpPr txBox="1"/>
          <p:nvPr/>
        </p:nvSpPr>
        <p:spPr>
          <a:xfrm>
            <a:off x="4763724" y="3791718"/>
            <a:ext cx="1980567" cy="738664"/>
          </a:xfrm>
          <a:prstGeom prst="rect">
            <a:avLst/>
          </a:prstGeom>
          <a:noFill/>
        </p:spPr>
        <p:txBody>
          <a:bodyPr wrap="square" rtlCol="0">
            <a:spAutoFit/>
          </a:bodyPr>
          <a:lstStyle/>
          <a:p>
            <a:pPr algn="ctr"/>
            <a:r>
              <a:rPr lang="en-US" sz="1400" dirty="0">
                <a:solidFill>
                  <a:srgbClr val="4F4F4F"/>
                </a:solidFill>
              </a:rPr>
              <a:t>say finances are the largest source of stress in their life</a:t>
            </a:r>
            <a:r>
              <a:rPr lang="en-US" sz="1400" baseline="30000" dirty="0">
                <a:solidFill>
                  <a:srgbClr val="4F4F4F"/>
                </a:solidFill>
              </a:rPr>
              <a:t>3</a:t>
            </a:r>
            <a:endParaRPr lang="en-US" sz="1200" baseline="30000" dirty="0">
              <a:solidFill>
                <a:srgbClr val="4F4F4F"/>
              </a:solidFill>
            </a:endParaRPr>
          </a:p>
        </p:txBody>
      </p:sp>
      <p:graphicFrame>
        <p:nvGraphicFramePr>
          <p:cNvPr id="37" name="Chart 36"/>
          <p:cNvGraphicFramePr/>
          <p:nvPr>
            <p:extLst>
              <p:ext uri="{D42A27DB-BD31-4B8C-83A1-F6EECF244321}">
                <p14:modId xmlns:p14="http://schemas.microsoft.com/office/powerpoint/2010/main" val="15361727"/>
              </p:ext>
            </p:extLst>
          </p:nvPr>
        </p:nvGraphicFramePr>
        <p:xfrm>
          <a:off x="4726681" y="2070793"/>
          <a:ext cx="2019429" cy="1823714"/>
        </p:xfrm>
        <a:graphic>
          <a:graphicData uri="http://schemas.openxmlformats.org/drawingml/2006/chart">
            <c:chart xmlns:c="http://schemas.openxmlformats.org/drawingml/2006/chart" xmlns:r="http://schemas.openxmlformats.org/officeDocument/2006/relationships" r:id="rId5"/>
          </a:graphicData>
        </a:graphic>
      </p:graphicFrame>
      <p:sp>
        <p:nvSpPr>
          <p:cNvPr id="38" name="Oval 37"/>
          <p:cNvSpPr/>
          <p:nvPr/>
        </p:nvSpPr>
        <p:spPr>
          <a:xfrm>
            <a:off x="5194708" y="2458308"/>
            <a:ext cx="1097280" cy="10972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noAutofit/>
          </a:bodyPr>
          <a:lstStyle/>
          <a:p>
            <a:pPr algn="ctr"/>
            <a:r>
              <a:rPr lang="en-US" sz="2200" b="1" dirty="0">
                <a:solidFill>
                  <a:schemeClr val="tx1"/>
                </a:solidFill>
              </a:rPr>
              <a:t>64</a:t>
            </a:r>
            <a:r>
              <a:rPr lang="en-US" b="1" dirty="0">
                <a:solidFill>
                  <a:schemeClr val="tx1"/>
                </a:solidFill>
              </a:rPr>
              <a:t>%</a:t>
            </a:r>
            <a:endParaRPr lang="en-US" sz="2200" b="1" dirty="0">
              <a:solidFill>
                <a:schemeClr val="tx1"/>
              </a:solidFill>
            </a:endParaRPr>
          </a:p>
        </p:txBody>
      </p:sp>
      <p:sp>
        <p:nvSpPr>
          <p:cNvPr id="17" name="TextBox 16"/>
          <p:cNvSpPr txBox="1"/>
          <p:nvPr/>
        </p:nvSpPr>
        <p:spPr>
          <a:xfrm>
            <a:off x="6710815" y="3789908"/>
            <a:ext cx="1980567" cy="738664"/>
          </a:xfrm>
          <a:prstGeom prst="rect">
            <a:avLst/>
          </a:prstGeom>
          <a:noFill/>
        </p:spPr>
        <p:txBody>
          <a:bodyPr wrap="square" rtlCol="0">
            <a:spAutoFit/>
          </a:bodyPr>
          <a:lstStyle/>
          <a:p>
            <a:pPr algn="ctr"/>
            <a:r>
              <a:rPr lang="en-US" sz="1400" dirty="0">
                <a:solidFill>
                  <a:srgbClr val="4F4F4F"/>
                </a:solidFill>
              </a:rPr>
              <a:t>don’t have enough savings to cover a $1,000 emergency</a:t>
            </a:r>
            <a:r>
              <a:rPr lang="en-US" sz="1400" baseline="30000" dirty="0">
                <a:solidFill>
                  <a:srgbClr val="4F4F4F"/>
                </a:solidFill>
              </a:rPr>
              <a:t>4</a:t>
            </a:r>
            <a:endParaRPr lang="en-US" sz="1200" baseline="30000" dirty="0">
              <a:solidFill>
                <a:srgbClr val="4F4F4F"/>
              </a:solidFill>
            </a:endParaRPr>
          </a:p>
        </p:txBody>
      </p:sp>
      <p:graphicFrame>
        <p:nvGraphicFramePr>
          <p:cNvPr id="18" name="Chart 17"/>
          <p:cNvGraphicFramePr/>
          <p:nvPr>
            <p:extLst>
              <p:ext uri="{D42A27DB-BD31-4B8C-83A1-F6EECF244321}">
                <p14:modId xmlns:p14="http://schemas.microsoft.com/office/powerpoint/2010/main" val="3859528538"/>
              </p:ext>
            </p:extLst>
          </p:nvPr>
        </p:nvGraphicFramePr>
        <p:xfrm>
          <a:off x="6673772" y="2068983"/>
          <a:ext cx="2019429" cy="1823714"/>
        </p:xfrm>
        <a:graphic>
          <a:graphicData uri="http://schemas.openxmlformats.org/drawingml/2006/chart">
            <c:chart xmlns:c="http://schemas.openxmlformats.org/drawingml/2006/chart" xmlns:r="http://schemas.openxmlformats.org/officeDocument/2006/relationships" r:id="rId6"/>
          </a:graphicData>
        </a:graphic>
      </p:graphicFrame>
      <p:sp>
        <p:nvSpPr>
          <p:cNvPr id="19" name="Oval 18"/>
          <p:cNvSpPr/>
          <p:nvPr/>
        </p:nvSpPr>
        <p:spPr>
          <a:xfrm>
            <a:off x="7141799" y="2456498"/>
            <a:ext cx="1097280" cy="10972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noAutofit/>
          </a:bodyPr>
          <a:lstStyle/>
          <a:p>
            <a:pPr algn="ctr"/>
            <a:r>
              <a:rPr lang="en-US" sz="2200" b="1" dirty="0">
                <a:solidFill>
                  <a:schemeClr val="tx1"/>
                </a:solidFill>
              </a:rPr>
              <a:t>64</a:t>
            </a:r>
            <a:r>
              <a:rPr lang="en-US" b="1" dirty="0">
                <a:solidFill>
                  <a:schemeClr val="tx1"/>
                </a:solidFill>
              </a:rPr>
              <a:t>%</a:t>
            </a:r>
            <a:endParaRPr lang="en-US" sz="2200" b="1" dirty="0">
              <a:solidFill>
                <a:schemeClr val="tx1"/>
              </a:solidFill>
            </a:endParaRPr>
          </a:p>
        </p:txBody>
      </p:sp>
      <p:sp>
        <p:nvSpPr>
          <p:cNvPr id="20" name="Text Placeholder 5"/>
          <p:cNvSpPr>
            <a:spLocks noGrp="1"/>
          </p:cNvSpPr>
          <p:nvPr>
            <p:ph type="body" sz="quarter" idx="13"/>
          </p:nvPr>
        </p:nvSpPr>
        <p:spPr>
          <a:xfrm>
            <a:off x="990600" y="6053328"/>
            <a:ext cx="7467600" cy="457200"/>
          </a:xfrm>
        </p:spPr>
        <p:txBody>
          <a:bodyPr/>
          <a:lstStyle/>
          <a:p>
            <a:r>
              <a:rPr lang="en-US" baseline="30000" dirty="0"/>
              <a:t>1</a:t>
            </a:r>
            <a:r>
              <a:rPr lang="en-US" dirty="0"/>
              <a:t>S&amp;P Global </a:t>
            </a:r>
            <a:r>
              <a:rPr lang="en-US" dirty="0" err="1"/>
              <a:t>FinLit</a:t>
            </a:r>
            <a:r>
              <a:rPr lang="en-US" dirty="0"/>
              <a:t> Survey 2015 </a:t>
            </a:r>
          </a:p>
          <a:p>
            <a:r>
              <a:rPr lang="en-US" baseline="30000" dirty="0"/>
              <a:t>2</a:t>
            </a:r>
            <a:r>
              <a:rPr lang="en-US" dirty="0"/>
              <a:t>U.S. Census Bureau at al. 2014</a:t>
            </a:r>
          </a:p>
          <a:p>
            <a:r>
              <a:rPr lang="en-US" baseline="30000" dirty="0"/>
              <a:t>3</a:t>
            </a:r>
            <a:r>
              <a:rPr lang="en-US" dirty="0"/>
              <a:t>American Psychological Association 2015</a:t>
            </a:r>
          </a:p>
          <a:p>
            <a:r>
              <a:rPr lang="en-US" baseline="30000" dirty="0"/>
              <a:t>4</a:t>
            </a:r>
            <a:r>
              <a:rPr lang="en-US" dirty="0"/>
              <a:t>MarketWatch 2015</a:t>
            </a:r>
          </a:p>
        </p:txBody>
      </p:sp>
      <p:sp>
        <p:nvSpPr>
          <p:cNvPr id="16" name="TextBox 15"/>
          <p:cNvSpPr txBox="1"/>
          <p:nvPr/>
        </p:nvSpPr>
        <p:spPr>
          <a:xfrm>
            <a:off x="603106" y="1210683"/>
            <a:ext cx="2433544" cy="307777"/>
          </a:xfrm>
          <a:prstGeom prst="rect">
            <a:avLst/>
          </a:prstGeom>
          <a:noFill/>
        </p:spPr>
        <p:txBody>
          <a:bodyPr wrap="square" rtlCol="0">
            <a:spAutoFit/>
          </a:bodyPr>
          <a:lstStyle/>
          <a:p>
            <a:pPr algn="ctr"/>
            <a:r>
              <a:rPr lang="en-US" sz="1400" dirty="0">
                <a:solidFill>
                  <a:srgbClr val="4F4F4F"/>
                </a:solidFill>
              </a:rPr>
              <a:t>Of American adults…</a:t>
            </a:r>
            <a:endParaRPr lang="en-US" sz="1200" baseline="30000" dirty="0">
              <a:solidFill>
                <a:srgbClr val="4F4F4F"/>
              </a:solidFill>
            </a:endParaRPr>
          </a:p>
        </p:txBody>
      </p:sp>
    </p:spTree>
    <p:extLst>
      <p:ext uri="{BB962C8B-B14F-4D97-AF65-F5344CB8AC3E}">
        <p14:creationId xmlns:p14="http://schemas.microsoft.com/office/powerpoint/2010/main" val="54651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Source: Aon Hewitt  </a:t>
            </a:r>
          </a:p>
        </p:txBody>
      </p:sp>
      <p:sp>
        <p:nvSpPr>
          <p:cNvPr id="8" name="Text Placeholder 7"/>
          <p:cNvSpPr>
            <a:spLocks noGrp="1"/>
          </p:cNvSpPr>
          <p:nvPr>
            <p:ph type="body" sz="quarter" idx="15"/>
          </p:nvPr>
        </p:nvSpPr>
        <p:spPr/>
        <p:txBody>
          <a:bodyPr/>
          <a:lstStyle/>
          <a:p>
            <a:r>
              <a:rPr lang="en-US" dirty="0"/>
              <a:t>Good intentions</a:t>
            </a:r>
          </a:p>
        </p:txBody>
      </p:sp>
      <p:sp>
        <p:nvSpPr>
          <p:cNvPr id="9" name="Title 1"/>
          <p:cNvSpPr txBox="1">
            <a:spLocks/>
          </p:cNvSpPr>
          <p:nvPr/>
        </p:nvSpPr>
        <p:spPr bwMode="auto">
          <a:xfrm>
            <a:off x="4775230" y="2723716"/>
            <a:ext cx="3296563" cy="512675"/>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600" kern="1200">
                <a:solidFill>
                  <a:srgbClr val="3B3B3B"/>
                </a:solidFill>
                <a:latin typeface="+mj-lt"/>
                <a:ea typeface="+mj-ea"/>
                <a:cs typeface="+mj-cs"/>
              </a:defRPr>
            </a:lvl1pPr>
          </a:lstStyle>
          <a:p>
            <a:pPr>
              <a:lnSpc>
                <a:spcPct val="100000"/>
              </a:lnSpc>
            </a:pPr>
            <a:r>
              <a:rPr lang="en-US" sz="1600" dirty="0">
                <a:latin typeface="+mn-lt"/>
              </a:rPr>
              <a:t>of sponsors said they were focusing on financial wellness in 2016</a:t>
            </a:r>
          </a:p>
        </p:txBody>
      </p:sp>
      <p:sp>
        <p:nvSpPr>
          <p:cNvPr id="10" name="Rectangle 109"/>
          <p:cNvSpPr/>
          <p:nvPr/>
        </p:nvSpPr>
        <p:spPr>
          <a:xfrm>
            <a:off x="4742279" y="1595173"/>
            <a:ext cx="2444363" cy="1375657"/>
          </a:xfrm>
          <a:prstGeom prst="rect">
            <a:avLst/>
          </a:prstGeom>
        </p:spPr>
        <p:txBody>
          <a:bodyPr wrap="none" lIns="0" tIns="0" rIns="0" bIns="0" anchor="ctr">
            <a:noAutofit/>
          </a:bodyPr>
          <a:lstStyle/>
          <a:p>
            <a:r>
              <a:rPr lang="en-US" sz="8000" spc="-350" dirty="0">
                <a:solidFill>
                  <a:srgbClr val="05C3DE"/>
                </a:solidFill>
              </a:rPr>
              <a:t>89</a:t>
            </a:r>
            <a:r>
              <a:rPr lang="en-US" sz="5400" spc="-350" dirty="0">
                <a:solidFill>
                  <a:srgbClr val="05C3DE"/>
                </a:solidFill>
              </a:rPr>
              <a:t>%</a:t>
            </a:r>
          </a:p>
        </p:txBody>
      </p:sp>
      <p:sp>
        <p:nvSpPr>
          <p:cNvPr id="84" name="Rectangle 83"/>
          <p:cNvSpPr>
            <a:spLocks noChangeAspect="1"/>
          </p:cNvSpPr>
          <p:nvPr/>
        </p:nvSpPr>
        <p:spPr>
          <a:xfrm>
            <a:off x="1042632" y="1691687"/>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5" name="Rectangle 84"/>
          <p:cNvSpPr>
            <a:spLocks noChangeAspect="1"/>
          </p:cNvSpPr>
          <p:nvPr/>
        </p:nvSpPr>
        <p:spPr>
          <a:xfrm>
            <a:off x="1360684" y="1691687"/>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6" name="Rectangle 85"/>
          <p:cNvSpPr>
            <a:spLocks noChangeAspect="1"/>
          </p:cNvSpPr>
          <p:nvPr/>
        </p:nvSpPr>
        <p:spPr>
          <a:xfrm>
            <a:off x="1678736" y="1691687"/>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7" name="Rectangle 86"/>
          <p:cNvSpPr>
            <a:spLocks noChangeAspect="1"/>
          </p:cNvSpPr>
          <p:nvPr/>
        </p:nvSpPr>
        <p:spPr>
          <a:xfrm>
            <a:off x="1996788" y="1691687"/>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8" name="Rectangle 87"/>
          <p:cNvSpPr>
            <a:spLocks noChangeAspect="1"/>
          </p:cNvSpPr>
          <p:nvPr/>
        </p:nvSpPr>
        <p:spPr>
          <a:xfrm>
            <a:off x="2314840" y="1691687"/>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89" name="Rectangle 88"/>
          <p:cNvSpPr>
            <a:spLocks noChangeAspect="1"/>
          </p:cNvSpPr>
          <p:nvPr/>
        </p:nvSpPr>
        <p:spPr>
          <a:xfrm>
            <a:off x="1042632" y="200941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0" name="Rectangle 89"/>
          <p:cNvSpPr>
            <a:spLocks noChangeAspect="1"/>
          </p:cNvSpPr>
          <p:nvPr/>
        </p:nvSpPr>
        <p:spPr>
          <a:xfrm>
            <a:off x="1360684" y="200941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1" name="Rectangle 90"/>
          <p:cNvSpPr>
            <a:spLocks noChangeAspect="1"/>
          </p:cNvSpPr>
          <p:nvPr/>
        </p:nvSpPr>
        <p:spPr>
          <a:xfrm>
            <a:off x="1678736" y="200941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2" name="Rectangle 91"/>
          <p:cNvSpPr>
            <a:spLocks noChangeAspect="1"/>
          </p:cNvSpPr>
          <p:nvPr/>
        </p:nvSpPr>
        <p:spPr>
          <a:xfrm>
            <a:off x="1996788" y="200941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3" name="Rectangle 92"/>
          <p:cNvSpPr>
            <a:spLocks noChangeAspect="1"/>
          </p:cNvSpPr>
          <p:nvPr/>
        </p:nvSpPr>
        <p:spPr>
          <a:xfrm>
            <a:off x="2314840" y="200941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4" name="Rectangle 93"/>
          <p:cNvSpPr>
            <a:spLocks noChangeAspect="1"/>
          </p:cNvSpPr>
          <p:nvPr/>
        </p:nvSpPr>
        <p:spPr>
          <a:xfrm>
            <a:off x="1042632" y="23271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5" name="Rectangle 94"/>
          <p:cNvSpPr>
            <a:spLocks noChangeAspect="1"/>
          </p:cNvSpPr>
          <p:nvPr/>
        </p:nvSpPr>
        <p:spPr>
          <a:xfrm>
            <a:off x="1360684" y="23271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6" name="Rectangle 95"/>
          <p:cNvSpPr>
            <a:spLocks noChangeAspect="1"/>
          </p:cNvSpPr>
          <p:nvPr/>
        </p:nvSpPr>
        <p:spPr>
          <a:xfrm>
            <a:off x="1678736" y="23271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7" name="Rectangle 96"/>
          <p:cNvSpPr>
            <a:spLocks noChangeAspect="1"/>
          </p:cNvSpPr>
          <p:nvPr/>
        </p:nvSpPr>
        <p:spPr>
          <a:xfrm>
            <a:off x="1996788" y="23271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8" name="Rectangle 97"/>
          <p:cNvSpPr>
            <a:spLocks noChangeAspect="1"/>
          </p:cNvSpPr>
          <p:nvPr/>
        </p:nvSpPr>
        <p:spPr>
          <a:xfrm>
            <a:off x="2314840" y="23271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99" name="Rectangle 98"/>
          <p:cNvSpPr>
            <a:spLocks noChangeAspect="1"/>
          </p:cNvSpPr>
          <p:nvPr/>
        </p:nvSpPr>
        <p:spPr>
          <a:xfrm>
            <a:off x="1042632" y="2644861"/>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0" name="Rectangle 99"/>
          <p:cNvSpPr>
            <a:spLocks noChangeAspect="1"/>
          </p:cNvSpPr>
          <p:nvPr/>
        </p:nvSpPr>
        <p:spPr>
          <a:xfrm>
            <a:off x="1360684" y="2644861"/>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1" name="Rectangle 100"/>
          <p:cNvSpPr>
            <a:spLocks noChangeAspect="1"/>
          </p:cNvSpPr>
          <p:nvPr/>
        </p:nvSpPr>
        <p:spPr>
          <a:xfrm>
            <a:off x="1678736" y="2644861"/>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2" name="Rectangle 101"/>
          <p:cNvSpPr>
            <a:spLocks noChangeAspect="1"/>
          </p:cNvSpPr>
          <p:nvPr/>
        </p:nvSpPr>
        <p:spPr>
          <a:xfrm>
            <a:off x="1996788" y="2644861"/>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3" name="Rectangle 102"/>
          <p:cNvSpPr>
            <a:spLocks noChangeAspect="1"/>
          </p:cNvSpPr>
          <p:nvPr/>
        </p:nvSpPr>
        <p:spPr>
          <a:xfrm>
            <a:off x="2314840" y="2644861"/>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4" name="Rectangle 103"/>
          <p:cNvSpPr>
            <a:spLocks noChangeAspect="1"/>
          </p:cNvSpPr>
          <p:nvPr/>
        </p:nvSpPr>
        <p:spPr>
          <a:xfrm>
            <a:off x="1042632" y="2962587"/>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5" name="Rectangle 104"/>
          <p:cNvSpPr>
            <a:spLocks noChangeAspect="1"/>
          </p:cNvSpPr>
          <p:nvPr/>
        </p:nvSpPr>
        <p:spPr>
          <a:xfrm>
            <a:off x="1360684" y="2962587"/>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6" name="Rectangle 105"/>
          <p:cNvSpPr>
            <a:spLocks noChangeAspect="1"/>
          </p:cNvSpPr>
          <p:nvPr/>
        </p:nvSpPr>
        <p:spPr>
          <a:xfrm>
            <a:off x="1678736" y="2962587"/>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7" name="Rectangle 106"/>
          <p:cNvSpPr>
            <a:spLocks noChangeAspect="1"/>
          </p:cNvSpPr>
          <p:nvPr/>
        </p:nvSpPr>
        <p:spPr>
          <a:xfrm>
            <a:off x="1996788" y="2962587"/>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8" name="Rectangle 107"/>
          <p:cNvSpPr>
            <a:spLocks noChangeAspect="1"/>
          </p:cNvSpPr>
          <p:nvPr/>
        </p:nvSpPr>
        <p:spPr>
          <a:xfrm>
            <a:off x="2314840" y="2962587"/>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09" name="Rectangle 108"/>
          <p:cNvSpPr>
            <a:spLocks noChangeAspect="1"/>
          </p:cNvSpPr>
          <p:nvPr/>
        </p:nvSpPr>
        <p:spPr>
          <a:xfrm>
            <a:off x="1042632" y="3280314"/>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0" name="Rectangle 109"/>
          <p:cNvSpPr>
            <a:spLocks noChangeAspect="1"/>
          </p:cNvSpPr>
          <p:nvPr/>
        </p:nvSpPr>
        <p:spPr>
          <a:xfrm>
            <a:off x="1360684" y="3280314"/>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1" name="Rectangle 110"/>
          <p:cNvSpPr>
            <a:spLocks noChangeAspect="1"/>
          </p:cNvSpPr>
          <p:nvPr/>
        </p:nvSpPr>
        <p:spPr>
          <a:xfrm>
            <a:off x="1678736" y="3280314"/>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2" name="Rectangle 111"/>
          <p:cNvSpPr>
            <a:spLocks noChangeAspect="1"/>
          </p:cNvSpPr>
          <p:nvPr/>
        </p:nvSpPr>
        <p:spPr>
          <a:xfrm>
            <a:off x="1996788" y="3280314"/>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3" name="Rectangle 112"/>
          <p:cNvSpPr>
            <a:spLocks noChangeAspect="1"/>
          </p:cNvSpPr>
          <p:nvPr/>
        </p:nvSpPr>
        <p:spPr>
          <a:xfrm>
            <a:off x="2314840" y="3280314"/>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4" name="Rectangle 113"/>
          <p:cNvSpPr>
            <a:spLocks noChangeAspect="1"/>
          </p:cNvSpPr>
          <p:nvPr/>
        </p:nvSpPr>
        <p:spPr>
          <a:xfrm>
            <a:off x="1042632" y="35980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5" name="Rectangle 114"/>
          <p:cNvSpPr>
            <a:spLocks noChangeAspect="1"/>
          </p:cNvSpPr>
          <p:nvPr/>
        </p:nvSpPr>
        <p:spPr>
          <a:xfrm>
            <a:off x="1360684" y="35980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6" name="Rectangle 115"/>
          <p:cNvSpPr>
            <a:spLocks noChangeAspect="1"/>
          </p:cNvSpPr>
          <p:nvPr/>
        </p:nvSpPr>
        <p:spPr>
          <a:xfrm>
            <a:off x="1678736" y="35980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7" name="Rectangle 116"/>
          <p:cNvSpPr>
            <a:spLocks noChangeAspect="1"/>
          </p:cNvSpPr>
          <p:nvPr/>
        </p:nvSpPr>
        <p:spPr>
          <a:xfrm>
            <a:off x="1996788" y="35980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8" name="Rectangle 117"/>
          <p:cNvSpPr>
            <a:spLocks noChangeAspect="1"/>
          </p:cNvSpPr>
          <p:nvPr/>
        </p:nvSpPr>
        <p:spPr>
          <a:xfrm>
            <a:off x="2314840" y="35980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19" name="Rectangle 118"/>
          <p:cNvSpPr>
            <a:spLocks noChangeAspect="1"/>
          </p:cNvSpPr>
          <p:nvPr/>
        </p:nvSpPr>
        <p:spPr>
          <a:xfrm>
            <a:off x="1042632" y="391576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0" name="Rectangle 119"/>
          <p:cNvSpPr>
            <a:spLocks noChangeAspect="1"/>
          </p:cNvSpPr>
          <p:nvPr/>
        </p:nvSpPr>
        <p:spPr>
          <a:xfrm>
            <a:off x="1360684" y="391576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1" name="Rectangle 120"/>
          <p:cNvSpPr>
            <a:spLocks noChangeAspect="1"/>
          </p:cNvSpPr>
          <p:nvPr/>
        </p:nvSpPr>
        <p:spPr>
          <a:xfrm>
            <a:off x="1678736" y="391576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2" name="Rectangle 121"/>
          <p:cNvSpPr>
            <a:spLocks noChangeAspect="1"/>
          </p:cNvSpPr>
          <p:nvPr/>
        </p:nvSpPr>
        <p:spPr>
          <a:xfrm>
            <a:off x="1996788" y="391576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3" name="Rectangle 122"/>
          <p:cNvSpPr>
            <a:spLocks noChangeAspect="1"/>
          </p:cNvSpPr>
          <p:nvPr/>
        </p:nvSpPr>
        <p:spPr>
          <a:xfrm>
            <a:off x="2314840" y="391576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4" name="Rectangle 123"/>
          <p:cNvSpPr>
            <a:spLocks noChangeAspect="1"/>
          </p:cNvSpPr>
          <p:nvPr/>
        </p:nvSpPr>
        <p:spPr>
          <a:xfrm>
            <a:off x="1042632" y="423348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5" name="Rectangle 124"/>
          <p:cNvSpPr>
            <a:spLocks noChangeAspect="1"/>
          </p:cNvSpPr>
          <p:nvPr/>
        </p:nvSpPr>
        <p:spPr>
          <a:xfrm>
            <a:off x="1360684" y="423348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6" name="Rectangle 125"/>
          <p:cNvSpPr>
            <a:spLocks noChangeAspect="1"/>
          </p:cNvSpPr>
          <p:nvPr/>
        </p:nvSpPr>
        <p:spPr>
          <a:xfrm>
            <a:off x="1678736" y="423348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7" name="Rectangle 126"/>
          <p:cNvSpPr>
            <a:spLocks noChangeAspect="1"/>
          </p:cNvSpPr>
          <p:nvPr/>
        </p:nvSpPr>
        <p:spPr>
          <a:xfrm>
            <a:off x="1996788" y="423348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8" name="Rectangle 127"/>
          <p:cNvSpPr>
            <a:spLocks noChangeAspect="1"/>
          </p:cNvSpPr>
          <p:nvPr/>
        </p:nvSpPr>
        <p:spPr>
          <a:xfrm>
            <a:off x="2314840" y="423348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29" name="Rectangle 128"/>
          <p:cNvSpPr>
            <a:spLocks noChangeAspect="1"/>
          </p:cNvSpPr>
          <p:nvPr/>
        </p:nvSpPr>
        <p:spPr>
          <a:xfrm>
            <a:off x="1042632" y="4551215"/>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0" name="Rectangle 129"/>
          <p:cNvSpPr>
            <a:spLocks noChangeAspect="1"/>
          </p:cNvSpPr>
          <p:nvPr/>
        </p:nvSpPr>
        <p:spPr>
          <a:xfrm>
            <a:off x="1360684" y="4551215"/>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1" name="Rectangle 130"/>
          <p:cNvSpPr>
            <a:spLocks noChangeAspect="1"/>
          </p:cNvSpPr>
          <p:nvPr/>
        </p:nvSpPr>
        <p:spPr>
          <a:xfrm>
            <a:off x="1678736" y="4551215"/>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2" name="Rectangle 131"/>
          <p:cNvSpPr>
            <a:spLocks noChangeAspect="1"/>
          </p:cNvSpPr>
          <p:nvPr/>
        </p:nvSpPr>
        <p:spPr>
          <a:xfrm>
            <a:off x="1996788" y="4551215"/>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3" name="Rectangle 132"/>
          <p:cNvSpPr>
            <a:spLocks noChangeAspect="1"/>
          </p:cNvSpPr>
          <p:nvPr/>
        </p:nvSpPr>
        <p:spPr>
          <a:xfrm>
            <a:off x="2314840" y="4551215"/>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4" name="Rectangle 133"/>
          <p:cNvSpPr>
            <a:spLocks noChangeAspect="1"/>
          </p:cNvSpPr>
          <p:nvPr/>
        </p:nvSpPr>
        <p:spPr>
          <a:xfrm>
            <a:off x="2632891" y="1691687"/>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5" name="Rectangle 134"/>
          <p:cNvSpPr>
            <a:spLocks noChangeAspect="1"/>
          </p:cNvSpPr>
          <p:nvPr/>
        </p:nvSpPr>
        <p:spPr>
          <a:xfrm>
            <a:off x="2950944" y="1691687"/>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6" name="Rectangle 135"/>
          <p:cNvSpPr>
            <a:spLocks noChangeAspect="1"/>
          </p:cNvSpPr>
          <p:nvPr/>
        </p:nvSpPr>
        <p:spPr>
          <a:xfrm>
            <a:off x="3268996" y="1691687"/>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7" name="Rectangle 136"/>
          <p:cNvSpPr>
            <a:spLocks noChangeAspect="1"/>
          </p:cNvSpPr>
          <p:nvPr/>
        </p:nvSpPr>
        <p:spPr>
          <a:xfrm>
            <a:off x="3587048" y="1691687"/>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8" name="Rectangle 137"/>
          <p:cNvSpPr>
            <a:spLocks noChangeAspect="1"/>
          </p:cNvSpPr>
          <p:nvPr/>
        </p:nvSpPr>
        <p:spPr>
          <a:xfrm>
            <a:off x="3905099" y="1691687"/>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9" name="Rectangle 138"/>
          <p:cNvSpPr>
            <a:spLocks noChangeAspect="1"/>
          </p:cNvSpPr>
          <p:nvPr/>
        </p:nvSpPr>
        <p:spPr>
          <a:xfrm>
            <a:off x="2632891" y="200941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0" name="Rectangle 139"/>
          <p:cNvSpPr>
            <a:spLocks noChangeAspect="1"/>
          </p:cNvSpPr>
          <p:nvPr/>
        </p:nvSpPr>
        <p:spPr>
          <a:xfrm>
            <a:off x="2950944" y="200941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1" name="Rectangle 140"/>
          <p:cNvSpPr>
            <a:spLocks noChangeAspect="1"/>
          </p:cNvSpPr>
          <p:nvPr/>
        </p:nvSpPr>
        <p:spPr>
          <a:xfrm>
            <a:off x="3268996" y="200941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2" name="Rectangle 141"/>
          <p:cNvSpPr>
            <a:spLocks noChangeAspect="1"/>
          </p:cNvSpPr>
          <p:nvPr/>
        </p:nvSpPr>
        <p:spPr>
          <a:xfrm>
            <a:off x="3587048" y="200941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3" name="Rectangle 142"/>
          <p:cNvSpPr>
            <a:spLocks noChangeAspect="1"/>
          </p:cNvSpPr>
          <p:nvPr/>
        </p:nvSpPr>
        <p:spPr>
          <a:xfrm>
            <a:off x="3905099" y="2009413"/>
            <a:ext cx="288214" cy="284393"/>
          </a:xfrm>
          <a:prstGeom prst="rect">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4" name="Rectangle 143"/>
          <p:cNvSpPr>
            <a:spLocks noChangeAspect="1"/>
          </p:cNvSpPr>
          <p:nvPr/>
        </p:nvSpPr>
        <p:spPr>
          <a:xfrm>
            <a:off x="2632891" y="23271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5" name="Rectangle 144"/>
          <p:cNvSpPr>
            <a:spLocks noChangeAspect="1"/>
          </p:cNvSpPr>
          <p:nvPr/>
        </p:nvSpPr>
        <p:spPr>
          <a:xfrm>
            <a:off x="2950944" y="23271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6" name="Rectangle 145"/>
          <p:cNvSpPr>
            <a:spLocks noChangeAspect="1"/>
          </p:cNvSpPr>
          <p:nvPr/>
        </p:nvSpPr>
        <p:spPr>
          <a:xfrm>
            <a:off x="3268996" y="23271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7" name="Rectangle 146"/>
          <p:cNvSpPr>
            <a:spLocks noChangeAspect="1"/>
          </p:cNvSpPr>
          <p:nvPr/>
        </p:nvSpPr>
        <p:spPr>
          <a:xfrm>
            <a:off x="3587048" y="23271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8" name="Rectangle 147"/>
          <p:cNvSpPr>
            <a:spLocks noChangeAspect="1"/>
          </p:cNvSpPr>
          <p:nvPr/>
        </p:nvSpPr>
        <p:spPr>
          <a:xfrm>
            <a:off x="3905099" y="23271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49" name="Rectangle 148"/>
          <p:cNvSpPr>
            <a:spLocks noChangeAspect="1"/>
          </p:cNvSpPr>
          <p:nvPr/>
        </p:nvSpPr>
        <p:spPr>
          <a:xfrm>
            <a:off x="2632891" y="2644861"/>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0" name="Rectangle 149"/>
          <p:cNvSpPr>
            <a:spLocks noChangeAspect="1"/>
          </p:cNvSpPr>
          <p:nvPr/>
        </p:nvSpPr>
        <p:spPr>
          <a:xfrm>
            <a:off x="2950944" y="2644861"/>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1" name="Rectangle 150"/>
          <p:cNvSpPr>
            <a:spLocks noChangeAspect="1"/>
          </p:cNvSpPr>
          <p:nvPr/>
        </p:nvSpPr>
        <p:spPr>
          <a:xfrm>
            <a:off x="3268996" y="2644861"/>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2" name="Rectangle 151"/>
          <p:cNvSpPr>
            <a:spLocks noChangeAspect="1"/>
          </p:cNvSpPr>
          <p:nvPr/>
        </p:nvSpPr>
        <p:spPr>
          <a:xfrm>
            <a:off x="3587048" y="2644861"/>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3" name="Rectangle 152"/>
          <p:cNvSpPr>
            <a:spLocks noChangeAspect="1"/>
          </p:cNvSpPr>
          <p:nvPr/>
        </p:nvSpPr>
        <p:spPr>
          <a:xfrm>
            <a:off x="3905099" y="2644861"/>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4" name="Rectangle 153"/>
          <p:cNvSpPr>
            <a:spLocks noChangeAspect="1"/>
          </p:cNvSpPr>
          <p:nvPr/>
        </p:nvSpPr>
        <p:spPr>
          <a:xfrm>
            <a:off x="2632891" y="2962587"/>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5" name="Rectangle 154"/>
          <p:cNvSpPr>
            <a:spLocks noChangeAspect="1"/>
          </p:cNvSpPr>
          <p:nvPr/>
        </p:nvSpPr>
        <p:spPr>
          <a:xfrm>
            <a:off x="2950944" y="2962587"/>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6" name="Rectangle 155"/>
          <p:cNvSpPr>
            <a:spLocks noChangeAspect="1"/>
          </p:cNvSpPr>
          <p:nvPr/>
        </p:nvSpPr>
        <p:spPr>
          <a:xfrm>
            <a:off x="3268996" y="2962587"/>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7" name="Rectangle 156"/>
          <p:cNvSpPr>
            <a:spLocks noChangeAspect="1"/>
          </p:cNvSpPr>
          <p:nvPr/>
        </p:nvSpPr>
        <p:spPr>
          <a:xfrm>
            <a:off x="3587048" y="2962587"/>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8" name="Rectangle 157"/>
          <p:cNvSpPr>
            <a:spLocks noChangeAspect="1"/>
          </p:cNvSpPr>
          <p:nvPr/>
        </p:nvSpPr>
        <p:spPr>
          <a:xfrm>
            <a:off x="3905099" y="2962587"/>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9" name="Rectangle 158"/>
          <p:cNvSpPr>
            <a:spLocks noChangeAspect="1"/>
          </p:cNvSpPr>
          <p:nvPr/>
        </p:nvSpPr>
        <p:spPr>
          <a:xfrm>
            <a:off x="2632891" y="3280314"/>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0" name="Rectangle 159"/>
          <p:cNvSpPr>
            <a:spLocks noChangeAspect="1"/>
          </p:cNvSpPr>
          <p:nvPr/>
        </p:nvSpPr>
        <p:spPr>
          <a:xfrm>
            <a:off x="2950944" y="3280314"/>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1" name="Rectangle 160"/>
          <p:cNvSpPr>
            <a:spLocks noChangeAspect="1"/>
          </p:cNvSpPr>
          <p:nvPr/>
        </p:nvSpPr>
        <p:spPr>
          <a:xfrm>
            <a:off x="3268996" y="3280314"/>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2" name="Rectangle 161"/>
          <p:cNvSpPr>
            <a:spLocks noChangeAspect="1"/>
          </p:cNvSpPr>
          <p:nvPr/>
        </p:nvSpPr>
        <p:spPr>
          <a:xfrm>
            <a:off x="3587048" y="3280314"/>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3" name="Rectangle 162"/>
          <p:cNvSpPr>
            <a:spLocks noChangeAspect="1"/>
          </p:cNvSpPr>
          <p:nvPr/>
        </p:nvSpPr>
        <p:spPr>
          <a:xfrm>
            <a:off x="3905099" y="3280314"/>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4" name="Rectangle 163"/>
          <p:cNvSpPr>
            <a:spLocks noChangeAspect="1"/>
          </p:cNvSpPr>
          <p:nvPr/>
        </p:nvSpPr>
        <p:spPr>
          <a:xfrm>
            <a:off x="2632891" y="35980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5" name="Rectangle 164"/>
          <p:cNvSpPr>
            <a:spLocks noChangeAspect="1"/>
          </p:cNvSpPr>
          <p:nvPr/>
        </p:nvSpPr>
        <p:spPr>
          <a:xfrm>
            <a:off x="2950944" y="35980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6" name="Rectangle 165"/>
          <p:cNvSpPr>
            <a:spLocks noChangeAspect="1"/>
          </p:cNvSpPr>
          <p:nvPr/>
        </p:nvSpPr>
        <p:spPr>
          <a:xfrm>
            <a:off x="3268996" y="35980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7" name="Rectangle 166"/>
          <p:cNvSpPr>
            <a:spLocks noChangeAspect="1"/>
          </p:cNvSpPr>
          <p:nvPr/>
        </p:nvSpPr>
        <p:spPr>
          <a:xfrm>
            <a:off x="3587048" y="35980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8" name="Rectangle 167"/>
          <p:cNvSpPr>
            <a:spLocks noChangeAspect="1"/>
          </p:cNvSpPr>
          <p:nvPr/>
        </p:nvSpPr>
        <p:spPr>
          <a:xfrm>
            <a:off x="3905099" y="359803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9" name="Rectangle 168"/>
          <p:cNvSpPr>
            <a:spLocks noChangeAspect="1"/>
          </p:cNvSpPr>
          <p:nvPr/>
        </p:nvSpPr>
        <p:spPr>
          <a:xfrm>
            <a:off x="2632891" y="391576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0" name="Rectangle 169"/>
          <p:cNvSpPr>
            <a:spLocks noChangeAspect="1"/>
          </p:cNvSpPr>
          <p:nvPr/>
        </p:nvSpPr>
        <p:spPr>
          <a:xfrm>
            <a:off x="2950944" y="391576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1" name="Rectangle 170"/>
          <p:cNvSpPr>
            <a:spLocks noChangeAspect="1"/>
          </p:cNvSpPr>
          <p:nvPr/>
        </p:nvSpPr>
        <p:spPr>
          <a:xfrm>
            <a:off x="3268996" y="391576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2" name="Rectangle 171"/>
          <p:cNvSpPr>
            <a:spLocks noChangeAspect="1"/>
          </p:cNvSpPr>
          <p:nvPr/>
        </p:nvSpPr>
        <p:spPr>
          <a:xfrm>
            <a:off x="3587048" y="391576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3" name="Rectangle 172"/>
          <p:cNvSpPr>
            <a:spLocks noChangeAspect="1"/>
          </p:cNvSpPr>
          <p:nvPr/>
        </p:nvSpPr>
        <p:spPr>
          <a:xfrm>
            <a:off x="3905099" y="3915763"/>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4" name="Rectangle 173"/>
          <p:cNvSpPr>
            <a:spLocks noChangeAspect="1"/>
          </p:cNvSpPr>
          <p:nvPr/>
        </p:nvSpPr>
        <p:spPr>
          <a:xfrm>
            <a:off x="2632891" y="423348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5" name="Rectangle 174"/>
          <p:cNvSpPr>
            <a:spLocks noChangeAspect="1"/>
          </p:cNvSpPr>
          <p:nvPr/>
        </p:nvSpPr>
        <p:spPr>
          <a:xfrm>
            <a:off x="2950944" y="423348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6" name="Rectangle 175"/>
          <p:cNvSpPr>
            <a:spLocks noChangeAspect="1"/>
          </p:cNvSpPr>
          <p:nvPr/>
        </p:nvSpPr>
        <p:spPr>
          <a:xfrm>
            <a:off x="3268996" y="423348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7" name="Rectangle 176"/>
          <p:cNvSpPr>
            <a:spLocks noChangeAspect="1"/>
          </p:cNvSpPr>
          <p:nvPr/>
        </p:nvSpPr>
        <p:spPr>
          <a:xfrm>
            <a:off x="3587048" y="423348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8" name="Rectangle 177"/>
          <p:cNvSpPr>
            <a:spLocks noChangeAspect="1"/>
          </p:cNvSpPr>
          <p:nvPr/>
        </p:nvSpPr>
        <p:spPr>
          <a:xfrm>
            <a:off x="3905099" y="4233488"/>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9" name="Rectangle 178"/>
          <p:cNvSpPr>
            <a:spLocks noChangeAspect="1"/>
          </p:cNvSpPr>
          <p:nvPr/>
        </p:nvSpPr>
        <p:spPr>
          <a:xfrm>
            <a:off x="2632891" y="4551215"/>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0" name="Rectangle 179"/>
          <p:cNvSpPr>
            <a:spLocks noChangeAspect="1"/>
          </p:cNvSpPr>
          <p:nvPr/>
        </p:nvSpPr>
        <p:spPr>
          <a:xfrm>
            <a:off x="2950944" y="4551215"/>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1" name="Rectangle 180"/>
          <p:cNvSpPr>
            <a:spLocks noChangeAspect="1"/>
          </p:cNvSpPr>
          <p:nvPr/>
        </p:nvSpPr>
        <p:spPr>
          <a:xfrm>
            <a:off x="3268996" y="4551215"/>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2" name="Rectangle 181"/>
          <p:cNvSpPr>
            <a:spLocks noChangeAspect="1"/>
          </p:cNvSpPr>
          <p:nvPr/>
        </p:nvSpPr>
        <p:spPr>
          <a:xfrm>
            <a:off x="3587048" y="4551215"/>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3" name="Rectangle 182"/>
          <p:cNvSpPr>
            <a:spLocks noChangeAspect="1"/>
          </p:cNvSpPr>
          <p:nvPr/>
        </p:nvSpPr>
        <p:spPr>
          <a:xfrm>
            <a:off x="3905099" y="4551215"/>
            <a:ext cx="288214" cy="284393"/>
          </a:xfrm>
          <a:prstGeom prst="rect">
            <a:avLst/>
          </a:prstGeom>
          <a:solidFill>
            <a:srgbClr val="05C3D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7" name="Rectangle 186"/>
          <p:cNvSpPr/>
          <p:nvPr/>
        </p:nvSpPr>
        <p:spPr>
          <a:xfrm>
            <a:off x="4794281" y="1670534"/>
            <a:ext cx="842988" cy="184666"/>
          </a:xfrm>
          <a:prstGeom prst="rect">
            <a:avLst/>
          </a:prstGeom>
        </p:spPr>
        <p:txBody>
          <a:bodyPr wrap="none" lIns="0" tIns="0" rIns="0" bIns="0">
            <a:noAutofit/>
          </a:bodyPr>
          <a:lstStyle/>
          <a:p>
            <a:r>
              <a:rPr lang="en-US" sz="1200" cap="all" dirty="0">
                <a:solidFill>
                  <a:srgbClr val="000000"/>
                </a:solidFill>
              </a:rPr>
              <a:t>Although</a:t>
            </a:r>
            <a:endParaRPr lang="en-US" sz="1400" cap="all" dirty="0"/>
          </a:p>
        </p:txBody>
      </p:sp>
      <p:grpSp>
        <p:nvGrpSpPr>
          <p:cNvPr id="189" name="Group 188"/>
          <p:cNvGrpSpPr/>
          <p:nvPr/>
        </p:nvGrpSpPr>
        <p:grpSpPr>
          <a:xfrm>
            <a:off x="4794281" y="3511590"/>
            <a:ext cx="3227984" cy="1632980"/>
            <a:chOff x="4479956" y="3255242"/>
            <a:chExt cx="3227984" cy="1632980"/>
          </a:xfrm>
        </p:grpSpPr>
        <p:sp>
          <p:nvSpPr>
            <p:cNvPr id="184" name="Title 1"/>
            <p:cNvSpPr txBox="1">
              <a:spLocks/>
            </p:cNvSpPr>
            <p:nvPr/>
          </p:nvSpPr>
          <p:spPr bwMode="auto">
            <a:xfrm>
              <a:off x="4479956" y="4375547"/>
              <a:ext cx="3227984" cy="512675"/>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600" kern="1200">
                  <a:solidFill>
                    <a:srgbClr val="3B3B3B"/>
                  </a:solidFill>
                  <a:latin typeface="+mj-lt"/>
                  <a:ea typeface="+mj-ea"/>
                  <a:cs typeface="+mj-cs"/>
                </a:defRPr>
              </a:lvl1pPr>
            </a:lstStyle>
            <a:p>
              <a:pPr>
                <a:lnSpc>
                  <a:spcPct val="100000"/>
                </a:lnSpc>
              </a:pPr>
              <a:r>
                <a:rPr lang="en-US" sz="1600" dirty="0">
                  <a:latin typeface="+mn-lt"/>
                </a:rPr>
                <a:t>have a program in place</a:t>
              </a:r>
            </a:p>
          </p:txBody>
        </p:sp>
        <p:sp>
          <p:nvSpPr>
            <p:cNvPr id="185" name="Rectangle 109"/>
            <p:cNvSpPr/>
            <p:nvPr/>
          </p:nvSpPr>
          <p:spPr>
            <a:xfrm>
              <a:off x="4479956" y="3255242"/>
              <a:ext cx="2444363" cy="1375657"/>
            </a:xfrm>
            <a:prstGeom prst="rect">
              <a:avLst/>
            </a:prstGeom>
          </p:spPr>
          <p:txBody>
            <a:bodyPr wrap="none" lIns="0" tIns="0" rIns="0" bIns="0" anchor="ctr">
              <a:noAutofit/>
            </a:bodyPr>
            <a:lstStyle/>
            <a:p>
              <a:r>
                <a:rPr lang="en-US" sz="8000" spc="-350" dirty="0">
                  <a:solidFill>
                    <a:srgbClr val="05C3DE"/>
                  </a:solidFill>
                </a:rPr>
                <a:t>20</a:t>
              </a:r>
              <a:r>
                <a:rPr lang="en-US" sz="5400" spc="-350" dirty="0">
                  <a:solidFill>
                    <a:srgbClr val="05C3DE"/>
                  </a:solidFill>
                </a:rPr>
                <a:t>%</a:t>
              </a:r>
            </a:p>
          </p:txBody>
        </p:sp>
        <p:sp>
          <p:nvSpPr>
            <p:cNvPr id="188" name="Rectangle 187"/>
            <p:cNvSpPr/>
            <p:nvPr/>
          </p:nvSpPr>
          <p:spPr>
            <a:xfrm>
              <a:off x="4496432" y="3378903"/>
              <a:ext cx="842988" cy="184666"/>
            </a:xfrm>
            <a:prstGeom prst="rect">
              <a:avLst/>
            </a:prstGeom>
          </p:spPr>
          <p:txBody>
            <a:bodyPr wrap="none" lIns="0" tIns="0" rIns="0" bIns="0">
              <a:noAutofit/>
            </a:bodyPr>
            <a:lstStyle/>
            <a:p>
              <a:r>
                <a:rPr lang="en-US" sz="1200" cap="all" dirty="0">
                  <a:solidFill>
                    <a:srgbClr val="000000"/>
                  </a:solidFill>
                </a:rPr>
                <a:t>only</a:t>
              </a:r>
              <a:endParaRPr lang="en-US" sz="1400" cap="all" dirty="0"/>
            </a:p>
          </p:txBody>
        </p:sp>
      </p:grpSp>
    </p:spTree>
    <p:extLst>
      <p:ext uri="{BB962C8B-B14F-4D97-AF65-F5344CB8AC3E}">
        <p14:creationId xmlns:p14="http://schemas.microsoft.com/office/powerpoint/2010/main" val="301937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 grpId="0" nodeType="afterEffect">
                                  <p:stCondLst>
                                    <p:cond delay="1500"/>
                                  </p:stCondLst>
                                  <p:childTnLst>
                                    <p:set>
                                      <p:cBhvr override="childStyle">
                                        <p:cTn id="6" dur="indefinite"/>
                                        <p:tgtEl>
                                          <p:spTgt spid="9"/>
                                        </p:tgtEl>
                                        <p:attrNameLst>
                                          <p:attrName>style.color</p:attrName>
                                        </p:attrNameLst>
                                      </p:cBhvr>
                                      <p:to>
                                        <p:clrVal>
                                          <a:srgbClr val="767676"/>
                                        </p:clrVal>
                                      </p:to>
                                    </p:set>
                                  </p:childTnLst>
                                </p:cTn>
                              </p:par>
                              <p:par>
                                <p:cTn id="7" presetID="3" presetClass="emph" presetSubtype="1" grpId="0" nodeType="withEffect">
                                  <p:stCondLst>
                                    <p:cond delay="1500"/>
                                  </p:stCondLst>
                                  <p:childTnLst>
                                    <p:set>
                                      <p:cBhvr override="childStyle">
                                        <p:cTn id="8" dur="indefinite"/>
                                        <p:tgtEl>
                                          <p:spTgt spid="187"/>
                                        </p:tgtEl>
                                        <p:attrNameLst>
                                          <p:attrName>style.color</p:attrName>
                                        </p:attrNameLst>
                                      </p:cBhvr>
                                      <p:to>
                                        <p:clrVal>
                                          <a:srgbClr val="767676"/>
                                        </p:clrVal>
                                      </p:to>
                                    </p:set>
                                  </p:childTnLst>
                                </p:cTn>
                              </p:par>
                              <p:par>
                                <p:cTn id="9" presetID="3" presetClass="emph" presetSubtype="1" grpId="0" nodeType="withEffect">
                                  <p:stCondLst>
                                    <p:cond delay="1500"/>
                                  </p:stCondLst>
                                  <p:childTnLst>
                                    <p:set>
                                      <p:cBhvr override="childStyle">
                                        <p:cTn id="10" dur="indefinite"/>
                                        <p:tgtEl>
                                          <p:spTgt spid="10"/>
                                        </p:tgtEl>
                                        <p:attrNameLst>
                                          <p:attrName>style.color</p:attrName>
                                        </p:attrNameLst>
                                      </p:cBhvr>
                                      <p:to>
                                        <p:clrVal>
                                          <a:srgbClr val="767676"/>
                                        </p:clrVal>
                                      </p:to>
                                    </p:set>
                                  </p:childTnLst>
                                </p:cTn>
                              </p:par>
                              <p:par>
                                <p:cTn id="11" presetID="1" presetClass="emph" presetSubtype="2" fill="hold" nodeType="withEffect">
                                  <p:stCondLst>
                                    <p:cond delay="1500"/>
                                  </p:stCondLst>
                                  <p:childTnLst>
                                    <p:animClr clrSpc="rgb" dir="cw">
                                      <p:cBhvr>
                                        <p:cTn id="12" dur="500" fill="hold"/>
                                        <p:tgtEl>
                                          <p:spTgt spid="89"/>
                                        </p:tgtEl>
                                        <p:attrNameLst>
                                          <p:attrName>fillcolor</p:attrName>
                                        </p:attrNameLst>
                                      </p:cBhvr>
                                      <p:to>
                                        <a:srgbClr val="767676"/>
                                      </p:to>
                                    </p:animClr>
                                    <p:set>
                                      <p:cBhvr>
                                        <p:cTn id="13" dur="500" fill="hold"/>
                                        <p:tgtEl>
                                          <p:spTgt spid="89"/>
                                        </p:tgtEl>
                                        <p:attrNameLst>
                                          <p:attrName>fill.type</p:attrName>
                                        </p:attrNameLst>
                                      </p:cBhvr>
                                      <p:to>
                                        <p:strVal val="solid"/>
                                      </p:to>
                                    </p:set>
                                    <p:set>
                                      <p:cBhvr>
                                        <p:cTn id="14" dur="500" fill="hold"/>
                                        <p:tgtEl>
                                          <p:spTgt spid="89"/>
                                        </p:tgtEl>
                                        <p:attrNameLst>
                                          <p:attrName>fill.on</p:attrName>
                                        </p:attrNameLst>
                                      </p:cBhvr>
                                      <p:to>
                                        <p:strVal val="true"/>
                                      </p:to>
                                    </p:set>
                                  </p:childTnLst>
                                </p:cTn>
                              </p:par>
                              <p:par>
                                <p:cTn id="15" presetID="1" presetClass="emph" presetSubtype="2" fill="hold" nodeType="withEffect">
                                  <p:stCondLst>
                                    <p:cond delay="1500"/>
                                  </p:stCondLst>
                                  <p:childTnLst>
                                    <p:animClr clrSpc="rgb" dir="cw">
                                      <p:cBhvr>
                                        <p:cTn id="16" dur="500" fill="hold"/>
                                        <p:tgtEl>
                                          <p:spTgt spid="90"/>
                                        </p:tgtEl>
                                        <p:attrNameLst>
                                          <p:attrName>fillcolor</p:attrName>
                                        </p:attrNameLst>
                                      </p:cBhvr>
                                      <p:to>
                                        <a:srgbClr val="767676"/>
                                      </p:to>
                                    </p:animClr>
                                    <p:set>
                                      <p:cBhvr>
                                        <p:cTn id="17" dur="500" fill="hold"/>
                                        <p:tgtEl>
                                          <p:spTgt spid="90"/>
                                        </p:tgtEl>
                                        <p:attrNameLst>
                                          <p:attrName>fill.type</p:attrName>
                                        </p:attrNameLst>
                                      </p:cBhvr>
                                      <p:to>
                                        <p:strVal val="solid"/>
                                      </p:to>
                                    </p:set>
                                    <p:set>
                                      <p:cBhvr>
                                        <p:cTn id="18" dur="500" fill="hold"/>
                                        <p:tgtEl>
                                          <p:spTgt spid="90"/>
                                        </p:tgtEl>
                                        <p:attrNameLst>
                                          <p:attrName>fill.on</p:attrName>
                                        </p:attrNameLst>
                                      </p:cBhvr>
                                      <p:to>
                                        <p:strVal val="true"/>
                                      </p:to>
                                    </p:set>
                                  </p:childTnLst>
                                </p:cTn>
                              </p:par>
                              <p:par>
                                <p:cTn id="19" presetID="1" presetClass="emph" presetSubtype="2" fill="hold" nodeType="withEffect">
                                  <p:stCondLst>
                                    <p:cond delay="1500"/>
                                  </p:stCondLst>
                                  <p:childTnLst>
                                    <p:animClr clrSpc="rgb" dir="cw">
                                      <p:cBhvr>
                                        <p:cTn id="20" dur="500" fill="hold"/>
                                        <p:tgtEl>
                                          <p:spTgt spid="91"/>
                                        </p:tgtEl>
                                        <p:attrNameLst>
                                          <p:attrName>fillcolor</p:attrName>
                                        </p:attrNameLst>
                                      </p:cBhvr>
                                      <p:to>
                                        <a:srgbClr val="767676"/>
                                      </p:to>
                                    </p:animClr>
                                    <p:set>
                                      <p:cBhvr>
                                        <p:cTn id="21" dur="500" fill="hold"/>
                                        <p:tgtEl>
                                          <p:spTgt spid="91"/>
                                        </p:tgtEl>
                                        <p:attrNameLst>
                                          <p:attrName>fill.type</p:attrName>
                                        </p:attrNameLst>
                                      </p:cBhvr>
                                      <p:to>
                                        <p:strVal val="solid"/>
                                      </p:to>
                                    </p:set>
                                    <p:set>
                                      <p:cBhvr>
                                        <p:cTn id="22" dur="500" fill="hold"/>
                                        <p:tgtEl>
                                          <p:spTgt spid="91"/>
                                        </p:tgtEl>
                                        <p:attrNameLst>
                                          <p:attrName>fill.on</p:attrName>
                                        </p:attrNameLst>
                                      </p:cBhvr>
                                      <p:to>
                                        <p:strVal val="true"/>
                                      </p:to>
                                    </p:set>
                                  </p:childTnLst>
                                </p:cTn>
                              </p:par>
                              <p:par>
                                <p:cTn id="23" presetID="1" presetClass="emph" presetSubtype="2" fill="hold" nodeType="withEffect">
                                  <p:stCondLst>
                                    <p:cond delay="1500"/>
                                  </p:stCondLst>
                                  <p:childTnLst>
                                    <p:animClr clrSpc="rgb" dir="cw">
                                      <p:cBhvr>
                                        <p:cTn id="24" dur="500" fill="hold"/>
                                        <p:tgtEl>
                                          <p:spTgt spid="92"/>
                                        </p:tgtEl>
                                        <p:attrNameLst>
                                          <p:attrName>fillcolor</p:attrName>
                                        </p:attrNameLst>
                                      </p:cBhvr>
                                      <p:to>
                                        <a:srgbClr val="767676"/>
                                      </p:to>
                                    </p:animClr>
                                    <p:set>
                                      <p:cBhvr>
                                        <p:cTn id="25" dur="500" fill="hold"/>
                                        <p:tgtEl>
                                          <p:spTgt spid="92"/>
                                        </p:tgtEl>
                                        <p:attrNameLst>
                                          <p:attrName>fill.type</p:attrName>
                                        </p:attrNameLst>
                                      </p:cBhvr>
                                      <p:to>
                                        <p:strVal val="solid"/>
                                      </p:to>
                                    </p:set>
                                    <p:set>
                                      <p:cBhvr>
                                        <p:cTn id="26" dur="500" fill="hold"/>
                                        <p:tgtEl>
                                          <p:spTgt spid="92"/>
                                        </p:tgtEl>
                                        <p:attrNameLst>
                                          <p:attrName>fill.on</p:attrName>
                                        </p:attrNameLst>
                                      </p:cBhvr>
                                      <p:to>
                                        <p:strVal val="true"/>
                                      </p:to>
                                    </p:set>
                                  </p:childTnLst>
                                </p:cTn>
                              </p:par>
                              <p:par>
                                <p:cTn id="27" presetID="1" presetClass="emph" presetSubtype="2" fill="hold" nodeType="withEffect">
                                  <p:stCondLst>
                                    <p:cond delay="1500"/>
                                  </p:stCondLst>
                                  <p:childTnLst>
                                    <p:animClr clrSpc="rgb" dir="cw">
                                      <p:cBhvr>
                                        <p:cTn id="28" dur="500" fill="hold"/>
                                        <p:tgtEl>
                                          <p:spTgt spid="93"/>
                                        </p:tgtEl>
                                        <p:attrNameLst>
                                          <p:attrName>fillcolor</p:attrName>
                                        </p:attrNameLst>
                                      </p:cBhvr>
                                      <p:to>
                                        <a:srgbClr val="767676"/>
                                      </p:to>
                                    </p:animClr>
                                    <p:set>
                                      <p:cBhvr>
                                        <p:cTn id="29" dur="500" fill="hold"/>
                                        <p:tgtEl>
                                          <p:spTgt spid="93"/>
                                        </p:tgtEl>
                                        <p:attrNameLst>
                                          <p:attrName>fill.type</p:attrName>
                                        </p:attrNameLst>
                                      </p:cBhvr>
                                      <p:to>
                                        <p:strVal val="solid"/>
                                      </p:to>
                                    </p:set>
                                    <p:set>
                                      <p:cBhvr>
                                        <p:cTn id="30" dur="500" fill="hold"/>
                                        <p:tgtEl>
                                          <p:spTgt spid="93"/>
                                        </p:tgtEl>
                                        <p:attrNameLst>
                                          <p:attrName>fill.on</p:attrName>
                                        </p:attrNameLst>
                                      </p:cBhvr>
                                      <p:to>
                                        <p:strVal val="true"/>
                                      </p:to>
                                    </p:set>
                                  </p:childTnLst>
                                </p:cTn>
                              </p:par>
                              <p:par>
                                <p:cTn id="31" presetID="1" presetClass="emph" presetSubtype="2" fill="hold" nodeType="withEffect">
                                  <p:stCondLst>
                                    <p:cond delay="1500"/>
                                  </p:stCondLst>
                                  <p:childTnLst>
                                    <p:animClr clrSpc="rgb" dir="cw">
                                      <p:cBhvr>
                                        <p:cTn id="32" dur="500" fill="hold"/>
                                        <p:tgtEl>
                                          <p:spTgt spid="94"/>
                                        </p:tgtEl>
                                        <p:attrNameLst>
                                          <p:attrName>fillcolor</p:attrName>
                                        </p:attrNameLst>
                                      </p:cBhvr>
                                      <p:to>
                                        <a:srgbClr val="767676"/>
                                      </p:to>
                                    </p:animClr>
                                    <p:set>
                                      <p:cBhvr>
                                        <p:cTn id="33" dur="500" fill="hold"/>
                                        <p:tgtEl>
                                          <p:spTgt spid="94"/>
                                        </p:tgtEl>
                                        <p:attrNameLst>
                                          <p:attrName>fill.type</p:attrName>
                                        </p:attrNameLst>
                                      </p:cBhvr>
                                      <p:to>
                                        <p:strVal val="solid"/>
                                      </p:to>
                                    </p:set>
                                    <p:set>
                                      <p:cBhvr>
                                        <p:cTn id="34" dur="500" fill="hold"/>
                                        <p:tgtEl>
                                          <p:spTgt spid="94"/>
                                        </p:tgtEl>
                                        <p:attrNameLst>
                                          <p:attrName>fill.on</p:attrName>
                                        </p:attrNameLst>
                                      </p:cBhvr>
                                      <p:to>
                                        <p:strVal val="true"/>
                                      </p:to>
                                    </p:set>
                                  </p:childTnLst>
                                </p:cTn>
                              </p:par>
                              <p:par>
                                <p:cTn id="35" presetID="1" presetClass="emph" presetSubtype="2" fill="hold" nodeType="withEffect">
                                  <p:stCondLst>
                                    <p:cond delay="1500"/>
                                  </p:stCondLst>
                                  <p:childTnLst>
                                    <p:animClr clrSpc="rgb" dir="cw">
                                      <p:cBhvr>
                                        <p:cTn id="36" dur="500" fill="hold"/>
                                        <p:tgtEl>
                                          <p:spTgt spid="95"/>
                                        </p:tgtEl>
                                        <p:attrNameLst>
                                          <p:attrName>fillcolor</p:attrName>
                                        </p:attrNameLst>
                                      </p:cBhvr>
                                      <p:to>
                                        <a:srgbClr val="767676"/>
                                      </p:to>
                                    </p:animClr>
                                    <p:set>
                                      <p:cBhvr>
                                        <p:cTn id="37" dur="500" fill="hold"/>
                                        <p:tgtEl>
                                          <p:spTgt spid="95"/>
                                        </p:tgtEl>
                                        <p:attrNameLst>
                                          <p:attrName>fill.type</p:attrName>
                                        </p:attrNameLst>
                                      </p:cBhvr>
                                      <p:to>
                                        <p:strVal val="solid"/>
                                      </p:to>
                                    </p:set>
                                    <p:set>
                                      <p:cBhvr>
                                        <p:cTn id="38" dur="500" fill="hold"/>
                                        <p:tgtEl>
                                          <p:spTgt spid="95"/>
                                        </p:tgtEl>
                                        <p:attrNameLst>
                                          <p:attrName>fill.on</p:attrName>
                                        </p:attrNameLst>
                                      </p:cBhvr>
                                      <p:to>
                                        <p:strVal val="true"/>
                                      </p:to>
                                    </p:set>
                                  </p:childTnLst>
                                </p:cTn>
                              </p:par>
                              <p:par>
                                <p:cTn id="39" presetID="1" presetClass="emph" presetSubtype="2" fill="hold" nodeType="withEffect">
                                  <p:stCondLst>
                                    <p:cond delay="1500"/>
                                  </p:stCondLst>
                                  <p:childTnLst>
                                    <p:animClr clrSpc="rgb" dir="cw">
                                      <p:cBhvr>
                                        <p:cTn id="40" dur="500" fill="hold"/>
                                        <p:tgtEl>
                                          <p:spTgt spid="96"/>
                                        </p:tgtEl>
                                        <p:attrNameLst>
                                          <p:attrName>fillcolor</p:attrName>
                                        </p:attrNameLst>
                                      </p:cBhvr>
                                      <p:to>
                                        <a:srgbClr val="767676"/>
                                      </p:to>
                                    </p:animClr>
                                    <p:set>
                                      <p:cBhvr>
                                        <p:cTn id="41" dur="500" fill="hold"/>
                                        <p:tgtEl>
                                          <p:spTgt spid="96"/>
                                        </p:tgtEl>
                                        <p:attrNameLst>
                                          <p:attrName>fill.type</p:attrName>
                                        </p:attrNameLst>
                                      </p:cBhvr>
                                      <p:to>
                                        <p:strVal val="solid"/>
                                      </p:to>
                                    </p:set>
                                    <p:set>
                                      <p:cBhvr>
                                        <p:cTn id="42" dur="500" fill="hold"/>
                                        <p:tgtEl>
                                          <p:spTgt spid="96"/>
                                        </p:tgtEl>
                                        <p:attrNameLst>
                                          <p:attrName>fill.on</p:attrName>
                                        </p:attrNameLst>
                                      </p:cBhvr>
                                      <p:to>
                                        <p:strVal val="true"/>
                                      </p:to>
                                    </p:set>
                                  </p:childTnLst>
                                </p:cTn>
                              </p:par>
                              <p:par>
                                <p:cTn id="43" presetID="1" presetClass="emph" presetSubtype="2" fill="hold" nodeType="withEffect">
                                  <p:stCondLst>
                                    <p:cond delay="1500"/>
                                  </p:stCondLst>
                                  <p:childTnLst>
                                    <p:animClr clrSpc="rgb" dir="cw">
                                      <p:cBhvr>
                                        <p:cTn id="44" dur="500" fill="hold"/>
                                        <p:tgtEl>
                                          <p:spTgt spid="97"/>
                                        </p:tgtEl>
                                        <p:attrNameLst>
                                          <p:attrName>fillcolor</p:attrName>
                                        </p:attrNameLst>
                                      </p:cBhvr>
                                      <p:to>
                                        <a:srgbClr val="767676"/>
                                      </p:to>
                                    </p:animClr>
                                    <p:set>
                                      <p:cBhvr>
                                        <p:cTn id="45" dur="500" fill="hold"/>
                                        <p:tgtEl>
                                          <p:spTgt spid="97"/>
                                        </p:tgtEl>
                                        <p:attrNameLst>
                                          <p:attrName>fill.type</p:attrName>
                                        </p:attrNameLst>
                                      </p:cBhvr>
                                      <p:to>
                                        <p:strVal val="solid"/>
                                      </p:to>
                                    </p:set>
                                    <p:set>
                                      <p:cBhvr>
                                        <p:cTn id="46" dur="500" fill="hold"/>
                                        <p:tgtEl>
                                          <p:spTgt spid="97"/>
                                        </p:tgtEl>
                                        <p:attrNameLst>
                                          <p:attrName>fill.on</p:attrName>
                                        </p:attrNameLst>
                                      </p:cBhvr>
                                      <p:to>
                                        <p:strVal val="true"/>
                                      </p:to>
                                    </p:set>
                                  </p:childTnLst>
                                </p:cTn>
                              </p:par>
                              <p:par>
                                <p:cTn id="47" presetID="1" presetClass="emph" presetSubtype="2" fill="hold" nodeType="withEffect">
                                  <p:stCondLst>
                                    <p:cond delay="1500"/>
                                  </p:stCondLst>
                                  <p:childTnLst>
                                    <p:animClr clrSpc="rgb" dir="cw">
                                      <p:cBhvr>
                                        <p:cTn id="48" dur="500" fill="hold"/>
                                        <p:tgtEl>
                                          <p:spTgt spid="98"/>
                                        </p:tgtEl>
                                        <p:attrNameLst>
                                          <p:attrName>fillcolor</p:attrName>
                                        </p:attrNameLst>
                                      </p:cBhvr>
                                      <p:to>
                                        <a:srgbClr val="767676"/>
                                      </p:to>
                                    </p:animClr>
                                    <p:set>
                                      <p:cBhvr>
                                        <p:cTn id="49" dur="500" fill="hold"/>
                                        <p:tgtEl>
                                          <p:spTgt spid="98"/>
                                        </p:tgtEl>
                                        <p:attrNameLst>
                                          <p:attrName>fill.type</p:attrName>
                                        </p:attrNameLst>
                                      </p:cBhvr>
                                      <p:to>
                                        <p:strVal val="solid"/>
                                      </p:to>
                                    </p:set>
                                    <p:set>
                                      <p:cBhvr>
                                        <p:cTn id="50" dur="500" fill="hold"/>
                                        <p:tgtEl>
                                          <p:spTgt spid="98"/>
                                        </p:tgtEl>
                                        <p:attrNameLst>
                                          <p:attrName>fill.on</p:attrName>
                                        </p:attrNameLst>
                                      </p:cBhvr>
                                      <p:to>
                                        <p:strVal val="true"/>
                                      </p:to>
                                    </p:set>
                                  </p:childTnLst>
                                </p:cTn>
                              </p:par>
                              <p:par>
                                <p:cTn id="51" presetID="1" presetClass="emph" presetSubtype="2" fill="hold" nodeType="withEffect">
                                  <p:stCondLst>
                                    <p:cond delay="1500"/>
                                  </p:stCondLst>
                                  <p:childTnLst>
                                    <p:animClr clrSpc="rgb" dir="cw">
                                      <p:cBhvr>
                                        <p:cTn id="52" dur="500" fill="hold"/>
                                        <p:tgtEl>
                                          <p:spTgt spid="99"/>
                                        </p:tgtEl>
                                        <p:attrNameLst>
                                          <p:attrName>fillcolor</p:attrName>
                                        </p:attrNameLst>
                                      </p:cBhvr>
                                      <p:to>
                                        <a:srgbClr val="767676"/>
                                      </p:to>
                                    </p:animClr>
                                    <p:set>
                                      <p:cBhvr>
                                        <p:cTn id="53" dur="500" fill="hold"/>
                                        <p:tgtEl>
                                          <p:spTgt spid="99"/>
                                        </p:tgtEl>
                                        <p:attrNameLst>
                                          <p:attrName>fill.type</p:attrName>
                                        </p:attrNameLst>
                                      </p:cBhvr>
                                      <p:to>
                                        <p:strVal val="solid"/>
                                      </p:to>
                                    </p:set>
                                    <p:set>
                                      <p:cBhvr>
                                        <p:cTn id="54" dur="500" fill="hold"/>
                                        <p:tgtEl>
                                          <p:spTgt spid="99"/>
                                        </p:tgtEl>
                                        <p:attrNameLst>
                                          <p:attrName>fill.on</p:attrName>
                                        </p:attrNameLst>
                                      </p:cBhvr>
                                      <p:to>
                                        <p:strVal val="true"/>
                                      </p:to>
                                    </p:set>
                                  </p:childTnLst>
                                </p:cTn>
                              </p:par>
                              <p:par>
                                <p:cTn id="55" presetID="1" presetClass="emph" presetSubtype="2" fill="hold" nodeType="withEffect">
                                  <p:stCondLst>
                                    <p:cond delay="1500"/>
                                  </p:stCondLst>
                                  <p:childTnLst>
                                    <p:animClr clrSpc="rgb" dir="cw">
                                      <p:cBhvr>
                                        <p:cTn id="56" dur="500" fill="hold"/>
                                        <p:tgtEl>
                                          <p:spTgt spid="100"/>
                                        </p:tgtEl>
                                        <p:attrNameLst>
                                          <p:attrName>fillcolor</p:attrName>
                                        </p:attrNameLst>
                                      </p:cBhvr>
                                      <p:to>
                                        <a:srgbClr val="767676"/>
                                      </p:to>
                                    </p:animClr>
                                    <p:set>
                                      <p:cBhvr>
                                        <p:cTn id="57" dur="500" fill="hold"/>
                                        <p:tgtEl>
                                          <p:spTgt spid="100"/>
                                        </p:tgtEl>
                                        <p:attrNameLst>
                                          <p:attrName>fill.type</p:attrName>
                                        </p:attrNameLst>
                                      </p:cBhvr>
                                      <p:to>
                                        <p:strVal val="solid"/>
                                      </p:to>
                                    </p:set>
                                    <p:set>
                                      <p:cBhvr>
                                        <p:cTn id="58" dur="500" fill="hold"/>
                                        <p:tgtEl>
                                          <p:spTgt spid="100"/>
                                        </p:tgtEl>
                                        <p:attrNameLst>
                                          <p:attrName>fill.on</p:attrName>
                                        </p:attrNameLst>
                                      </p:cBhvr>
                                      <p:to>
                                        <p:strVal val="true"/>
                                      </p:to>
                                    </p:set>
                                  </p:childTnLst>
                                </p:cTn>
                              </p:par>
                              <p:par>
                                <p:cTn id="59" presetID="1" presetClass="emph" presetSubtype="2" fill="hold" nodeType="withEffect">
                                  <p:stCondLst>
                                    <p:cond delay="1500"/>
                                  </p:stCondLst>
                                  <p:childTnLst>
                                    <p:animClr clrSpc="rgb" dir="cw">
                                      <p:cBhvr>
                                        <p:cTn id="60" dur="500" fill="hold"/>
                                        <p:tgtEl>
                                          <p:spTgt spid="101"/>
                                        </p:tgtEl>
                                        <p:attrNameLst>
                                          <p:attrName>fillcolor</p:attrName>
                                        </p:attrNameLst>
                                      </p:cBhvr>
                                      <p:to>
                                        <a:srgbClr val="767676"/>
                                      </p:to>
                                    </p:animClr>
                                    <p:set>
                                      <p:cBhvr>
                                        <p:cTn id="61" dur="500" fill="hold"/>
                                        <p:tgtEl>
                                          <p:spTgt spid="101"/>
                                        </p:tgtEl>
                                        <p:attrNameLst>
                                          <p:attrName>fill.type</p:attrName>
                                        </p:attrNameLst>
                                      </p:cBhvr>
                                      <p:to>
                                        <p:strVal val="solid"/>
                                      </p:to>
                                    </p:set>
                                    <p:set>
                                      <p:cBhvr>
                                        <p:cTn id="62" dur="500" fill="hold"/>
                                        <p:tgtEl>
                                          <p:spTgt spid="101"/>
                                        </p:tgtEl>
                                        <p:attrNameLst>
                                          <p:attrName>fill.on</p:attrName>
                                        </p:attrNameLst>
                                      </p:cBhvr>
                                      <p:to>
                                        <p:strVal val="true"/>
                                      </p:to>
                                    </p:set>
                                  </p:childTnLst>
                                </p:cTn>
                              </p:par>
                              <p:par>
                                <p:cTn id="63" presetID="1" presetClass="emph" presetSubtype="2" fill="hold" nodeType="withEffect">
                                  <p:stCondLst>
                                    <p:cond delay="1500"/>
                                  </p:stCondLst>
                                  <p:childTnLst>
                                    <p:animClr clrSpc="rgb" dir="cw">
                                      <p:cBhvr>
                                        <p:cTn id="64" dur="500" fill="hold"/>
                                        <p:tgtEl>
                                          <p:spTgt spid="102"/>
                                        </p:tgtEl>
                                        <p:attrNameLst>
                                          <p:attrName>fillcolor</p:attrName>
                                        </p:attrNameLst>
                                      </p:cBhvr>
                                      <p:to>
                                        <a:srgbClr val="767676"/>
                                      </p:to>
                                    </p:animClr>
                                    <p:set>
                                      <p:cBhvr>
                                        <p:cTn id="65" dur="500" fill="hold"/>
                                        <p:tgtEl>
                                          <p:spTgt spid="102"/>
                                        </p:tgtEl>
                                        <p:attrNameLst>
                                          <p:attrName>fill.type</p:attrName>
                                        </p:attrNameLst>
                                      </p:cBhvr>
                                      <p:to>
                                        <p:strVal val="solid"/>
                                      </p:to>
                                    </p:set>
                                    <p:set>
                                      <p:cBhvr>
                                        <p:cTn id="66" dur="500" fill="hold"/>
                                        <p:tgtEl>
                                          <p:spTgt spid="102"/>
                                        </p:tgtEl>
                                        <p:attrNameLst>
                                          <p:attrName>fill.on</p:attrName>
                                        </p:attrNameLst>
                                      </p:cBhvr>
                                      <p:to>
                                        <p:strVal val="true"/>
                                      </p:to>
                                    </p:set>
                                  </p:childTnLst>
                                </p:cTn>
                              </p:par>
                              <p:par>
                                <p:cTn id="67" presetID="1" presetClass="emph" presetSubtype="2" fill="hold" nodeType="withEffect">
                                  <p:stCondLst>
                                    <p:cond delay="1500"/>
                                  </p:stCondLst>
                                  <p:childTnLst>
                                    <p:animClr clrSpc="rgb" dir="cw">
                                      <p:cBhvr>
                                        <p:cTn id="68" dur="500" fill="hold"/>
                                        <p:tgtEl>
                                          <p:spTgt spid="103"/>
                                        </p:tgtEl>
                                        <p:attrNameLst>
                                          <p:attrName>fillcolor</p:attrName>
                                        </p:attrNameLst>
                                      </p:cBhvr>
                                      <p:to>
                                        <a:srgbClr val="767676"/>
                                      </p:to>
                                    </p:animClr>
                                    <p:set>
                                      <p:cBhvr>
                                        <p:cTn id="69" dur="500" fill="hold"/>
                                        <p:tgtEl>
                                          <p:spTgt spid="103"/>
                                        </p:tgtEl>
                                        <p:attrNameLst>
                                          <p:attrName>fill.type</p:attrName>
                                        </p:attrNameLst>
                                      </p:cBhvr>
                                      <p:to>
                                        <p:strVal val="solid"/>
                                      </p:to>
                                    </p:set>
                                    <p:set>
                                      <p:cBhvr>
                                        <p:cTn id="70" dur="500" fill="hold"/>
                                        <p:tgtEl>
                                          <p:spTgt spid="103"/>
                                        </p:tgtEl>
                                        <p:attrNameLst>
                                          <p:attrName>fill.on</p:attrName>
                                        </p:attrNameLst>
                                      </p:cBhvr>
                                      <p:to>
                                        <p:strVal val="true"/>
                                      </p:to>
                                    </p:set>
                                  </p:childTnLst>
                                </p:cTn>
                              </p:par>
                              <p:par>
                                <p:cTn id="71" presetID="1" presetClass="emph" presetSubtype="2" fill="hold" nodeType="withEffect">
                                  <p:stCondLst>
                                    <p:cond delay="1500"/>
                                  </p:stCondLst>
                                  <p:childTnLst>
                                    <p:animClr clrSpc="rgb" dir="cw">
                                      <p:cBhvr>
                                        <p:cTn id="72" dur="500" fill="hold"/>
                                        <p:tgtEl>
                                          <p:spTgt spid="104"/>
                                        </p:tgtEl>
                                        <p:attrNameLst>
                                          <p:attrName>fillcolor</p:attrName>
                                        </p:attrNameLst>
                                      </p:cBhvr>
                                      <p:to>
                                        <a:srgbClr val="767676"/>
                                      </p:to>
                                    </p:animClr>
                                    <p:set>
                                      <p:cBhvr>
                                        <p:cTn id="73" dur="500" fill="hold"/>
                                        <p:tgtEl>
                                          <p:spTgt spid="104"/>
                                        </p:tgtEl>
                                        <p:attrNameLst>
                                          <p:attrName>fill.type</p:attrName>
                                        </p:attrNameLst>
                                      </p:cBhvr>
                                      <p:to>
                                        <p:strVal val="solid"/>
                                      </p:to>
                                    </p:set>
                                    <p:set>
                                      <p:cBhvr>
                                        <p:cTn id="74" dur="500" fill="hold"/>
                                        <p:tgtEl>
                                          <p:spTgt spid="104"/>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500" fill="hold"/>
                                        <p:tgtEl>
                                          <p:spTgt spid="105"/>
                                        </p:tgtEl>
                                        <p:attrNameLst>
                                          <p:attrName>fillcolor</p:attrName>
                                        </p:attrNameLst>
                                      </p:cBhvr>
                                      <p:to>
                                        <a:srgbClr val="767676"/>
                                      </p:to>
                                    </p:animClr>
                                    <p:set>
                                      <p:cBhvr>
                                        <p:cTn id="77" dur="500" fill="hold"/>
                                        <p:tgtEl>
                                          <p:spTgt spid="105"/>
                                        </p:tgtEl>
                                        <p:attrNameLst>
                                          <p:attrName>fill.type</p:attrName>
                                        </p:attrNameLst>
                                      </p:cBhvr>
                                      <p:to>
                                        <p:strVal val="solid"/>
                                      </p:to>
                                    </p:set>
                                    <p:set>
                                      <p:cBhvr>
                                        <p:cTn id="78" dur="500" fill="hold"/>
                                        <p:tgtEl>
                                          <p:spTgt spid="105"/>
                                        </p:tgtEl>
                                        <p:attrNameLst>
                                          <p:attrName>fill.on</p:attrName>
                                        </p:attrNameLst>
                                      </p:cBhvr>
                                      <p:to>
                                        <p:strVal val="true"/>
                                      </p:to>
                                    </p:set>
                                  </p:childTnLst>
                                </p:cTn>
                              </p:par>
                              <p:par>
                                <p:cTn id="79" presetID="1" presetClass="emph" presetSubtype="2" fill="hold" nodeType="withEffect">
                                  <p:stCondLst>
                                    <p:cond delay="1500"/>
                                  </p:stCondLst>
                                  <p:childTnLst>
                                    <p:animClr clrSpc="rgb" dir="cw">
                                      <p:cBhvr>
                                        <p:cTn id="80" dur="500" fill="hold"/>
                                        <p:tgtEl>
                                          <p:spTgt spid="106"/>
                                        </p:tgtEl>
                                        <p:attrNameLst>
                                          <p:attrName>fillcolor</p:attrName>
                                        </p:attrNameLst>
                                      </p:cBhvr>
                                      <p:to>
                                        <a:srgbClr val="767676"/>
                                      </p:to>
                                    </p:animClr>
                                    <p:set>
                                      <p:cBhvr>
                                        <p:cTn id="81" dur="500" fill="hold"/>
                                        <p:tgtEl>
                                          <p:spTgt spid="106"/>
                                        </p:tgtEl>
                                        <p:attrNameLst>
                                          <p:attrName>fill.type</p:attrName>
                                        </p:attrNameLst>
                                      </p:cBhvr>
                                      <p:to>
                                        <p:strVal val="solid"/>
                                      </p:to>
                                    </p:set>
                                    <p:set>
                                      <p:cBhvr>
                                        <p:cTn id="82" dur="500" fill="hold"/>
                                        <p:tgtEl>
                                          <p:spTgt spid="106"/>
                                        </p:tgtEl>
                                        <p:attrNameLst>
                                          <p:attrName>fill.on</p:attrName>
                                        </p:attrNameLst>
                                      </p:cBhvr>
                                      <p:to>
                                        <p:strVal val="true"/>
                                      </p:to>
                                    </p:set>
                                  </p:childTnLst>
                                </p:cTn>
                              </p:par>
                              <p:par>
                                <p:cTn id="83" presetID="1" presetClass="emph" presetSubtype="2" fill="hold" nodeType="withEffect">
                                  <p:stCondLst>
                                    <p:cond delay="1500"/>
                                  </p:stCondLst>
                                  <p:childTnLst>
                                    <p:animClr clrSpc="rgb" dir="cw">
                                      <p:cBhvr>
                                        <p:cTn id="84" dur="500" fill="hold"/>
                                        <p:tgtEl>
                                          <p:spTgt spid="107"/>
                                        </p:tgtEl>
                                        <p:attrNameLst>
                                          <p:attrName>fillcolor</p:attrName>
                                        </p:attrNameLst>
                                      </p:cBhvr>
                                      <p:to>
                                        <a:srgbClr val="767676"/>
                                      </p:to>
                                    </p:animClr>
                                    <p:set>
                                      <p:cBhvr>
                                        <p:cTn id="85" dur="500" fill="hold"/>
                                        <p:tgtEl>
                                          <p:spTgt spid="107"/>
                                        </p:tgtEl>
                                        <p:attrNameLst>
                                          <p:attrName>fill.type</p:attrName>
                                        </p:attrNameLst>
                                      </p:cBhvr>
                                      <p:to>
                                        <p:strVal val="solid"/>
                                      </p:to>
                                    </p:set>
                                    <p:set>
                                      <p:cBhvr>
                                        <p:cTn id="86" dur="500" fill="hold"/>
                                        <p:tgtEl>
                                          <p:spTgt spid="107"/>
                                        </p:tgtEl>
                                        <p:attrNameLst>
                                          <p:attrName>fill.on</p:attrName>
                                        </p:attrNameLst>
                                      </p:cBhvr>
                                      <p:to>
                                        <p:strVal val="true"/>
                                      </p:to>
                                    </p:set>
                                  </p:childTnLst>
                                </p:cTn>
                              </p:par>
                              <p:par>
                                <p:cTn id="87" presetID="1" presetClass="emph" presetSubtype="2" fill="hold" nodeType="withEffect">
                                  <p:stCondLst>
                                    <p:cond delay="1500"/>
                                  </p:stCondLst>
                                  <p:childTnLst>
                                    <p:animClr clrSpc="rgb" dir="cw">
                                      <p:cBhvr>
                                        <p:cTn id="88" dur="500" fill="hold"/>
                                        <p:tgtEl>
                                          <p:spTgt spid="108"/>
                                        </p:tgtEl>
                                        <p:attrNameLst>
                                          <p:attrName>fillcolor</p:attrName>
                                        </p:attrNameLst>
                                      </p:cBhvr>
                                      <p:to>
                                        <a:srgbClr val="767676"/>
                                      </p:to>
                                    </p:animClr>
                                    <p:set>
                                      <p:cBhvr>
                                        <p:cTn id="89" dur="500" fill="hold"/>
                                        <p:tgtEl>
                                          <p:spTgt spid="108"/>
                                        </p:tgtEl>
                                        <p:attrNameLst>
                                          <p:attrName>fill.type</p:attrName>
                                        </p:attrNameLst>
                                      </p:cBhvr>
                                      <p:to>
                                        <p:strVal val="solid"/>
                                      </p:to>
                                    </p:set>
                                    <p:set>
                                      <p:cBhvr>
                                        <p:cTn id="90" dur="500" fill="hold"/>
                                        <p:tgtEl>
                                          <p:spTgt spid="10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500" fill="hold"/>
                                        <p:tgtEl>
                                          <p:spTgt spid="109"/>
                                        </p:tgtEl>
                                        <p:attrNameLst>
                                          <p:attrName>fillcolor</p:attrName>
                                        </p:attrNameLst>
                                      </p:cBhvr>
                                      <p:to>
                                        <a:srgbClr val="767676"/>
                                      </p:to>
                                    </p:animClr>
                                    <p:set>
                                      <p:cBhvr>
                                        <p:cTn id="93" dur="500" fill="hold"/>
                                        <p:tgtEl>
                                          <p:spTgt spid="109"/>
                                        </p:tgtEl>
                                        <p:attrNameLst>
                                          <p:attrName>fill.type</p:attrName>
                                        </p:attrNameLst>
                                      </p:cBhvr>
                                      <p:to>
                                        <p:strVal val="solid"/>
                                      </p:to>
                                    </p:set>
                                    <p:set>
                                      <p:cBhvr>
                                        <p:cTn id="94" dur="500" fill="hold"/>
                                        <p:tgtEl>
                                          <p:spTgt spid="109"/>
                                        </p:tgtEl>
                                        <p:attrNameLst>
                                          <p:attrName>fill.on</p:attrName>
                                        </p:attrNameLst>
                                      </p:cBhvr>
                                      <p:to>
                                        <p:strVal val="true"/>
                                      </p:to>
                                    </p:set>
                                  </p:childTnLst>
                                </p:cTn>
                              </p:par>
                              <p:par>
                                <p:cTn id="95" presetID="1" presetClass="emph" presetSubtype="2" fill="hold" nodeType="withEffect">
                                  <p:stCondLst>
                                    <p:cond delay="1500"/>
                                  </p:stCondLst>
                                  <p:childTnLst>
                                    <p:animClr clrSpc="rgb" dir="cw">
                                      <p:cBhvr>
                                        <p:cTn id="96" dur="500" fill="hold"/>
                                        <p:tgtEl>
                                          <p:spTgt spid="110"/>
                                        </p:tgtEl>
                                        <p:attrNameLst>
                                          <p:attrName>fillcolor</p:attrName>
                                        </p:attrNameLst>
                                      </p:cBhvr>
                                      <p:to>
                                        <a:srgbClr val="767676"/>
                                      </p:to>
                                    </p:animClr>
                                    <p:set>
                                      <p:cBhvr>
                                        <p:cTn id="97" dur="500" fill="hold"/>
                                        <p:tgtEl>
                                          <p:spTgt spid="110"/>
                                        </p:tgtEl>
                                        <p:attrNameLst>
                                          <p:attrName>fill.type</p:attrName>
                                        </p:attrNameLst>
                                      </p:cBhvr>
                                      <p:to>
                                        <p:strVal val="solid"/>
                                      </p:to>
                                    </p:set>
                                    <p:set>
                                      <p:cBhvr>
                                        <p:cTn id="98" dur="500" fill="hold"/>
                                        <p:tgtEl>
                                          <p:spTgt spid="110"/>
                                        </p:tgtEl>
                                        <p:attrNameLst>
                                          <p:attrName>fill.on</p:attrName>
                                        </p:attrNameLst>
                                      </p:cBhvr>
                                      <p:to>
                                        <p:strVal val="true"/>
                                      </p:to>
                                    </p:set>
                                  </p:childTnLst>
                                </p:cTn>
                              </p:par>
                              <p:par>
                                <p:cTn id="99" presetID="1" presetClass="emph" presetSubtype="2" fill="hold" nodeType="withEffect">
                                  <p:stCondLst>
                                    <p:cond delay="1500"/>
                                  </p:stCondLst>
                                  <p:childTnLst>
                                    <p:animClr clrSpc="rgb" dir="cw">
                                      <p:cBhvr>
                                        <p:cTn id="100" dur="500" fill="hold"/>
                                        <p:tgtEl>
                                          <p:spTgt spid="111"/>
                                        </p:tgtEl>
                                        <p:attrNameLst>
                                          <p:attrName>fillcolor</p:attrName>
                                        </p:attrNameLst>
                                      </p:cBhvr>
                                      <p:to>
                                        <a:srgbClr val="767676"/>
                                      </p:to>
                                    </p:animClr>
                                    <p:set>
                                      <p:cBhvr>
                                        <p:cTn id="101" dur="500" fill="hold"/>
                                        <p:tgtEl>
                                          <p:spTgt spid="111"/>
                                        </p:tgtEl>
                                        <p:attrNameLst>
                                          <p:attrName>fill.type</p:attrName>
                                        </p:attrNameLst>
                                      </p:cBhvr>
                                      <p:to>
                                        <p:strVal val="solid"/>
                                      </p:to>
                                    </p:set>
                                    <p:set>
                                      <p:cBhvr>
                                        <p:cTn id="102" dur="500" fill="hold"/>
                                        <p:tgtEl>
                                          <p:spTgt spid="111"/>
                                        </p:tgtEl>
                                        <p:attrNameLst>
                                          <p:attrName>fill.on</p:attrName>
                                        </p:attrNameLst>
                                      </p:cBhvr>
                                      <p:to>
                                        <p:strVal val="true"/>
                                      </p:to>
                                    </p:set>
                                  </p:childTnLst>
                                </p:cTn>
                              </p:par>
                              <p:par>
                                <p:cTn id="103" presetID="1" presetClass="emph" presetSubtype="2" fill="hold" nodeType="withEffect">
                                  <p:stCondLst>
                                    <p:cond delay="1500"/>
                                  </p:stCondLst>
                                  <p:childTnLst>
                                    <p:animClr clrSpc="rgb" dir="cw">
                                      <p:cBhvr>
                                        <p:cTn id="104" dur="500" fill="hold"/>
                                        <p:tgtEl>
                                          <p:spTgt spid="112"/>
                                        </p:tgtEl>
                                        <p:attrNameLst>
                                          <p:attrName>fillcolor</p:attrName>
                                        </p:attrNameLst>
                                      </p:cBhvr>
                                      <p:to>
                                        <a:srgbClr val="767676"/>
                                      </p:to>
                                    </p:animClr>
                                    <p:set>
                                      <p:cBhvr>
                                        <p:cTn id="105" dur="500" fill="hold"/>
                                        <p:tgtEl>
                                          <p:spTgt spid="112"/>
                                        </p:tgtEl>
                                        <p:attrNameLst>
                                          <p:attrName>fill.type</p:attrName>
                                        </p:attrNameLst>
                                      </p:cBhvr>
                                      <p:to>
                                        <p:strVal val="solid"/>
                                      </p:to>
                                    </p:set>
                                    <p:set>
                                      <p:cBhvr>
                                        <p:cTn id="106" dur="500" fill="hold"/>
                                        <p:tgtEl>
                                          <p:spTgt spid="112"/>
                                        </p:tgtEl>
                                        <p:attrNameLst>
                                          <p:attrName>fill.on</p:attrName>
                                        </p:attrNameLst>
                                      </p:cBhvr>
                                      <p:to>
                                        <p:strVal val="true"/>
                                      </p:to>
                                    </p:set>
                                  </p:childTnLst>
                                </p:cTn>
                              </p:par>
                              <p:par>
                                <p:cTn id="107" presetID="1" presetClass="emph" presetSubtype="2" fill="hold" nodeType="withEffect">
                                  <p:stCondLst>
                                    <p:cond delay="1500"/>
                                  </p:stCondLst>
                                  <p:childTnLst>
                                    <p:animClr clrSpc="rgb" dir="cw">
                                      <p:cBhvr>
                                        <p:cTn id="108" dur="500" fill="hold"/>
                                        <p:tgtEl>
                                          <p:spTgt spid="113"/>
                                        </p:tgtEl>
                                        <p:attrNameLst>
                                          <p:attrName>fillcolor</p:attrName>
                                        </p:attrNameLst>
                                      </p:cBhvr>
                                      <p:to>
                                        <a:srgbClr val="767676"/>
                                      </p:to>
                                    </p:animClr>
                                    <p:set>
                                      <p:cBhvr>
                                        <p:cTn id="109" dur="500" fill="hold"/>
                                        <p:tgtEl>
                                          <p:spTgt spid="113"/>
                                        </p:tgtEl>
                                        <p:attrNameLst>
                                          <p:attrName>fill.type</p:attrName>
                                        </p:attrNameLst>
                                      </p:cBhvr>
                                      <p:to>
                                        <p:strVal val="solid"/>
                                      </p:to>
                                    </p:set>
                                    <p:set>
                                      <p:cBhvr>
                                        <p:cTn id="110" dur="500" fill="hold"/>
                                        <p:tgtEl>
                                          <p:spTgt spid="113"/>
                                        </p:tgtEl>
                                        <p:attrNameLst>
                                          <p:attrName>fill.on</p:attrName>
                                        </p:attrNameLst>
                                      </p:cBhvr>
                                      <p:to>
                                        <p:strVal val="true"/>
                                      </p:to>
                                    </p:set>
                                  </p:childTnLst>
                                </p:cTn>
                              </p:par>
                              <p:par>
                                <p:cTn id="111" presetID="1" presetClass="emph" presetSubtype="2" fill="hold" nodeType="withEffect">
                                  <p:stCondLst>
                                    <p:cond delay="1500"/>
                                  </p:stCondLst>
                                  <p:childTnLst>
                                    <p:animClr clrSpc="rgb" dir="cw">
                                      <p:cBhvr>
                                        <p:cTn id="112" dur="500" fill="hold"/>
                                        <p:tgtEl>
                                          <p:spTgt spid="114"/>
                                        </p:tgtEl>
                                        <p:attrNameLst>
                                          <p:attrName>fillcolor</p:attrName>
                                        </p:attrNameLst>
                                      </p:cBhvr>
                                      <p:to>
                                        <a:srgbClr val="767676"/>
                                      </p:to>
                                    </p:animClr>
                                    <p:set>
                                      <p:cBhvr>
                                        <p:cTn id="113" dur="500" fill="hold"/>
                                        <p:tgtEl>
                                          <p:spTgt spid="114"/>
                                        </p:tgtEl>
                                        <p:attrNameLst>
                                          <p:attrName>fill.type</p:attrName>
                                        </p:attrNameLst>
                                      </p:cBhvr>
                                      <p:to>
                                        <p:strVal val="solid"/>
                                      </p:to>
                                    </p:set>
                                    <p:set>
                                      <p:cBhvr>
                                        <p:cTn id="114" dur="500" fill="hold"/>
                                        <p:tgtEl>
                                          <p:spTgt spid="114"/>
                                        </p:tgtEl>
                                        <p:attrNameLst>
                                          <p:attrName>fill.on</p:attrName>
                                        </p:attrNameLst>
                                      </p:cBhvr>
                                      <p:to>
                                        <p:strVal val="true"/>
                                      </p:to>
                                    </p:set>
                                  </p:childTnLst>
                                </p:cTn>
                              </p:par>
                              <p:par>
                                <p:cTn id="115" presetID="1" presetClass="emph" presetSubtype="2" fill="hold" nodeType="withEffect">
                                  <p:stCondLst>
                                    <p:cond delay="1500"/>
                                  </p:stCondLst>
                                  <p:childTnLst>
                                    <p:animClr clrSpc="rgb" dir="cw">
                                      <p:cBhvr>
                                        <p:cTn id="116" dur="500" fill="hold"/>
                                        <p:tgtEl>
                                          <p:spTgt spid="115"/>
                                        </p:tgtEl>
                                        <p:attrNameLst>
                                          <p:attrName>fillcolor</p:attrName>
                                        </p:attrNameLst>
                                      </p:cBhvr>
                                      <p:to>
                                        <a:srgbClr val="767676"/>
                                      </p:to>
                                    </p:animClr>
                                    <p:set>
                                      <p:cBhvr>
                                        <p:cTn id="117" dur="500" fill="hold"/>
                                        <p:tgtEl>
                                          <p:spTgt spid="115"/>
                                        </p:tgtEl>
                                        <p:attrNameLst>
                                          <p:attrName>fill.type</p:attrName>
                                        </p:attrNameLst>
                                      </p:cBhvr>
                                      <p:to>
                                        <p:strVal val="solid"/>
                                      </p:to>
                                    </p:set>
                                    <p:set>
                                      <p:cBhvr>
                                        <p:cTn id="118" dur="500" fill="hold"/>
                                        <p:tgtEl>
                                          <p:spTgt spid="115"/>
                                        </p:tgtEl>
                                        <p:attrNameLst>
                                          <p:attrName>fill.on</p:attrName>
                                        </p:attrNameLst>
                                      </p:cBhvr>
                                      <p:to>
                                        <p:strVal val="true"/>
                                      </p:to>
                                    </p:set>
                                  </p:childTnLst>
                                </p:cTn>
                              </p:par>
                              <p:par>
                                <p:cTn id="119" presetID="1" presetClass="emph" presetSubtype="2" fill="hold" nodeType="withEffect">
                                  <p:stCondLst>
                                    <p:cond delay="1500"/>
                                  </p:stCondLst>
                                  <p:childTnLst>
                                    <p:animClr clrSpc="rgb" dir="cw">
                                      <p:cBhvr>
                                        <p:cTn id="120" dur="500" fill="hold"/>
                                        <p:tgtEl>
                                          <p:spTgt spid="116"/>
                                        </p:tgtEl>
                                        <p:attrNameLst>
                                          <p:attrName>fillcolor</p:attrName>
                                        </p:attrNameLst>
                                      </p:cBhvr>
                                      <p:to>
                                        <a:srgbClr val="767676"/>
                                      </p:to>
                                    </p:animClr>
                                    <p:set>
                                      <p:cBhvr>
                                        <p:cTn id="121" dur="500" fill="hold"/>
                                        <p:tgtEl>
                                          <p:spTgt spid="116"/>
                                        </p:tgtEl>
                                        <p:attrNameLst>
                                          <p:attrName>fill.type</p:attrName>
                                        </p:attrNameLst>
                                      </p:cBhvr>
                                      <p:to>
                                        <p:strVal val="solid"/>
                                      </p:to>
                                    </p:set>
                                    <p:set>
                                      <p:cBhvr>
                                        <p:cTn id="122" dur="500" fill="hold"/>
                                        <p:tgtEl>
                                          <p:spTgt spid="116"/>
                                        </p:tgtEl>
                                        <p:attrNameLst>
                                          <p:attrName>fill.on</p:attrName>
                                        </p:attrNameLst>
                                      </p:cBhvr>
                                      <p:to>
                                        <p:strVal val="true"/>
                                      </p:to>
                                    </p:set>
                                  </p:childTnLst>
                                </p:cTn>
                              </p:par>
                              <p:par>
                                <p:cTn id="123" presetID="1" presetClass="emph" presetSubtype="2" fill="hold" nodeType="withEffect">
                                  <p:stCondLst>
                                    <p:cond delay="1500"/>
                                  </p:stCondLst>
                                  <p:childTnLst>
                                    <p:animClr clrSpc="rgb" dir="cw">
                                      <p:cBhvr>
                                        <p:cTn id="124" dur="500" fill="hold"/>
                                        <p:tgtEl>
                                          <p:spTgt spid="117"/>
                                        </p:tgtEl>
                                        <p:attrNameLst>
                                          <p:attrName>fillcolor</p:attrName>
                                        </p:attrNameLst>
                                      </p:cBhvr>
                                      <p:to>
                                        <a:srgbClr val="767676"/>
                                      </p:to>
                                    </p:animClr>
                                    <p:set>
                                      <p:cBhvr>
                                        <p:cTn id="125" dur="500" fill="hold"/>
                                        <p:tgtEl>
                                          <p:spTgt spid="117"/>
                                        </p:tgtEl>
                                        <p:attrNameLst>
                                          <p:attrName>fill.type</p:attrName>
                                        </p:attrNameLst>
                                      </p:cBhvr>
                                      <p:to>
                                        <p:strVal val="solid"/>
                                      </p:to>
                                    </p:set>
                                    <p:set>
                                      <p:cBhvr>
                                        <p:cTn id="126" dur="500" fill="hold"/>
                                        <p:tgtEl>
                                          <p:spTgt spid="117"/>
                                        </p:tgtEl>
                                        <p:attrNameLst>
                                          <p:attrName>fill.on</p:attrName>
                                        </p:attrNameLst>
                                      </p:cBhvr>
                                      <p:to>
                                        <p:strVal val="true"/>
                                      </p:to>
                                    </p:set>
                                  </p:childTnLst>
                                </p:cTn>
                              </p:par>
                              <p:par>
                                <p:cTn id="127" presetID="1" presetClass="emph" presetSubtype="2" fill="hold" nodeType="withEffect">
                                  <p:stCondLst>
                                    <p:cond delay="1500"/>
                                  </p:stCondLst>
                                  <p:childTnLst>
                                    <p:animClr clrSpc="rgb" dir="cw">
                                      <p:cBhvr>
                                        <p:cTn id="128" dur="500" fill="hold"/>
                                        <p:tgtEl>
                                          <p:spTgt spid="118"/>
                                        </p:tgtEl>
                                        <p:attrNameLst>
                                          <p:attrName>fillcolor</p:attrName>
                                        </p:attrNameLst>
                                      </p:cBhvr>
                                      <p:to>
                                        <a:srgbClr val="767676"/>
                                      </p:to>
                                    </p:animClr>
                                    <p:set>
                                      <p:cBhvr>
                                        <p:cTn id="129" dur="500" fill="hold"/>
                                        <p:tgtEl>
                                          <p:spTgt spid="118"/>
                                        </p:tgtEl>
                                        <p:attrNameLst>
                                          <p:attrName>fill.type</p:attrName>
                                        </p:attrNameLst>
                                      </p:cBhvr>
                                      <p:to>
                                        <p:strVal val="solid"/>
                                      </p:to>
                                    </p:set>
                                    <p:set>
                                      <p:cBhvr>
                                        <p:cTn id="130" dur="500" fill="hold"/>
                                        <p:tgtEl>
                                          <p:spTgt spid="118"/>
                                        </p:tgtEl>
                                        <p:attrNameLst>
                                          <p:attrName>fill.on</p:attrName>
                                        </p:attrNameLst>
                                      </p:cBhvr>
                                      <p:to>
                                        <p:strVal val="true"/>
                                      </p:to>
                                    </p:set>
                                  </p:childTnLst>
                                </p:cTn>
                              </p:par>
                              <p:par>
                                <p:cTn id="131" presetID="1" presetClass="emph" presetSubtype="2" fill="hold" nodeType="withEffect">
                                  <p:stCondLst>
                                    <p:cond delay="1500"/>
                                  </p:stCondLst>
                                  <p:childTnLst>
                                    <p:animClr clrSpc="rgb" dir="cw">
                                      <p:cBhvr>
                                        <p:cTn id="132" dur="500" fill="hold"/>
                                        <p:tgtEl>
                                          <p:spTgt spid="119"/>
                                        </p:tgtEl>
                                        <p:attrNameLst>
                                          <p:attrName>fillcolor</p:attrName>
                                        </p:attrNameLst>
                                      </p:cBhvr>
                                      <p:to>
                                        <a:srgbClr val="767676"/>
                                      </p:to>
                                    </p:animClr>
                                    <p:set>
                                      <p:cBhvr>
                                        <p:cTn id="133" dur="500" fill="hold"/>
                                        <p:tgtEl>
                                          <p:spTgt spid="119"/>
                                        </p:tgtEl>
                                        <p:attrNameLst>
                                          <p:attrName>fill.type</p:attrName>
                                        </p:attrNameLst>
                                      </p:cBhvr>
                                      <p:to>
                                        <p:strVal val="solid"/>
                                      </p:to>
                                    </p:set>
                                    <p:set>
                                      <p:cBhvr>
                                        <p:cTn id="134" dur="500" fill="hold"/>
                                        <p:tgtEl>
                                          <p:spTgt spid="119"/>
                                        </p:tgtEl>
                                        <p:attrNameLst>
                                          <p:attrName>fill.on</p:attrName>
                                        </p:attrNameLst>
                                      </p:cBhvr>
                                      <p:to>
                                        <p:strVal val="true"/>
                                      </p:to>
                                    </p:set>
                                  </p:childTnLst>
                                </p:cTn>
                              </p:par>
                              <p:par>
                                <p:cTn id="135" presetID="1" presetClass="emph" presetSubtype="2" fill="hold" nodeType="withEffect">
                                  <p:stCondLst>
                                    <p:cond delay="1500"/>
                                  </p:stCondLst>
                                  <p:childTnLst>
                                    <p:animClr clrSpc="rgb" dir="cw">
                                      <p:cBhvr>
                                        <p:cTn id="136" dur="500" fill="hold"/>
                                        <p:tgtEl>
                                          <p:spTgt spid="120"/>
                                        </p:tgtEl>
                                        <p:attrNameLst>
                                          <p:attrName>fillcolor</p:attrName>
                                        </p:attrNameLst>
                                      </p:cBhvr>
                                      <p:to>
                                        <a:srgbClr val="767676"/>
                                      </p:to>
                                    </p:animClr>
                                    <p:set>
                                      <p:cBhvr>
                                        <p:cTn id="137" dur="500" fill="hold"/>
                                        <p:tgtEl>
                                          <p:spTgt spid="120"/>
                                        </p:tgtEl>
                                        <p:attrNameLst>
                                          <p:attrName>fill.type</p:attrName>
                                        </p:attrNameLst>
                                      </p:cBhvr>
                                      <p:to>
                                        <p:strVal val="solid"/>
                                      </p:to>
                                    </p:set>
                                    <p:set>
                                      <p:cBhvr>
                                        <p:cTn id="138" dur="500" fill="hold"/>
                                        <p:tgtEl>
                                          <p:spTgt spid="120"/>
                                        </p:tgtEl>
                                        <p:attrNameLst>
                                          <p:attrName>fill.on</p:attrName>
                                        </p:attrNameLst>
                                      </p:cBhvr>
                                      <p:to>
                                        <p:strVal val="true"/>
                                      </p:to>
                                    </p:set>
                                  </p:childTnLst>
                                </p:cTn>
                              </p:par>
                              <p:par>
                                <p:cTn id="139" presetID="1" presetClass="emph" presetSubtype="2" fill="hold" nodeType="withEffect">
                                  <p:stCondLst>
                                    <p:cond delay="1500"/>
                                  </p:stCondLst>
                                  <p:childTnLst>
                                    <p:animClr clrSpc="rgb" dir="cw">
                                      <p:cBhvr>
                                        <p:cTn id="140" dur="500" fill="hold"/>
                                        <p:tgtEl>
                                          <p:spTgt spid="121"/>
                                        </p:tgtEl>
                                        <p:attrNameLst>
                                          <p:attrName>fillcolor</p:attrName>
                                        </p:attrNameLst>
                                      </p:cBhvr>
                                      <p:to>
                                        <a:srgbClr val="767676"/>
                                      </p:to>
                                    </p:animClr>
                                    <p:set>
                                      <p:cBhvr>
                                        <p:cTn id="141" dur="500" fill="hold"/>
                                        <p:tgtEl>
                                          <p:spTgt spid="121"/>
                                        </p:tgtEl>
                                        <p:attrNameLst>
                                          <p:attrName>fill.type</p:attrName>
                                        </p:attrNameLst>
                                      </p:cBhvr>
                                      <p:to>
                                        <p:strVal val="solid"/>
                                      </p:to>
                                    </p:set>
                                    <p:set>
                                      <p:cBhvr>
                                        <p:cTn id="142" dur="500" fill="hold"/>
                                        <p:tgtEl>
                                          <p:spTgt spid="121"/>
                                        </p:tgtEl>
                                        <p:attrNameLst>
                                          <p:attrName>fill.on</p:attrName>
                                        </p:attrNameLst>
                                      </p:cBhvr>
                                      <p:to>
                                        <p:strVal val="true"/>
                                      </p:to>
                                    </p:set>
                                  </p:childTnLst>
                                </p:cTn>
                              </p:par>
                              <p:par>
                                <p:cTn id="143" presetID="1" presetClass="emph" presetSubtype="2" fill="hold" nodeType="withEffect">
                                  <p:stCondLst>
                                    <p:cond delay="1500"/>
                                  </p:stCondLst>
                                  <p:childTnLst>
                                    <p:animClr clrSpc="rgb" dir="cw">
                                      <p:cBhvr>
                                        <p:cTn id="144" dur="500" fill="hold"/>
                                        <p:tgtEl>
                                          <p:spTgt spid="122"/>
                                        </p:tgtEl>
                                        <p:attrNameLst>
                                          <p:attrName>fillcolor</p:attrName>
                                        </p:attrNameLst>
                                      </p:cBhvr>
                                      <p:to>
                                        <a:srgbClr val="767676"/>
                                      </p:to>
                                    </p:animClr>
                                    <p:set>
                                      <p:cBhvr>
                                        <p:cTn id="145" dur="500" fill="hold"/>
                                        <p:tgtEl>
                                          <p:spTgt spid="122"/>
                                        </p:tgtEl>
                                        <p:attrNameLst>
                                          <p:attrName>fill.type</p:attrName>
                                        </p:attrNameLst>
                                      </p:cBhvr>
                                      <p:to>
                                        <p:strVal val="solid"/>
                                      </p:to>
                                    </p:set>
                                    <p:set>
                                      <p:cBhvr>
                                        <p:cTn id="146" dur="500" fill="hold"/>
                                        <p:tgtEl>
                                          <p:spTgt spid="122"/>
                                        </p:tgtEl>
                                        <p:attrNameLst>
                                          <p:attrName>fill.on</p:attrName>
                                        </p:attrNameLst>
                                      </p:cBhvr>
                                      <p:to>
                                        <p:strVal val="true"/>
                                      </p:to>
                                    </p:set>
                                  </p:childTnLst>
                                </p:cTn>
                              </p:par>
                              <p:par>
                                <p:cTn id="147" presetID="1" presetClass="emph" presetSubtype="2" fill="hold" nodeType="withEffect">
                                  <p:stCondLst>
                                    <p:cond delay="1500"/>
                                  </p:stCondLst>
                                  <p:childTnLst>
                                    <p:animClr clrSpc="rgb" dir="cw">
                                      <p:cBhvr>
                                        <p:cTn id="148" dur="500" fill="hold"/>
                                        <p:tgtEl>
                                          <p:spTgt spid="123"/>
                                        </p:tgtEl>
                                        <p:attrNameLst>
                                          <p:attrName>fillcolor</p:attrName>
                                        </p:attrNameLst>
                                      </p:cBhvr>
                                      <p:to>
                                        <a:srgbClr val="767676"/>
                                      </p:to>
                                    </p:animClr>
                                    <p:set>
                                      <p:cBhvr>
                                        <p:cTn id="149" dur="500" fill="hold"/>
                                        <p:tgtEl>
                                          <p:spTgt spid="123"/>
                                        </p:tgtEl>
                                        <p:attrNameLst>
                                          <p:attrName>fill.type</p:attrName>
                                        </p:attrNameLst>
                                      </p:cBhvr>
                                      <p:to>
                                        <p:strVal val="solid"/>
                                      </p:to>
                                    </p:set>
                                    <p:set>
                                      <p:cBhvr>
                                        <p:cTn id="150" dur="500" fill="hold"/>
                                        <p:tgtEl>
                                          <p:spTgt spid="123"/>
                                        </p:tgtEl>
                                        <p:attrNameLst>
                                          <p:attrName>fill.on</p:attrName>
                                        </p:attrNameLst>
                                      </p:cBhvr>
                                      <p:to>
                                        <p:strVal val="true"/>
                                      </p:to>
                                    </p:set>
                                  </p:childTnLst>
                                </p:cTn>
                              </p:par>
                              <p:par>
                                <p:cTn id="151" presetID="1" presetClass="emph" presetSubtype="2" fill="hold" nodeType="withEffect">
                                  <p:stCondLst>
                                    <p:cond delay="1500"/>
                                  </p:stCondLst>
                                  <p:childTnLst>
                                    <p:animClr clrSpc="rgb" dir="cw">
                                      <p:cBhvr>
                                        <p:cTn id="152" dur="500" fill="hold"/>
                                        <p:tgtEl>
                                          <p:spTgt spid="139"/>
                                        </p:tgtEl>
                                        <p:attrNameLst>
                                          <p:attrName>fillcolor</p:attrName>
                                        </p:attrNameLst>
                                      </p:cBhvr>
                                      <p:to>
                                        <a:srgbClr val="767676"/>
                                      </p:to>
                                    </p:animClr>
                                    <p:set>
                                      <p:cBhvr>
                                        <p:cTn id="153" dur="500" fill="hold"/>
                                        <p:tgtEl>
                                          <p:spTgt spid="139"/>
                                        </p:tgtEl>
                                        <p:attrNameLst>
                                          <p:attrName>fill.type</p:attrName>
                                        </p:attrNameLst>
                                      </p:cBhvr>
                                      <p:to>
                                        <p:strVal val="solid"/>
                                      </p:to>
                                    </p:set>
                                    <p:set>
                                      <p:cBhvr>
                                        <p:cTn id="154" dur="500" fill="hold"/>
                                        <p:tgtEl>
                                          <p:spTgt spid="139"/>
                                        </p:tgtEl>
                                        <p:attrNameLst>
                                          <p:attrName>fill.on</p:attrName>
                                        </p:attrNameLst>
                                      </p:cBhvr>
                                      <p:to>
                                        <p:strVal val="true"/>
                                      </p:to>
                                    </p:set>
                                  </p:childTnLst>
                                </p:cTn>
                              </p:par>
                              <p:par>
                                <p:cTn id="155" presetID="1" presetClass="emph" presetSubtype="2" fill="hold" nodeType="withEffect">
                                  <p:stCondLst>
                                    <p:cond delay="1500"/>
                                  </p:stCondLst>
                                  <p:childTnLst>
                                    <p:animClr clrSpc="rgb" dir="cw">
                                      <p:cBhvr>
                                        <p:cTn id="156" dur="500" fill="hold"/>
                                        <p:tgtEl>
                                          <p:spTgt spid="140"/>
                                        </p:tgtEl>
                                        <p:attrNameLst>
                                          <p:attrName>fillcolor</p:attrName>
                                        </p:attrNameLst>
                                      </p:cBhvr>
                                      <p:to>
                                        <a:srgbClr val="767676"/>
                                      </p:to>
                                    </p:animClr>
                                    <p:set>
                                      <p:cBhvr>
                                        <p:cTn id="157" dur="500" fill="hold"/>
                                        <p:tgtEl>
                                          <p:spTgt spid="140"/>
                                        </p:tgtEl>
                                        <p:attrNameLst>
                                          <p:attrName>fill.type</p:attrName>
                                        </p:attrNameLst>
                                      </p:cBhvr>
                                      <p:to>
                                        <p:strVal val="solid"/>
                                      </p:to>
                                    </p:set>
                                    <p:set>
                                      <p:cBhvr>
                                        <p:cTn id="158" dur="500" fill="hold"/>
                                        <p:tgtEl>
                                          <p:spTgt spid="140"/>
                                        </p:tgtEl>
                                        <p:attrNameLst>
                                          <p:attrName>fill.on</p:attrName>
                                        </p:attrNameLst>
                                      </p:cBhvr>
                                      <p:to>
                                        <p:strVal val="true"/>
                                      </p:to>
                                    </p:set>
                                  </p:childTnLst>
                                </p:cTn>
                              </p:par>
                              <p:par>
                                <p:cTn id="159" presetID="1" presetClass="emph" presetSubtype="2" fill="hold" nodeType="withEffect">
                                  <p:stCondLst>
                                    <p:cond delay="1500"/>
                                  </p:stCondLst>
                                  <p:childTnLst>
                                    <p:animClr clrSpc="rgb" dir="cw">
                                      <p:cBhvr>
                                        <p:cTn id="160" dur="500" fill="hold"/>
                                        <p:tgtEl>
                                          <p:spTgt spid="141"/>
                                        </p:tgtEl>
                                        <p:attrNameLst>
                                          <p:attrName>fillcolor</p:attrName>
                                        </p:attrNameLst>
                                      </p:cBhvr>
                                      <p:to>
                                        <a:srgbClr val="767676"/>
                                      </p:to>
                                    </p:animClr>
                                    <p:set>
                                      <p:cBhvr>
                                        <p:cTn id="161" dur="500" fill="hold"/>
                                        <p:tgtEl>
                                          <p:spTgt spid="141"/>
                                        </p:tgtEl>
                                        <p:attrNameLst>
                                          <p:attrName>fill.type</p:attrName>
                                        </p:attrNameLst>
                                      </p:cBhvr>
                                      <p:to>
                                        <p:strVal val="solid"/>
                                      </p:to>
                                    </p:set>
                                    <p:set>
                                      <p:cBhvr>
                                        <p:cTn id="162" dur="500" fill="hold"/>
                                        <p:tgtEl>
                                          <p:spTgt spid="141"/>
                                        </p:tgtEl>
                                        <p:attrNameLst>
                                          <p:attrName>fill.on</p:attrName>
                                        </p:attrNameLst>
                                      </p:cBhvr>
                                      <p:to>
                                        <p:strVal val="true"/>
                                      </p:to>
                                    </p:set>
                                  </p:childTnLst>
                                </p:cTn>
                              </p:par>
                              <p:par>
                                <p:cTn id="163" presetID="1" presetClass="emph" presetSubtype="2" fill="hold" nodeType="withEffect">
                                  <p:stCondLst>
                                    <p:cond delay="1500"/>
                                  </p:stCondLst>
                                  <p:childTnLst>
                                    <p:animClr clrSpc="rgb" dir="cw">
                                      <p:cBhvr>
                                        <p:cTn id="164" dur="500" fill="hold"/>
                                        <p:tgtEl>
                                          <p:spTgt spid="142"/>
                                        </p:tgtEl>
                                        <p:attrNameLst>
                                          <p:attrName>fillcolor</p:attrName>
                                        </p:attrNameLst>
                                      </p:cBhvr>
                                      <p:to>
                                        <a:srgbClr val="767676"/>
                                      </p:to>
                                    </p:animClr>
                                    <p:set>
                                      <p:cBhvr>
                                        <p:cTn id="165" dur="500" fill="hold"/>
                                        <p:tgtEl>
                                          <p:spTgt spid="142"/>
                                        </p:tgtEl>
                                        <p:attrNameLst>
                                          <p:attrName>fill.type</p:attrName>
                                        </p:attrNameLst>
                                      </p:cBhvr>
                                      <p:to>
                                        <p:strVal val="solid"/>
                                      </p:to>
                                    </p:set>
                                    <p:set>
                                      <p:cBhvr>
                                        <p:cTn id="166" dur="500" fill="hold"/>
                                        <p:tgtEl>
                                          <p:spTgt spid="142"/>
                                        </p:tgtEl>
                                        <p:attrNameLst>
                                          <p:attrName>fill.on</p:attrName>
                                        </p:attrNameLst>
                                      </p:cBhvr>
                                      <p:to>
                                        <p:strVal val="true"/>
                                      </p:to>
                                    </p:set>
                                  </p:childTnLst>
                                </p:cTn>
                              </p:par>
                              <p:par>
                                <p:cTn id="167" presetID="1" presetClass="emph" presetSubtype="2" fill="hold" nodeType="withEffect">
                                  <p:stCondLst>
                                    <p:cond delay="1500"/>
                                  </p:stCondLst>
                                  <p:childTnLst>
                                    <p:animClr clrSpc="rgb" dir="cw">
                                      <p:cBhvr>
                                        <p:cTn id="168" dur="500" fill="hold"/>
                                        <p:tgtEl>
                                          <p:spTgt spid="144"/>
                                        </p:tgtEl>
                                        <p:attrNameLst>
                                          <p:attrName>fillcolor</p:attrName>
                                        </p:attrNameLst>
                                      </p:cBhvr>
                                      <p:to>
                                        <a:srgbClr val="767676"/>
                                      </p:to>
                                    </p:animClr>
                                    <p:set>
                                      <p:cBhvr>
                                        <p:cTn id="169" dur="500" fill="hold"/>
                                        <p:tgtEl>
                                          <p:spTgt spid="144"/>
                                        </p:tgtEl>
                                        <p:attrNameLst>
                                          <p:attrName>fill.type</p:attrName>
                                        </p:attrNameLst>
                                      </p:cBhvr>
                                      <p:to>
                                        <p:strVal val="solid"/>
                                      </p:to>
                                    </p:set>
                                    <p:set>
                                      <p:cBhvr>
                                        <p:cTn id="170" dur="500" fill="hold"/>
                                        <p:tgtEl>
                                          <p:spTgt spid="144"/>
                                        </p:tgtEl>
                                        <p:attrNameLst>
                                          <p:attrName>fill.on</p:attrName>
                                        </p:attrNameLst>
                                      </p:cBhvr>
                                      <p:to>
                                        <p:strVal val="true"/>
                                      </p:to>
                                    </p:set>
                                  </p:childTnLst>
                                </p:cTn>
                              </p:par>
                              <p:par>
                                <p:cTn id="171" presetID="1" presetClass="emph" presetSubtype="2" fill="hold" nodeType="withEffect">
                                  <p:stCondLst>
                                    <p:cond delay="1500"/>
                                  </p:stCondLst>
                                  <p:childTnLst>
                                    <p:animClr clrSpc="rgb" dir="cw">
                                      <p:cBhvr>
                                        <p:cTn id="172" dur="500" fill="hold"/>
                                        <p:tgtEl>
                                          <p:spTgt spid="145"/>
                                        </p:tgtEl>
                                        <p:attrNameLst>
                                          <p:attrName>fillcolor</p:attrName>
                                        </p:attrNameLst>
                                      </p:cBhvr>
                                      <p:to>
                                        <a:srgbClr val="767676"/>
                                      </p:to>
                                    </p:animClr>
                                    <p:set>
                                      <p:cBhvr>
                                        <p:cTn id="173" dur="500" fill="hold"/>
                                        <p:tgtEl>
                                          <p:spTgt spid="145"/>
                                        </p:tgtEl>
                                        <p:attrNameLst>
                                          <p:attrName>fill.type</p:attrName>
                                        </p:attrNameLst>
                                      </p:cBhvr>
                                      <p:to>
                                        <p:strVal val="solid"/>
                                      </p:to>
                                    </p:set>
                                    <p:set>
                                      <p:cBhvr>
                                        <p:cTn id="174" dur="500" fill="hold"/>
                                        <p:tgtEl>
                                          <p:spTgt spid="145"/>
                                        </p:tgtEl>
                                        <p:attrNameLst>
                                          <p:attrName>fill.on</p:attrName>
                                        </p:attrNameLst>
                                      </p:cBhvr>
                                      <p:to>
                                        <p:strVal val="true"/>
                                      </p:to>
                                    </p:set>
                                  </p:childTnLst>
                                </p:cTn>
                              </p:par>
                              <p:par>
                                <p:cTn id="175" presetID="1" presetClass="emph" presetSubtype="2" fill="hold" nodeType="withEffect">
                                  <p:stCondLst>
                                    <p:cond delay="1500"/>
                                  </p:stCondLst>
                                  <p:childTnLst>
                                    <p:animClr clrSpc="rgb" dir="cw">
                                      <p:cBhvr>
                                        <p:cTn id="176" dur="500" fill="hold"/>
                                        <p:tgtEl>
                                          <p:spTgt spid="146"/>
                                        </p:tgtEl>
                                        <p:attrNameLst>
                                          <p:attrName>fillcolor</p:attrName>
                                        </p:attrNameLst>
                                      </p:cBhvr>
                                      <p:to>
                                        <a:srgbClr val="767676"/>
                                      </p:to>
                                    </p:animClr>
                                    <p:set>
                                      <p:cBhvr>
                                        <p:cTn id="177" dur="500" fill="hold"/>
                                        <p:tgtEl>
                                          <p:spTgt spid="146"/>
                                        </p:tgtEl>
                                        <p:attrNameLst>
                                          <p:attrName>fill.type</p:attrName>
                                        </p:attrNameLst>
                                      </p:cBhvr>
                                      <p:to>
                                        <p:strVal val="solid"/>
                                      </p:to>
                                    </p:set>
                                    <p:set>
                                      <p:cBhvr>
                                        <p:cTn id="178" dur="500" fill="hold"/>
                                        <p:tgtEl>
                                          <p:spTgt spid="146"/>
                                        </p:tgtEl>
                                        <p:attrNameLst>
                                          <p:attrName>fill.on</p:attrName>
                                        </p:attrNameLst>
                                      </p:cBhvr>
                                      <p:to>
                                        <p:strVal val="true"/>
                                      </p:to>
                                    </p:set>
                                  </p:childTnLst>
                                </p:cTn>
                              </p:par>
                              <p:par>
                                <p:cTn id="179" presetID="1" presetClass="emph" presetSubtype="2" fill="hold" nodeType="withEffect">
                                  <p:stCondLst>
                                    <p:cond delay="1500"/>
                                  </p:stCondLst>
                                  <p:childTnLst>
                                    <p:animClr clrSpc="rgb" dir="cw">
                                      <p:cBhvr>
                                        <p:cTn id="180" dur="500" fill="hold"/>
                                        <p:tgtEl>
                                          <p:spTgt spid="147"/>
                                        </p:tgtEl>
                                        <p:attrNameLst>
                                          <p:attrName>fillcolor</p:attrName>
                                        </p:attrNameLst>
                                      </p:cBhvr>
                                      <p:to>
                                        <a:srgbClr val="767676"/>
                                      </p:to>
                                    </p:animClr>
                                    <p:set>
                                      <p:cBhvr>
                                        <p:cTn id="181" dur="500" fill="hold"/>
                                        <p:tgtEl>
                                          <p:spTgt spid="147"/>
                                        </p:tgtEl>
                                        <p:attrNameLst>
                                          <p:attrName>fill.type</p:attrName>
                                        </p:attrNameLst>
                                      </p:cBhvr>
                                      <p:to>
                                        <p:strVal val="solid"/>
                                      </p:to>
                                    </p:set>
                                    <p:set>
                                      <p:cBhvr>
                                        <p:cTn id="182" dur="500" fill="hold"/>
                                        <p:tgtEl>
                                          <p:spTgt spid="147"/>
                                        </p:tgtEl>
                                        <p:attrNameLst>
                                          <p:attrName>fill.on</p:attrName>
                                        </p:attrNameLst>
                                      </p:cBhvr>
                                      <p:to>
                                        <p:strVal val="true"/>
                                      </p:to>
                                    </p:set>
                                  </p:childTnLst>
                                </p:cTn>
                              </p:par>
                              <p:par>
                                <p:cTn id="183" presetID="1" presetClass="emph" presetSubtype="2" fill="hold" nodeType="withEffect">
                                  <p:stCondLst>
                                    <p:cond delay="1500"/>
                                  </p:stCondLst>
                                  <p:childTnLst>
                                    <p:animClr clrSpc="rgb" dir="cw">
                                      <p:cBhvr>
                                        <p:cTn id="184" dur="500" fill="hold"/>
                                        <p:tgtEl>
                                          <p:spTgt spid="148"/>
                                        </p:tgtEl>
                                        <p:attrNameLst>
                                          <p:attrName>fillcolor</p:attrName>
                                        </p:attrNameLst>
                                      </p:cBhvr>
                                      <p:to>
                                        <a:srgbClr val="767676"/>
                                      </p:to>
                                    </p:animClr>
                                    <p:set>
                                      <p:cBhvr>
                                        <p:cTn id="185" dur="500" fill="hold"/>
                                        <p:tgtEl>
                                          <p:spTgt spid="148"/>
                                        </p:tgtEl>
                                        <p:attrNameLst>
                                          <p:attrName>fill.type</p:attrName>
                                        </p:attrNameLst>
                                      </p:cBhvr>
                                      <p:to>
                                        <p:strVal val="solid"/>
                                      </p:to>
                                    </p:set>
                                    <p:set>
                                      <p:cBhvr>
                                        <p:cTn id="186" dur="500" fill="hold"/>
                                        <p:tgtEl>
                                          <p:spTgt spid="148"/>
                                        </p:tgtEl>
                                        <p:attrNameLst>
                                          <p:attrName>fill.on</p:attrName>
                                        </p:attrNameLst>
                                      </p:cBhvr>
                                      <p:to>
                                        <p:strVal val="true"/>
                                      </p:to>
                                    </p:set>
                                  </p:childTnLst>
                                </p:cTn>
                              </p:par>
                              <p:par>
                                <p:cTn id="187" presetID="1" presetClass="emph" presetSubtype="2" fill="hold" nodeType="withEffect">
                                  <p:stCondLst>
                                    <p:cond delay="1500"/>
                                  </p:stCondLst>
                                  <p:childTnLst>
                                    <p:animClr clrSpc="rgb" dir="cw">
                                      <p:cBhvr>
                                        <p:cTn id="188" dur="500" fill="hold"/>
                                        <p:tgtEl>
                                          <p:spTgt spid="149"/>
                                        </p:tgtEl>
                                        <p:attrNameLst>
                                          <p:attrName>fillcolor</p:attrName>
                                        </p:attrNameLst>
                                      </p:cBhvr>
                                      <p:to>
                                        <a:srgbClr val="767676"/>
                                      </p:to>
                                    </p:animClr>
                                    <p:set>
                                      <p:cBhvr>
                                        <p:cTn id="189" dur="500" fill="hold"/>
                                        <p:tgtEl>
                                          <p:spTgt spid="149"/>
                                        </p:tgtEl>
                                        <p:attrNameLst>
                                          <p:attrName>fill.type</p:attrName>
                                        </p:attrNameLst>
                                      </p:cBhvr>
                                      <p:to>
                                        <p:strVal val="solid"/>
                                      </p:to>
                                    </p:set>
                                    <p:set>
                                      <p:cBhvr>
                                        <p:cTn id="190" dur="500" fill="hold"/>
                                        <p:tgtEl>
                                          <p:spTgt spid="149"/>
                                        </p:tgtEl>
                                        <p:attrNameLst>
                                          <p:attrName>fill.on</p:attrName>
                                        </p:attrNameLst>
                                      </p:cBhvr>
                                      <p:to>
                                        <p:strVal val="true"/>
                                      </p:to>
                                    </p:set>
                                  </p:childTnLst>
                                </p:cTn>
                              </p:par>
                              <p:par>
                                <p:cTn id="191" presetID="1" presetClass="emph" presetSubtype="2" fill="hold" nodeType="withEffect">
                                  <p:stCondLst>
                                    <p:cond delay="1500"/>
                                  </p:stCondLst>
                                  <p:childTnLst>
                                    <p:animClr clrSpc="rgb" dir="cw">
                                      <p:cBhvr>
                                        <p:cTn id="192" dur="500" fill="hold"/>
                                        <p:tgtEl>
                                          <p:spTgt spid="150"/>
                                        </p:tgtEl>
                                        <p:attrNameLst>
                                          <p:attrName>fillcolor</p:attrName>
                                        </p:attrNameLst>
                                      </p:cBhvr>
                                      <p:to>
                                        <a:srgbClr val="767676"/>
                                      </p:to>
                                    </p:animClr>
                                    <p:set>
                                      <p:cBhvr>
                                        <p:cTn id="193" dur="500" fill="hold"/>
                                        <p:tgtEl>
                                          <p:spTgt spid="150"/>
                                        </p:tgtEl>
                                        <p:attrNameLst>
                                          <p:attrName>fill.type</p:attrName>
                                        </p:attrNameLst>
                                      </p:cBhvr>
                                      <p:to>
                                        <p:strVal val="solid"/>
                                      </p:to>
                                    </p:set>
                                    <p:set>
                                      <p:cBhvr>
                                        <p:cTn id="194" dur="500" fill="hold"/>
                                        <p:tgtEl>
                                          <p:spTgt spid="150"/>
                                        </p:tgtEl>
                                        <p:attrNameLst>
                                          <p:attrName>fill.on</p:attrName>
                                        </p:attrNameLst>
                                      </p:cBhvr>
                                      <p:to>
                                        <p:strVal val="true"/>
                                      </p:to>
                                    </p:set>
                                  </p:childTnLst>
                                </p:cTn>
                              </p:par>
                              <p:par>
                                <p:cTn id="195" presetID="1" presetClass="emph" presetSubtype="2" fill="hold" nodeType="withEffect">
                                  <p:stCondLst>
                                    <p:cond delay="1500"/>
                                  </p:stCondLst>
                                  <p:childTnLst>
                                    <p:animClr clrSpc="rgb" dir="cw">
                                      <p:cBhvr>
                                        <p:cTn id="196" dur="500" fill="hold"/>
                                        <p:tgtEl>
                                          <p:spTgt spid="151"/>
                                        </p:tgtEl>
                                        <p:attrNameLst>
                                          <p:attrName>fillcolor</p:attrName>
                                        </p:attrNameLst>
                                      </p:cBhvr>
                                      <p:to>
                                        <a:srgbClr val="767676"/>
                                      </p:to>
                                    </p:animClr>
                                    <p:set>
                                      <p:cBhvr>
                                        <p:cTn id="197" dur="500" fill="hold"/>
                                        <p:tgtEl>
                                          <p:spTgt spid="151"/>
                                        </p:tgtEl>
                                        <p:attrNameLst>
                                          <p:attrName>fill.type</p:attrName>
                                        </p:attrNameLst>
                                      </p:cBhvr>
                                      <p:to>
                                        <p:strVal val="solid"/>
                                      </p:to>
                                    </p:set>
                                    <p:set>
                                      <p:cBhvr>
                                        <p:cTn id="198" dur="500" fill="hold"/>
                                        <p:tgtEl>
                                          <p:spTgt spid="151"/>
                                        </p:tgtEl>
                                        <p:attrNameLst>
                                          <p:attrName>fill.on</p:attrName>
                                        </p:attrNameLst>
                                      </p:cBhvr>
                                      <p:to>
                                        <p:strVal val="true"/>
                                      </p:to>
                                    </p:set>
                                  </p:childTnLst>
                                </p:cTn>
                              </p:par>
                              <p:par>
                                <p:cTn id="199" presetID="1" presetClass="emph" presetSubtype="2" fill="hold" nodeType="withEffect">
                                  <p:stCondLst>
                                    <p:cond delay="1500"/>
                                  </p:stCondLst>
                                  <p:childTnLst>
                                    <p:animClr clrSpc="rgb" dir="cw">
                                      <p:cBhvr>
                                        <p:cTn id="200" dur="500" fill="hold"/>
                                        <p:tgtEl>
                                          <p:spTgt spid="152"/>
                                        </p:tgtEl>
                                        <p:attrNameLst>
                                          <p:attrName>fillcolor</p:attrName>
                                        </p:attrNameLst>
                                      </p:cBhvr>
                                      <p:to>
                                        <a:srgbClr val="767676"/>
                                      </p:to>
                                    </p:animClr>
                                    <p:set>
                                      <p:cBhvr>
                                        <p:cTn id="201" dur="500" fill="hold"/>
                                        <p:tgtEl>
                                          <p:spTgt spid="152"/>
                                        </p:tgtEl>
                                        <p:attrNameLst>
                                          <p:attrName>fill.type</p:attrName>
                                        </p:attrNameLst>
                                      </p:cBhvr>
                                      <p:to>
                                        <p:strVal val="solid"/>
                                      </p:to>
                                    </p:set>
                                    <p:set>
                                      <p:cBhvr>
                                        <p:cTn id="202" dur="500" fill="hold"/>
                                        <p:tgtEl>
                                          <p:spTgt spid="152"/>
                                        </p:tgtEl>
                                        <p:attrNameLst>
                                          <p:attrName>fill.on</p:attrName>
                                        </p:attrNameLst>
                                      </p:cBhvr>
                                      <p:to>
                                        <p:strVal val="true"/>
                                      </p:to>
                                    </p:set>
                                  </p:childTnLst>
                                </p:cTn>
                              </p:par>
                              <p:par>
                                <p:cTn id="203" presetID="1" presetClass="emph" presetSubtype="2" fill="hold" nodeType="withEffect">
                                  <p:stCondLst>
                                    <p:cond delay="1500"/>
                                  </p:stCondLst>
                                  <p:childTnLst>
                                    <p:animClr clrSpc="rgb" dir="cw">
                                      <p:cBhvr>
                                        <p:cTn id="204" dur="500" fill="hold"/>
                                        <p:tgtEl>
                                          <p:spTgt spid="153"/>
                                        </p:tgtEl>
                                        <p:attrNameLst>
                                          <p:attrName>fillcolor</p:attrName>
                                        </p:attrNameLst>
                                      </p:cBhvr>
                                      <p:to>
                                        <a:srgbClr val="767676"/>
                                      </p:to>
                                    </p:animClr>
                                    <p:set>
                                      <p:cBhvr>
                                        <p:cTn id="205" dur="500" fill="hold"/>
                                        <p:tgtEl>
                                          <p:spTgt spid="153"/>
                                        </p:tgtEl>
                                        <p:attrNameLst>
                                          <p:attrName>fill.type</p:attrName>
                                        </p:attrNameLst>
                                      </p:cBhvr>
                                      <p:to>
                                        <p:strVal val="solid"/>
                                      </p:to>
                                    </p:set>
                                    <p:set>
                                      <p:cBhvr>
                                        <p:cTn id="206" dur="500" fill="hold"/>
                                        <p:tgtEl>
                                          <p:spTgt spid="153"/>
                                        </p:tgtEl>
                                        <p:attrNameLst>
                                          <p:attrName>fill.on</p:attrName>
                                        </p:attrNameLst>
                                      </p:cBhvr>
                                      <p:to>
                                        <p:strVal val="true"/>
                                      </p:to>
                                    </p:set>
                                  </p:childTnLst>
                                </p:cTn>
                              </p:par>
                              <p:par>
                                <p:cTn id="207" presetID="1" presetClass="emph" presetSubtype="2" fill="hold" nodeType="withEffect">
                                  <p:stCondLst>
                                    <p:cond delay="1500"/>
                                  </p:stCondLst>
                                  <p:childTnLst>
                                    <p:animClr clrSpc="rgb" dir="cw">
                                      <p:cBhvr>
                                        <p:cTn id="208" dur="500" fill="hold"/>
                                        <p:tgtEl>
                                          <p:spTgt spid="154"/>
                                        </p:tgtEl>
                                        <p:attrNameLst>
                                          <p:attrName>fillcolor</p:attrName>
                                        </p:attrNameLst>
                                      </p:cBhvr>
                                      <p:to>
                                        <a:srgbClr val="767676"/>
                                      </p:to>
                                    </p:animClr>
                                    <p:set>
                                      <p:cBhvr>
                                        <p:cTn id="209" dur="500" fill="hold"/>
                                        <p:tgtEl>
                                          <p:spTgt spid="154"/>
                                        </p:tgtEl>
                                        <p:attrNameLst>
                                          <p:attrName>fill.type</p:attrName>
                                        </p:attrNameLst>
                                      </p:cBhvr>
                                      <p:to>
                                        <p:strVal val="solid"/>
                                      </p:to>
                                    </p:set>
                                    <p:set>
                                      <p:cBhvr>
                                        <p:cTn id="210" dur="500" fill="hold"/>
                                        <p:tgtEl>
                                          <p:spTgt spid="154"/>
                                        </p:tgtEl>
                                        <p:attrNameLst>
                                          <p:attrName>fill.on</p:attrName>
                                        </p:attrNameLst>
                                      </p:cBhvr>
                                      <p:to>
                                        <p:strVal val="true"/>
                                      </p:to>
                                    </p:set>
                                  </p:childTnLst>
                                </p:cTn>
                              </p:par>
                              <p:par>
                                <p:cTn id="211" presetID="1" presetClass="emph" presetSubtype="2" fill="hold" nodeType="withEffect">
                                  <p:stCondLst>
                                    <p:cond delay="1500"/>
                                  </p:stCondLst>
                                  <p:childTnLst>
                                    <p:animClr clrSpc="rgb" dir="cw">
                                      <p:cBhvr>
                                        <p:cTn id="212" dur="500" fill="hold"/>
                                        <p:tgtEl>
                                          <p:spTgt spid="155"/>
                                        </p:tgtEl>
                                        <p:attrNameLst>
                                          <p:attrName>fillcolor</p:attrName>
                                        </p:attrNameLst>
                                      </p:cBhvr>
                                      <p:to>
                                        <a:srgbClr val="767676"/>
                                      </p:to>
                                    </p:animClr>
                                    <p:set>
                                      <p:cBhvr>
                                        <p:cTn id="213" dur="500" fill="hold"/>
                                        <p:tgtEl>
                                          <p:spTgt spid="155"/>
                                        </p:tgtEl>
                                        <p:attrNameLst>
                                          <p:attrName>fill.type</p:attrName>
                                        </p:attrNameLst>
                                      </p:cBhvr>
                                      <p:to>
                                        <p:strVal val="solid"/>
                                      </p:to>
                                    </p:set>
                                    <p:set>
                                      <p:cBhvr>
                                        <p:cTn id="214" dur="500" fill="hold"/>
                                        <p:tgtEl>
                                          <p:spTgt spid="155"/>
                                        </p:tgtEl>
                                        <p:attrNameLst>
                                          <p:attrName>fill.on</p:attrName>
                                        </p:attrNameLst>
                                      </p:cBhvr>
                                      <p:to>
                                        <p:strVal val="true"/>
                                      </p:to>
                                    </p:set>
                                  </p:childTnLst>
                                </p:cTn>
                              </p:par>
                              <p:par>
                                <p:cTn id="215" presetID="1" presetClass="emph" presetSubtype="2" fill="hold" nodeType="withEffect">
                                  <p:stCondLst>
                                    <p:cond delay="1500"/>
                                  </p:stCondLst>
                                  <p:childTnLst>
                                    <p:animClr clrSpc="rgb" dir="cw">
                                      <p:cBhvr>
                                        <p:cTn id="216" dur="500" fill="hold"/>
                                        <p:tgtEl>
                                          <p:spTgt spid="156"/>
                                        </p:tgtEl>
                                        <p:attrNameLst>
                                          <p:attrName>fillcolor</p:attrName>
                                        </p:attrNameLst>
                                      </p:cBhvr>
                                      <p:to>
                                        <a:srgbClr val="767676"/>
                                      </p:to>
                                    </p:animClr>
                                    <p:set>
                                      <p:cBhvr>
                                        <p:cTn id="217" dur="500" fill="hold"/>
                                        <p:tgtEl>
                                          <p:spTgt spid="156"/>
                                        </p:tgtEl>
                                        <p:attrNameLst>
                                          <p:attrName>fill.type</p:attrName>
                                        </p:attrNameLst>
                                      </p:cBhvr>
                                      <p:to>
                                        <p:strVal val="solid"/>
                                      </p:to>
                                    </p:set>
                                    <p:set>
                                      <p:cBhvr>
                                        <p:cTn id="218" dur="500" fill="hold"/>
                                        <p:tgtEl>
                                          <p:spTgt spid="156"/>
                                        </p:tgtEl>
                                        <p:attrNameLst>
                                          <p:attrName>fill.on</p:attrName>
                                        </p:attrNameLst>
                                      </p:cBhvr>
                                      <p:to>
                                        <p:strVal val="true"/>
                                      </p:to>
                                    </p:set>
                                  </p:childTnLst>
                                </p:cTn>
                              </p:par>
                              <p:par>
                                <p:cTn id="219" presetID="1" presetClass="emph" presetSubtype="2" fill="hold" nodeType="withEffect">
                                  <p:stCondLst>
                                    <p:cond delay="1500"/>
                                  </p:stCondLst>
                                  <p:childTnLst>
                                    <p:animClr clrSpc="rgb" dir="cw">
                                      <p:cBhvr>
                                        <p:cTn id="220" dur="500" fill="hold"/>
                                        <p:tgtEl>
                                          <p:spTgt spid="157"/>
                                        </p:tgtEl>
                                        <p:attrNameLst>
                                          <p:attrName>fillcolor</p:attrName>
                                        </p:attrNameLst>
                                      </p:cBhvr>
                                      <p:to>
                                        <a:srgbClr val="767676"/>
                                      </p:to>
                                    </p:animClr>
                                    <p:set>
                                      <p:cBhvr>
                                        <p:cTn id="221" dur="500" fill="hold"/>
                                        <p:tgtEl>
                                          <p:spTgt spid="157"/>
                                        </p:tgtEl>
                                        <p:attrNameLst>
                                          <p:attrName>fill.type</p:attrName>
                                        </p:attrNameLst>
                                      </p:cBhvr>
                                      <p:to>
                                        <p:strVal val="solid"/>
                                      </p:to>
                                    </p:set>
                                    <p:set>
                                      <p:cBhvr>
                                        <p:cTn id="222" dur="500" fill="hold"/>
                                        <p:tgtEl>
                                          <p:spTgt spid="157"/>
                                        </p:tgtEl>
                                        <p:attrNameLst>
                                          <p:attrName>fill.on</p:attrName>
                                        </p:attrNameLst>
                                      </p:cBhvr>
                                      <p:to>
                                        <p:strVal val="true"/>
                                      </p:to>
                                    </p:set>
                                  </p:childTnLst>
                                </p:cTn>
                              </p:par>
                              <p:par>
                                <p:cTn id="223" presetID="1" presetClass="emph" presetSubtype="2" fill="hold" nodeType="withEffect">
                                  <p:stCondLst>
                                    <p:cond delay="1500"/>
                                  </p:stCondLst>
                                  <p:childTnLst>
                                    <p:animClr clrSpc="rgb" dir="cw">
                                      <p:cBhvr>
                                        <p:cTn id="224" dur="500" fill="hold"/>
                                        <p:tgtEl>
                                          <p:spTgt spid="158"/>
                                        </p:tgtEl>
                                        <p:attrNameLst>
                                          <p:attrName>fillcolor</p:attrName>
                                        </p:attrNameLst>
                                      </p:cBhvr>
                                      <p:to>
                                        <a:srgbClr val="767676"/>
                                      </p:to>
                                    </p:animClr>
                                    <p:set>
                                      <p:cBhvr>
                                        <p:cTn id="225" dur="500" fill="hold"/>
                                        <p:tgtEl>
                                          <p:spTgt spid="158"/>
                                        </p:tgtEl>
                                        <p:attrNameLst>
                                          <p:attrName>fill.type</p:attrName>
                                        </p:attrNameLst>
                                      </p:cBhvr>
                                      <p:to>
                                        <p:strVal val="solid"/>
                                      </p:to>
                                    </p:set>
                                    <p:set>
                                      <p:cBhvr>
                                        <p:cTn id="226" dur="500" fill="hold"/>
                                        <p:tgtEl>
                                          <p:spTgt spid="158"/>
                                        </p:tgtEl>
                                        <p:attrNameLst>
                                          <p:attrName>fill.on</p:attrName>
                                        </p:attrNameLst>
                                      </p:cBhvr>
                                      <p:to>
                                        <p:strVal val="true"/>
                                      </p:to>
                                    </p:set>
                                  </p:childTnLst>
                                </p:cTn>
                              </p:par>
                              <p:par>
                                <p:cTn id="227" presetID="1" presetClass="emph" presetSubtype="2" fill="hold" nodeType="withEffect">
                                  <p:stCondLst>
                                    <p:cond delay="1500"/>
                                  </p:stCondLst>
                                  <p:childTnLst>
                                    <p:animClr clrSpc="rgb" dir="cw">
                                      <p:cBhvr>
                                        <p:cTn id="228" dur="500" fill="hold"/>
                                        <p:tgtEl>
                                          <p:spTgt spid="159"/>
                                        </p:tgtEl>
                                        <p:attrNameLst>
                                          <p:attrName>fillcolor</p:attrName>
                                        </p:attrNameLst>
                                      </p:cBhvr>
                                      <p:to>
                                        <a:srgbClr val="767676"/>
                                      </p:to>
                                    </p:animClr>
                                    <p:set>
                                      <p:cBhvr>
                                        <p:cTn id="229" dur="500" fill="hold"/>
                                        <p:tgtEl>
                                          <p:spTgt spid="159"/>
                                        </p:tgtEl>
                                        <p:attrNameLst>
                                          <p:attrName>fill.type</p:attrName>
                                        </p:attrNameLst>
                                      </p:cBhvr>
                                      <p:to>
                                        <p:strVal val="solid"/>
                                      </p:to>
                                    </p:set>
                                    <p:set>
                                      <p:cBhvr>
                                        <p:cTn id="230" dur="500" fill="hold"/>
                                        <p:tgtEl>
                                          <p:spTgt spid="159"/>
                                        </p:tgtEl>
                                        <p:attrNameLst>
                                          <p:attrName>fill.on</p:attrName>
                                        </p:attrNameLst>
                                      </p:cBhvr>
                                      <p:to>
                                        <p:strVal val="true"/>
                                      </p:to>
                                    </p:set>
                                  </p:childTnLst>
                                </p:cTn>
                              </p:par>
                              <p:par>
                                <p:cTn id="231" presetID="1" presetClass="emph" presetSubtype="2" fill="hold" nodeType="withEffect">
                                  <p:stCondLst>
                                    <p:cond delay="1500"/>
                                  </p:stCondLst>
                                  <p:childTnLst>
                                    <p:animClr clrSpc="rgb" dir="cw">
                                      <p:cBhvr>
                                        <p:cTn id="232" dur="500" fill="hold"/>
                                        <p:tgtEl>
                                          <p:spTgt spid="160"/>
                                        </p:tgtEl>
                                        <p:attrNameLst>
                                          <p:attrName>fillcolor</p:attrName>
                                        </p:attrNameLst>
                                      </p:cBhvr>
                                      <p:to>
                                        <a:srgbClr val="767676"/>
                                      </p:to>
                                    </p:animClr>
                                    <p:set>
                                      <p:cBhvr>
                                        <p:cTn id="233" dur="500" fill="hold"/>
                                        <p:tgtEl>
                                          <p:spTgt spid="160"/>
                                        </p:tgtEl>
                                        <p:attrNameLst>
                                          <p:attrName>fill.type</p:attrName>
                                        </p:attrNameLst>
                                      </p:cBhvr>
                                      <p:to>
                                        <p:strVal val="solid"/>
                                      </p:to>
                                    </p:set>
                                    <p:set>
                                      <p:cBhvr>
                                        <p:cTn id="234" dur="500" fill="hold"/>
                                        <p:tgtEl>
                                          <p:spTgt spid="160"/>
                                        </p:tgtEl>
                                        <p:attrNameLst>
                                          <p:attrName>fill.on</p:attrName>
                                        </p:attrNameLst>
                                      </p:cBhvr>
                                      <p:to>
                                        <p:strVal val="true"/>
                                      </p:to>
                                    </p:set>
                                  </p:childTnLst>
                                </p:cTn>
                              </p:par>
                              <p:par>
                                <p:cTn id="235" presetID="1" presetClass="emph" presetSubtype="2" fill="hold" nodeType="withEffect">
                                  <p:stCondLst>
                                    <p:cond delay="1500"/>
                                  </p:stCondLst>
                                  <p:childTnLst>
                                    <p:animClr clrSpc="rgb" dir="cw">
                                      <p:cBhvr>
                                        <p:cTn id="236" dur="500" fill="hold"/>
                                        <p:tgtEl>
                                          <p:spTgt spid="161"/>
                                        </p:tgtEl>
                                        <p:attrNameLst>
                                          <p:attrName>fillcolor</p:attrName>
                                        </p:attrNameLst>
                                      </p:cBhvr>
                                      <p:to>
                                        <a:srgbClr val="767676"/>
                                      </p:to>
                                    </p:animClr>
                                    <p:set>
                                      <p:cBhvr>
                                        <p:cTn id="237" dur="500" fill="hold"/>
                                        <p:tgtEl>
                                          <p:spTgt spid="161"/>
                                        </p:tgtEl>
                                        <p:attrNameLst>
                                          <p:attrName>fill.type</p:attrName>
                                        </p:attrNameLst>
                                      </p:cBhvr>
                                      <p:to>
                                        <p:strVal val="solid"/>
                                      </p:to>
                                    </p:set>
                                    <p:set>
                                      <p:cBhvr>
                                        <p:cTn id="238" dur="500" fill="hold"/>
                                        <p:tgtEl>
                                          <p:spTgt spid="161"/>
                                        </p:tgtEl>
                                        <p:attrNameLst>
                                          <p:attrName>fill.on</p:attrName>
                                        </p:attrNameLst>
                                      </p:cBhvr>
                                      <p:to>
                                        <p:strVal val="true"/>
                                      </p:to>
                                    </p:set>
                                  </p:childTnLst>
                                </p:cTn>
                              </p:par>
                              <p:par>
                                <p:cTn id="239" presetID="1" presetClass="emph" presetSubtype="2" fill="hold" nodeType="withEffect">
                                  <p:stCondLst>
                                    <p:cond delay="1500"/>
                                  </p:stCondLst>
                                  <p:childTnLst>
                                    <p:animClr clrSpc="rgb" dir="cw">
                                      <p:cBhvr>
                                        <p:cTn id="240" dur="500" fill="hold"/>
                                        <p:tgtEl>
                                          <p:spTgt spid="162"/>
                                        </p:tgtEl>
                                        <p:attrNameLst>
                                          <p:attrName>fillcolor</p:attrName>
                                        </p:attrNameLst>
                                      </p:cBhvr>
                                      <p:to>
                                        <a:srgbClr val="767676"/>
                                      </p:to>
                                    </p:animClr>
                                    <p:set>
                                      <p:cBhvr>
                                        <p:cTn id="241" dur="500" fill="hold"/>
                                        <p:tgtEl>
                                          <p:spTgt spid="162"/>
                                        </p:tgtEl>
                                        <p:attrNameLst>
                                          <p:attrName>fill.type</p:attrName>
                                        </p:attrNameLst>
                                      </p:cBhvr>
                                      <p:to>
                                        <p:strVal val="solid"/>
                                      </p:to>
                                    </p:set>
                                    <p:set>
                                      <p:cBhvr>
                                        <p:cTn id="242" dur="500" fill="hold"/>
                                        <p:tgtEl>
                                          <p:spTgt spid="162"/>
                                        </p:tgtEl>
                                        <p:attrNameLst>
                                          <p:attrName>fill.on</p:attrName>
                                        </p:attrNameLst>
                                      </p:cBhvr>
                                      <p:to>
                                        <p:strVal val="true"/>
                                      </p:to>
                                    </p:set>
                                  </p:childTnLst>
                                </p:cTn>
                              </p:par>
                              <p:par>
                                <p:cTn id="243" presetID="1" presetClass="emph" presetSubtype="2" fill="hold" nodeType="withEffect">
                                  <p:stCondLst>
                                    <p:cond delay="1500"/>
                                  </p:stCondLst>
                                  <p:childTnLst>
                                    <p:animClr clrSpc="rgb" dir="cw">
                                      <p:cBhvr>
                                        <p:cTn id="244" dur="500" fill="hold"/>
                                        <p:tgtEl>
                                          <p:spTgt spid="163"/>
                                        </p:tgtEl>
                                        <p:attrNameLst>
                                          <p:attrName>fillcolor</p:attrName>
                                        </p:attrNameLst>
                                      </p:cBhvr>
                                      <p:to>
                                        <a:srgbClr val="767676"/>
                                      </p:to>
                                    </p:animClr>
                                    <p:set>
                                      <p:cBhvr>
                                        <p:cTn id="245" dur="500" fill="hold"/>
                                        <p:tgtEl>
                                          <p:spTgt spid="163"/>
                                        </p:tgtEl>
                                        <p:attrNameLst>
                                          <p:attrName>fill.type</p:attrName>
                                        </p:attrNameLst>
                                      </p:cBhvr>
                                      <p:to>
                                        <p:strVal val="solid"/>
                                      </p:to>
                                    </p:set>
                                    <p:set>
                                      <p:cBhvr>
                                        <p:cTn id="246" dur="500" fill="hold"/>
                                        <p:tgtEl>
                                          <p:spTgt spid="163"/>
                                        </p:tgtEl>
                                        <p:attrNameLst>
                                          <p:attrName>fill.on</p:attrName>
                                        </p:attrNameLst>
                                      </p:cBhvr>
                                      <p:to>
                                        <p:strVal val="true"/>
                                      </p:to>
                                    </p:set>
                                  </p:childTnLst>
                                </p:cTn>
                              </p:par>
                              <p:par>
                                <p:cTn id="247" presetID="1" presetClass="emph" presetSubtype="2" fill="hold" nodeType="withEffect">
                                  <p:stCondLst>
                                    <p:cond delay="1500"/>
                                  </p:stCondLst>
                                  <p:childTnLst>
                                    <p:animClr clrSpc="rgb" dir="cw">
                                      <p:cBhvr>
                                        <p:cTn id="248" dur="500" fill="hold"/>
                                        <p:tgtEl>
                                          <p:spTgt spid="164"/>
                                        </p:tgtEl>
                                        <p:attrNameLst>
                                          <p:attrName>fillcolor</p:attrName>
                                        </p:attrNameLst>
                                      </p:cBhvr>
                                      <p:to>
                                        <a:srgbClr val="767676"/>
                                      </p:to>
                                    </p:animClr>
                                    <p:set>
                                      <p:cBhvr>
                                        <p:cTn id="249" dur="500" fill="hold"/>
                                        <p:tgtEl>
                                          <p:spTgt spid="164"/>
                                        </p:tgtEl>
                                        <p:attrNameLst>
                                          <p:attrName>fill.type</p:attrName>
                                        </p:attrNameLst>
                                      </p:cBhvr>
                                      <p:to>
                                        <p:strVal val="solid"/>
                                      </p:to>
                                    </p:set>
                                    <p:set>
                                      <p:cBhvr>
                                        <p:cTn id="250" dur="500" fill="hold"/>
                                        <p:tgtEl>
                                          <p:spTgt spid="164"/>
                                        </p:tgtEl>
                                        <p:attrNameLst>
                                          <p:attrName>fill.on</p:attrName>
                                        </p:attrNameLst>
                                      </p:cBhvr>
                                      <p:to>
                                        <p:strVal val="true"/>
                                      </p:to>
                                    </p:set>
                                  </p:childTnLst>
                                </p:cTn>
                              </p:par>
                              <p:par>
                                <p:cTn id="251" presetID="1" presetClass="emph" presetSubtype="2" fill="hold" nodeType="withEffect">
                                  <p:stCondLst>
                                    <p:cond delay="1500"/>
                                  </p:stCondLst>
                                  <p:childTnLst>
                                    <p:animClr clrSpc="rgb" dir="cw">
                                      <p:cBhvr>
                                        <p:cTn id="252" dur="500" fill="hold"/>
                                        <p:tgtEl>
                                          <p:spTgt spid="165"/>
                                        </p:tgtEl>
                                        <p:attrNameLst>
                                          <p:attrName>fillcolor</p:attrName>
                                        </p:attrNameLst>
                                      </p:cBhvr>
                                      <p:to>
                                        <a:srgbClr val="767676"/>
                                      </p:to>
                                    </p:animClr>
                                    <p:set>
                                      <p:cBhvr>
                                        <p:cTn id="253" dur="500" fill="hold"/>
                                        <p:tgtEl>
                                          <p:spTgt spid="165"/>
                                        </p:tgtEl>
                                        <p:attrNameLst>
                                          <p:attrName>fill.type</p:attrName>
                                        </p:attrNameLst>
                                      </p:cBhvr>
                                      <p:to>
                                        <p:strVal val="solid"/>
                                      </p:to>
                                    </p:set>
                                    <p:set>
                                      <p:cBhvr>
                                        <p:cTn id="254" dur="500" fill="hold"/>
                                        <p:tgtEl>
                                          <p:spTgt spid="165"/>
                                        </p:tgtEl>
                                        <p:attrNameLst>
                                          <p:attrName>fill.on</p:attrName>
                                        </p:attrNameLst>
                                      </p:cBhvr>
                                      <p:to>
                                        <p:strVal val="true"/>
                                      </p:to>
                                    </p:set>
                                  </p:childTnLst>
                                </p:cTn>
                              </p:par>
                              <p:par>
                                <p:cTn id="255" presetID="1" presetClass="emph" presetSubtype="2" fill="hold" nodeType="withEffect">
                                  <p:stCondLst>
                                    <p:cond delay="1500"/>
                                  </p:stCondLst>
                                  <p:childTnLst>
                                    <p:animClr clrSpc="rgb" dir="cw">
                                      <p:cBhvr>
                                        <p:cTn id="256" dur="500" fill="hold"/>
                                        <p:tgtEl>
                                          <p:spTgt spid="166"/>
                                        </p:tgtEl>
                                        <p:attrNameLst>
                                          <p:attrName>fillcolor</p:attrName>
                                        </p:attrNameLst>
                                      </p:cBhvr>
                                      <p:to>
                                        <a:srgbClr val="767676"/>
                                      </p:to>
                                    </p:animClr>
                                    <p:set>
                                      <p:cBhvr>
                                        <p:cTn id="257" dur="500" fill="hold"/>
                                        <p:tgtEl>
                                          <p:spTgt spid="166"/>
                                        </p:tgtEl>
                                        <p:attrNameLst>
                                          <p:attrName>fill.type</p:attrName>
                                        </p:attrNameLst>
                                      </p:cBhvr>
                                      <p:to>
                                        <p:strVal val="solid"/>
                                      </p:to>
                                    </p:set>
                                    <p:set>
                                      <p:cBhvr>
                                        <p:cTn id="258" dur="500" fill="hold"/>
                                        <p:tgtEl>
                                          <p:spTgt spid="166"/>
                                        </p:tgtEl>
                                        <p:attrNameLst>
                                          <p:attrName>fill.on</p:attrName>
                                        </p:attrNameLst>
                                      </p:cBhvr>
                                      <p:to>
                                        <p:strVal val="true"/>
                                      </p:to>
                                    </p:set>
                                  </p:childTnLst>
                                </p:cTn>
                              </p:par>
                              <p:par>
                                <p:cTn id="259" presetID="1" presetClass="emph" presetSubtype="2" fill="hold" nodeType="withEffect">
                                  <p:stCondLst>
                                    <p:cond delay="1500"/>
                                  </p:stCondLst>
                                  <p:childTnLst>
                                    <p:animClr clrSpc="rgb" dir="cw">
                                      <p:cBhvr>
                                        <p:cTn id="260" dur="500" fill="hold"/>
                                        <p:tgtEl>
                                          <p:spTgt spid="167"/>
                                        </p:tgtEl>
                                        <p:attrNameLst>
                                          <p:attrName>fillcolor</p:attrName>
                                        </p:attrNameLst>
                                      </p:cBhvr>
                                      <p:to>
                                        <a:srgbClr val="767676"/>
                                      </p:to>
                                    </p:animClr>
                                    <p:set>
                                      <p:cBhvr>
                                        <p:cTn id="261" dur="500" fill="hold"/>
                                        <p:tgtEl>
                                          <p:spTgt spid="167"/>
                                        </p:tgtEl>
                                        <p:attrNameLst>
                                          <p:attrName>fill.type</p:attrName>
                                        </p:attrNameLst>
                                      </p:cBhvr>
                                      <p:to>
                                        <p:strVal val="solid"/>
                                      </p:to>
                                    </p:set>
                                    <p:set>
                                      <p:cBhvr>
                                        <p:cTn id="262" dur="500" fill="hold"/>
                                        <p:tgtEl>
                                          <p:spTgt spid="167"/>
                                        </p:tgtEl>
                                        <p:attrNameLst>
                                          <p:attrName>fill.on</p:attrName>
                                        </p:attrNameLst>
                                      </p:cBhvr>
                                      <p:to>
                                        <p:strVal val="true"/>
                                      </p:to>
                                    </p:set>
                                  </p:childTnLst>
                                </p:cTn>
                              </p:par>
                              <p:par>
                                <p:cTn id="263" presetID="1" presetClass="emph" presetSubtype="2" fill="hold" nodeType="withEffect">
                                  <p:stCondLst>
                                    <p:cond delay="1500"/>
                                  </p:stCondLst>
                                  <p:childTnLst>
                                    <p:animClr clrSpc="rgb" dir="cw">
                                      <p:cBhvr>
                                        <p:cTn id="264" dur="500" fill="hold"/>
                                        <p:tgtEl>
                                          <p:spTgt spid="168"/>
                                        </p:tgtEl>
                                        <p:attrNameLst>
                                          <p:attrName>fillcolor</p:attrName>
                                        </p:attrNameLst>
                                      </p:cBhvr>
                                      <p:to>
                                        <a:srgbClr val="767676"/>
                                      </p:to>
                                    </p:animClr>
                                    <p:set>
                                      <p:cBhvr>
                                        <p:cTn id="265" dur="500" fill="hold"/>
                                        <p:tgtEl>
                                          <p:spTgt spid="168"/>
                                        </p:tgtEl>
                                        <p:attrNameLst>
                                          <p:attrName>fill.type</p:attrName>
                                        </p:attrNameLst>
                                      </p:cBhvr>
                                      <p:to>
                                        <p:strVal val="solid"/>
                                      </p:to>
                                    </p:set>
                                    <p:set>
                                      <p:cBhvr>
                                        <p:cTn id="266" dur="500" fill="hold"/>
                                        <p:tgtEl>
                                          <p:spTgt spid="168"/>
                                        </p:tgtEl>
                                        <p:attrNameLst>
                                          <p:attrName>fill.on</p:attrName>
                                        </p:attrNameLst>
                                      </p:cBhvr>
                                      <p:to>
                                        <p:strVal val="true"/>
                                      </p:to>
                                    </p:set>
                                  </p:childTnLst>
                                </p:cTn>
                              </p:par>
                              <p:par>
                                <p:cTn id="267" presetID="1" presetClass="emph" presetSubtype="2" fill="hold" nodeType="withEffect">
                                  <p:stCondLst>
                                    <p:cond delay="1500"/>
                                  </p:stCondLst>
                                  <p:childTnLst>
                                    <p:animClr clrSpc="rgb" dir="cw">
                                      <p:cBhvr>
                                        <p:cTn id="268" dur="500" fill="hold"/>
                                        <p:tgtEl>
                                          <p:spTgt spid="169"/>
                                        </p:tgtEl>
                                        <p:attrNameLst>
                                          <p:attrName>fillcolor</p:attrName>
                                        </p:attrNameLst>
                                      </p:cBhvr>
                                      <p:to>
                                        <a:srgbClr val="767676"/>
                                      </p:to>
                                    </p:animClr>
                                    <p:set>
                                      <p:cBhvr>
                                        <p:cTn id="269" dur="500" fill="hold"/>
                                        <p:tgtEl>
                                          <p:spTgt spid="169"/>
                                        </p:tgtEl>
                                        <p:attrNameLst>
                                          <p:attrName>fill.type</p:attrName>
                                        </p:attrNameLst>
                                      </p:cBhvr>
                                      <p:to>
                                        <p:strVal val="solid"/>
                                      </p:to>
                                    </p:set>
                                    <p:set>
                                      <p:cBhvr>
                                        <p:cTn id="270" dur="500" fill="hold"/>
                                        <p:tgtEl>
                                          <p:spTgt spid="169"/>
                                        </p:tgtEl>
                                        <p:attrNameLst>
                                          <p:attrName>fill.on</p:attrName>
                                        </p:attrNameLst>
                                      </p:cBhvr>
                                      <p:to>
                                        <p:strVal val="true"/>
                                      </p:to>
                                    </p:set>
                                  </p:childTnLst>
                                </p:cTn>
                              </p:par>
                              <p:par>
                                <p:cTn id="271" presetID="1" presetClass="emph" presetSubtype="2" fill="hold" nodeType="withEffect">
                                  <p:stCondLst>
                                    <p:cond delay="1500"/>
                                  </p:stCondLst>
                                  <p:childTnLst>
                                    <p:animClr clrSpc="rgb" dir="cw">
                                      <p:cBhvr>
                                        <p:cTn id="272" dur="500" fill="hold"/>
                                        <p:tgtEl>
                                          <p:spTgt spid="170"/>
                                        </p:tgtEl>
                                        <p:attrNameLst>
                                          <p:attrName>fillcolor</p:attrName>
                                        </p:attrNameLst>
                                      </p:cBhvr>
                                      <p:to>
                                        <a:srgbClr val="767676"/>
                                      </p:to>
                                    </p:animClr>
                                    <p:set>
                                      <p:cBhvr>
                                        <p:cTn id="273" dur="500" fill="hold"/>
                                        <p:tgtEl>
                                          <p:spTgt spid="170"/>
                                        </p:tgtEl>
                                        <p:attrNameLst>
                                          <p:attrName>fill.type</p:attrName>
                                        </p:attrNameLst>
                                      </p:cBhvr>
                                      <p:to>
                                        <p:strVal val="solid"/>
                                      </p:to>
                                    </p:set>
                                    <p:set>
                                      <p:cBhvr>
                                        <p:cTn id="274" dur="500" fill="hold"/>
                                        <p:tgtEl>
                                          <p:spTgt spid="170"/>
                                        </p:tgtEl>
                                        <p:attrNameLst>
                                          <p:attrName>fill.on</p:attrName>
                                        </p:attrNameLst>
                                      </p:cBhvr>
                                      <p:to>
                                        <p:strVal val="true"/>
                                      </p:to>
                                    </p:set>
                                  </p:childTnLst>
                                </p:cTn>
                              </p:par>
                              <p:par>
                                <p:cTn id="275" presetID="1" presetClass="emph" presetSubtype="2" fill="hold" nodeType="withEffect">
                                  <p:stCondLst>
                                    <p:cond delay="1500"/>
                                  </p:stCondLst>
                                  <p:childTnLst>
                                    <p:animClr clrSpc="rgb" dir="cw">
                                      <p:cBhvr>
                                        <p:cTn id="276" dur="500" fill="hold"/>
                                        <p:tgtEl>
                                          <p:spTgt spid="171"/>
                                        </p:tgtEl>
                                        <p:attrNameLst>
                                          <p:attrName>fillcolor</p:attrName>
                                        </p:attrNameLst>
                                      </p:cBhvr>
                                      <p:to>
                                        <a:srgbClr val="767676"/>
                                      </p:to>
                                    </p:animClr>
                                    <p:set>
                                      <p:cBhvr>
                                        <p:cTn id="277" dur="500" fill="hold"/>
                                        <p:tgtEl>
                                          <p:spTgt spid="171"/>
                                        </p:tgtEl>
                                        <p:attrNameLst>
                                          <p:attrName>fill.type</p:attrName>
                                        </p:attrNameLst>
                                      </p:cBhvr>
                                      <p:to>
                                        <p:strVal val="solid"/>
                                      </p:to>
                                    </p:set>
                                    <p:set>
                                      <p:cBhvr>
                                        <p:cTn id="278" dur="500" fill="hold"/>
                                        <p:tgtEl>
                                          <p:spTgt spid="171"/>
                                        </p:tgtEl>
                                        <p:attrNameLst>
                                          <p:attrName>fill.on</p:attrName>
                                        </p:attrNameLst>
                                      </p:cBhvr>
                                      <p:to>
                                        <p:strVal val="true"/>
                                      </p:to>
                                    </p:set>
                                  </p:childTnLst>
                                </p:cTn>
                              </p:par>
                              <p:par>
                                <p:cTn id="279" presetID="1" presetClass="emph" presetSubtype="2" fill="hold" nodeType="withEffect">
                                  <p:stCondLst>
                                    <p:cond delay="1500"/>
                                  </p:stCondLst>
                                  <p:childTnLst>
                                    <p:animClr clrSpc="rgb" dir="cw">
                                      <p:cBhvr>
                                        <p:cTn id="280" dur="500" fill="hold"/>
                                        <p:tgtEl>
                                          <p:spTgt spid="172"/>
                                        </p:tgtEl>
                                        <p:attrNameLst>
                                          <p:attrName>fillcolor</p:attrName>
                                        </p:attrNameLst>
                                      </p:cBhvr>
                                      <p:to>
                                        <a:srgbClr val="767676"/>
                                      </p:to>
                                    </p:animClr>
                                    <p:set>
                                      <p:cBhvr>
                                        <p:cTn id="281" dur="500" fill="hold"/>
                                        <p:tgtEl>
                                          <p:spTgt spid="172"/>
                                        </p:tgtEl>
                                        <p:attrNameLst>
                                          <p:attrName>fill.type</p:attrName>
                                        </p:attrNameLst>
                                      </p:cBhvr>
                                      <p:to>
                                        <p:strVal val="solid"/>
                                      </p:to>
                                    </p:set>
                                    <p:set>
                                      <p:cBhvr>
                                        <p:cTn id="282" dur="500" fill="hold"/>
                                        <p:tgtEl>
                                          <p:spTgt spid="172"/>
                                        </p:tgtEl>
                                        <p:attrNameLst>
                                          <p:attrName>fill.on</p:attrName>
                                        </p:attrNameLst>
                                      </p:cBhvr>
                                      <p:to>
                                        <p:strVal val="true"/>
                                      </p:to>
                                    </p:set>
                                  </p:childTnLst>
                                </p:cTn>
                              </p:par>
                              <p:par>
                                <p:cTn id="283" presetID="1" presetClass="emph" presetSubtype="2" fill="hold" nodeType="withEffect">
                                  <p:stCondLst>
                                    <p:cond delay="1500"/>
                                  </p:stCondLst>
                                  <p:childTnLst>
                                    <p:animClr clrSpc="rgb" dir="cw">
                                      <p:cBhvr>
                                        <p:cTn id="284" dur="500" fill="hold"/>
                                        <p:tgtEl>
                                          <p:spTgt spid="173"/>
                                        </p:tgtEl>
                                        <p:attrNameLst>
                                          <p:attrName>fillcolor</p:attrName>
                                        </p:attrNameLst>
                                      </p:cBhvr>
                                      <p:to>
                                        <a:srgbClr val="767676"/>
                                      </p:to>
                                    </p:animClr>
                                    <p:set>
                                      <p:cBhvr>
                                        <p:cTn id="285" dur="500" fill="hold"/>
                                        <p:tgtEl>
                                          <p:spTgt spid="173"/>
                                        </p:tgtEl>
                                        <p:attrNameLst>
                                          <p:attrName>fill.type</p:attrName>
                                        </p:attrNameLst>
                                      </p:cBhvr>
                                      <p:to>
                                        <p:strVal val="solid"/>
                                      </p:to>
                                    </p:set>
                                    <p:set>
                                      <p:cBhvr>
                                        <p:cTn id="286" dur="500" fill="hold"/>
                                        <p:tgtEl>
                                          <p:spTgt spid="173"/>
                                        </p:tgtEl>
                                        <p:attrNameLst>
                                          <p:attrName>fill.on</p:attrName>
                                        </p:attrNameLst>
                                      </p:cBhvr>
                                      <p:to>
                                        <p:strVal val="true"/>
                                      </p:to>
                                    </p:set>
                                  </p:childTnLst>
                                </p:cTn>
                              </p:par>
                              <p:par>
                                <p:cTn id="287" presetID="10" presetClass="entr" presetSubtype="0" fill="hold" nodeType="withEffect">
                                  <p:stCondLst>
                                    <p:cond delay="1500"/>
                                  </p:stCondLst>
                                  <p:childTnLst>
                                    <p:set>
                                      <p:cBhvr>
                                        <p:cTn id="288" dur="1" fill="hold">
                                          <p:stCondLst>
                                            <p:cond delay="0"/>
                                          </p:stCondLst>
                                        </p:cTn>
                                        <p:tgtEl>
                                          <p:spTgt spid="189"/>
                                        </p:tgtEl>
                                        <p:attrNameLst>
                                          <p:attrName>style.visibility</p:attrName>
                                        </p:attrNameLst>
                                      </p:cBhvr>
                                      <p:to>
                                        <p:strVal val="visible"/>
                                      </p:to>
                                    </p:set>
                                    <p:animEffect transition="in" filter="fade">
                                      <p:cBhvr>
                                        <p:cTn id="289"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25&quot;&gt;&lt;object type=&quot;3&quot; unique_id=&quot;10026&quot;&gt;&lt;property id=&quot;20148&quot; value=&quot;5&quot;/&gt;&lt;property id=&quot;20300&quot; value=&quot;Slide 1&quot;/&gt;&lt;property id=&quot;20307&quot; value=&quot;294&quot;/&gt;&lt;/object&gt;&lt;object type=&quot;3&quot; unique_id=&quot;10027&quot;&gt;&lt;property id=&quot;20148&quot; value=&quot;5&quot;/&gt;&lt;property id=&quot;20300&quot; value=&quot;Slide 2&quot;/&gt;&lt;property id=&quot;20307&quot; value=&quot;295&quot;/&gt;&lt;/object&gt;&lt;object type=&quot;3&quot; unique_id=&quot;10029&quot;&gt;&lt;property id=&quot;20148&quot; value=&quot;5&quot;/&gt;&lt;property id=&quot;20300&quot; value=&quot;Slide 6&quot;/&gt;&lt;property id=&quot;20307&quot; value=&quot;297&quot;/&gt;&lt;/object&gt;&lt;object type=&quot;3&quot; unique_id=&quot;10030&quot;&gt;&lt;property id=&quot;20148&quot; value=&quot;5&quot;/&gt;&lt;property id=&quot;20300&quot; value=&quot;Slide 7&quot;/&gt;&lt;property id=&quot;20307&quot; value=&quot;318&quot;/&gt;&lt;/object&gt;&lt;object type=&quot;3&quot; unique_id=&quot;10031&quot;&gt;&lt;property id=&quot;20148&quot; value=&quot;5&quot;/&gt;&lt;property id=&quot;20300&quot; value=&quot;Slide 3&quot;/&gt;&lt;property id=&quot;20307&quot; value=&quot;316&quot;/&gt;&lt;/object&gt;&lt;object type=&quot;3&quot; unique_id=&quot;10032&quot;&gt;&lt;property id=&quot;20148&quot; value=&quot;5&quot;/&gt;&lt;property id=&quot;20300&quot; value=&quot;Slide 4&quot;/&gt;&lt;property id=&quot;20307&quot; value=&quot;299&quot;/&gt;&lt;/object&gt;&lt;object type=&quot;3&quot; unique_id=&quot;10033&quot;&gt;&lt;property id=&quot;20148&quot; value=&quot;5&quot;/&gt;&lt;property id=&quot;20300&quot; value=&quot;Slide 5&quot;/&gt;&lt;property id=&quot;20307&quot; value=&quot;300&quot;/&gt;&lt;/object&gt;&lt;object type=&quot;3&quot; unique_id=&quot;10034&quot;&gt;&lt;property id=&quot;20148&quot; value=&quot;5&quot;/&gt;&lt;property id=&quot;20300&quot; value=&quot;Slide 8&quot;/&gt;&lt;property id=&quot;20307&quot; value=&quot;301&quot;/&gt;&lt;/object&gt;&lt;object type=&quot;3&quot; unique_id=&quot;10035&quot;&gt;&lt;property id=&quot;20148&quot; value=&quot;5&quot;/&gt;&lt;property id=&quot;20300&quot; value=&quot;Slide 9&quot;/&gt;&lt;property id=&quot;20307&quot; value=&quot;313&quot;/&gt;&lt;/object&gt;&lt;object type=&quot;3&quot; unique_id=&quot;10036&quot;&gt;&lt;property id=&quot;20148&quot; value=&quot;5&quot;/&gt;&lt;property id=&quot;20300&quot; value=&quot;Slide 10&quot;/&gt;&lt;property id=&quot;20307&quot; value=&quot;303&quot;/&gt;&lt;/object&gt;&lt;object type=&quot;3&quot; unique_id=&quot;10037&quot;&gt;&lt;property id=&quot;20148&quot; value=&quot;5&quot;/&gt;&lt;property id=&quot;20300&quot; value=&quot;Slide 11&quot;/&gt;&lt;property id=&quot;20307&quot; value=&quot;304&quot;/&gt;&lt;/object&gt;&lt;object type=&quot;3&quot; unique_id=&quot;10038&quot;&gt;&lt;property id=&quot;20148&quot; value=&quot;5&quot;/&gt;&lt;property id=&quot;20300&quot; value=&quot;Slide 12&quot;/&gt;&lt;property id=&quot;20307&quot; value=&quot;305&quot;/&gt;&lt;/object&gt;&lt;object type=&quot;3&quot; unique_id=&quot;10039&quot;&gt;&lt;property id=&quot;20148&quot; value=&quot;5&quot;/&gt;&lt;property id=&quot;20300&quot; value=&quot;Slide 13&quot;/&gt;&lt;property id=&quot;20307&quot; value=&quot;306&quot;/&gt;&lt;/object&gt;&lt;object type=&quot;3&quot; unique_id=&quot;10040&quot;&gt;&lt;property id=&quot;20148&quot; value=&quot;5&quot;/&gt;&lt;property id=&quot;20300&quot; value=&quot;Slide 15&quot;/&gt;&lt;property id=&quot;20307&quot; value=&quot;307&quot;/&gt;&lt;/object&gt;&lt;object type=&quot;3&quot; unique_id=&quot;10041&quot;&gt;&lt;property id=&quot;20148&quot; value=&quot;5&quot;/&gt;&lt;property id=&quot;20300&quot; value=&quot;Slide 16&quot;/&gt;&lt;property id=&quot;20307&quot; value=&quot;308&quot;/&gt;&lt;/object&gt;&lt;object type=&quot;3&quot; unique_id=&quot;10042&quot;&gt;&lt;property id=&quot;20148&quot; value=&quot;5&quot;/&gt;&lt;property id=&quot;20300&quot; value=&quot;Slide 17&quot;/&gt;&lt;property id=&quot;20307&quot; value=&quot;309&quot;/&gt;&lt;/object&gt;&lt;object type=&quot;3&quot; unique_id=&quot;10043&quot;&gt;&lt;property id=&quot;20148&quot; value=&quot;5&quot;/&gt;&lt;property id=&quot;20300&quot; value=&quot;Slide 18&quot;/&gt;&lt;property id=&quot;20307&quot; value=&quot;310&quot;/&gt;&lt;/object&gt;&lt;object type=&quot;3&quot; unique_id=&quot;10044&quot;&gt;&lt;property id=&quot;20148&quot; value=&quot;5&quot;/&gt;&lt;property id=&quot;20300&quot; value=&quot;Slide 19&quot;/&gt;&lt;property id=&quot;20307&quot; value=&quot;311&quot;/&gt;&lt;/object&gt;&lt;object type=&quot;3&quot; unique_id=&quot;10045&quot;&gt;&lt;property id=&quot;20148&quot; value=&quot;5&quot;/&gt;&lt;property id=&quot;20300&quot; value=&quot;Slide 20&quot;/&gt;&lt;property id=&quot;20307&quot; value=&quot;312&quot;/&gt;&lt;/object&gt;&lt;object type=&quot;3&quot; unique_id=&quot;10046&quot;&gt;&lt;property id=&quot;20148&quot; value=&quot;5&quot;/&gt;&lt;property id=&quot;20300&quot; value=&quot;Slide 21 - &amp;quot;Next Steps:&amp;quot;&quot;/&gt;&lt;property id=&quot;20307&quot; value=&quot;317&quot;/&gt;&lt;/object&gt;&lt;object type=&quot;3&quot; unique_id=&quot;10047&quot;&gt;&lt;property id=&quot;20148&quot; value=&quot;5&quot;/&gt;&lt;property id=&quot;20300&quot; value=&quot;Slide 22&quot;/&gt;&lt;property id=&quot;20307&quot; value=&quot;315&quot;/&gt;&lt;/object&gt;&lt;object type=&quot;3&quot; unique_id=&quot;10048&quot;&gt;&lt;property id=&quot;20148&quot; value=&quot;5&quot;/&gt;&lt;property id=&quot;20300&quot; value=&quot;Slide 23&quot;/&gt;&lt;property id=&quot;20307&quot; value=&quot;314&quot;/&gt;&lt;/object&gt;&lt;object type=&quot;3&quot; unique_id=&quot;10743&quot;&gt;&lt;property id=&quot;20148&quot; value=&quot;5&quot;/&gt;&lt;property id=&quot;20300&quot; value=&quot;Slide 14&quot;/&gt;&lt;property id=&quot;20307&quot; value=&quot;320&quot;/&gt;&lt;/object&gt;&lt;/object&gt;&lt;object type=&quot;8&quot; unique_id=&quot;10073&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lank">
  <a:themeElements>
    <a:clrScheme name="TRowePrice_Colors_2015">
      <a:dk1>
        <a:srgbClr val="000000"/>
      </a:dk1>
      <a:lt1>
        <a:srgbClr val="FFFFFF"/>
      </a:lt1>
      <a:dk2>
        <a:srgbClr val="4F4F4F"/>
      </a:dk2>
      <a:lt2>
        <a:srgbClr val="FFFFFF"/>
      </a:lt2>
      <a:accent1>
        <a:srgbClr val="054C70"/>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4F4F4F"/>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name="TRP_Template_4-3_MASTER.potx" id="{DFDDBD73-710C-4D8D-AC24-DA96656EE235}" vid="{319B50A6-1507-41C7-B2D4-E6996ACED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RP april30">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RP april30">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RP april30">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RP april30">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Owner xmlns="cac2ab28-e1a0-47dd-b1cd-7ee548586b47">
      <UserInfo>
        <DisplayName>Buchanan, Heather</DisplayName>
        <AccountId>2262</AccountId>
        <AccountType/>
      </UserInfo>
    </Content_x0020_Owner>
    <_x0036_0_x0020_Day_x0020_Notification xmlns="cac2ab28-e1a0-47dd-b1cd-7ee548586b47">true</_x0036_0_x0020_Day_x0020_Notification>
    <Active_x0020_Date xmlns="cac2ab28-e1a0-47dd-b1cd-7ee548586b47" xsi:nil="true"/>
    <_DCDateModified xmlns="http://schemas.microsoft.com/sharepoint/v3/fields" xsi:nil="true"/>
    <Submitter_x0020_Group xmlns="cac2ab28-e1a0-47dd-b1cd-7ee548586b47">FI Segment</Submitter_x0020_Group>
    <Date_x0020_of_x0020_first_x0020_use xmlns="cac2ab28-e1a0-47dd-b1cd-7ee548586b47">2016-09-30T04:00:00+00:00</Date_x0020_of_x0020_first_x0020_use>
    <Document_x0020_Type xmlns="cac2ab28-e1a0-47dd-b1cd-7ee548586b47" xsi:nil="true"/>
    <Fund_x0020_Code xmlns="26d11e52-14b5-4007-8c1c-93de5edb085a" xsi:nil="true"/>
    <_x0033_0_x0020_Day_x0020_Notification xmlns="cac2ab28-e1a0-47dd-b1cd-7ee548586b47">false</_x0033_0_x0020_Day_x0020_Notification>
    <Inactive_x0020_Date xmlns="cac2ab28-e1a0-47dd-b1cd-7ee548586b47">2017-09-30T04:00:00+00:00</Inactive_x0020_Date>
    <Have_x0020_FINRA_x0020_Letter xmlns="cac2ab28-e1a0-47dd-b1cd-7ee548586b47" xsi:nil="true"/>
    <Update_x0020_Frequency xmlns="cac2ab28-e1a0-47dd-b1cd-7ee548586b47">Annually</Update_x0020_Frequency>
    <RoutingRuleDescription xmlns="http://schemas.microsoft.com/sharepoint/v3">Financial Wellness Plan Sponsor Presentation</RoutingRuleDescription>
    <Campaigns xmlns="cac2ab28-e1a0-47dd-b1cd-7ee548586b47"/>
    <FINRA_x0020_Letter xmlns="cac2ab28-e1a0-47dd-b1cd-7ee548586b47">
      <Url xsi:nil="true"/>
      <Description xsi:nil="true"/>
    </FINRA_x0020_Letter>
    <Legal_x0020_Approval xmlns="cac2ab28-e1a0-47dd-b1cd-7ee548586b47">Individual</Legal_x0020_Approval>
    <TPD_x0020_Location xmlns="cac2ab28-e1a0-47dd-b1cd-7ee548586b47"/>
    <Legal_x0020_Reference_x0020_Number xmlns="cac2ab28-e1a0-47dd-b1cd-7ee548586b47">2016-US-26450</Legal_x0020_Reference_x0020_Number>
    <EP_x0020_Code xmlns="cac2ab28-e1a0-47dd-b1cd-7ee548586b47" xsi:nil="true"/>
    <_DCDateCreated xmlns="http://schemas.microsoft.com/sharepoint/v3/fields" xsi:nil="true"/>
    <DCIO_x0020_Materials xmlns="cac2ab28-e1a0-47dd-b1cd-7ee548586b47">NextGen Thinking: Financial Wellness</DCIO_x0020_Materials>
    <_dlc_ExpireDateSaved xmlns="http://schemas.microsoft.com/sharepoint/v3" xsi:nil="true"/>
    <_dlc_ExpireDate xmlns="http://schemas.microsoft.com/sharepoint/v3">2017-09-30T04:00:00+00:00</_dlc_ExpireDate>
  </documentManagement>
</p:properties>
</file>

<file path=customXml/item2.xml><?xml version="1.0" encoding="utf-8"?>
<ct:contentTypeSchema xmlns:ct="http://schemas.microsoft.com/office/2006/metadata/contentType" xmlns:ma="http://schemas.microsoft.com/office/2006/metadata/properties/metaAttributes" ct:_="" ma:_="" ma:contentTypeName="DCIO Materials" ma:contentTypeID="0x01010040A6D836D77E3F48AA59B5BF153E240C04006ADADA9311FC354F81EB9AB2A3688DB6" ma:contentTypeVersion="100" ma:contentTypeDescription="Create a new document." ma:contentTypeScope="" ma:versionID="8b4d8ac3a6c0ed63d2ea448793abc771">
  <xsd:schema xmlns:xsd="http://www.w3.org/2001/XMLSchema" xmlns:xs="http://www.w3.org/2001/XMLSchema" xmlns:p="http://schemas.microsoft.com/office/2006/metadata/properties" xmlns:ns1="http://schemas.microsoft.com/sharepoint/v3" xmlns:ns2="cac2ab28-e1a0-47dd-b1cd-7ee548586b47" xmlns:ns3="http://schemas.microsoft.com/sharepoint/v3/fields" xmlns:ns4="26d11e52-14b5-4007-8c1c-93de5edb085a" targetNamespace="http://schemas.microsoft.com/office/2006/metadata/properties" ma:root="true" ma:fieldsID="f10cb4330a0ae6d7212d5829fab14e9d" ns1:_="" ns2:_="" ns3:_="" ns4:_="">
    <xsd:import namespace="http://schemas.microsoft.com/sharepoint/v3"/>
    <xsd:import namespace="cac2ab28-e1a0-47dd-b1cd-7ee548586b47"/>
    <xsd:import namespace="http://schemas.microsoft.com/sharepoint/v3/fields"/>
    <xsd:import namespace="26d11e52-14b5-4007-8c1c-93de5edb085a"/>
    <xsd:element name="properties">
      <xsd:complexType>
        <xsd:sequence>
          <xsd:element name="documentManagement">
            <xsd:complexType>
              <xsd:all>
                <xsd:element ref="ns1:RoutingRuleDescription"/>
                <xsd:element ref="ns2:Document_x0020_Type" minOccurs="0"/>
                <xsd:element ref="ns2:Date_x0020_of_x0020_first_x0020_use"/>
                <xsd:element ref="ns2:EP_x0020_Code" minOccurs="0"/>
                <xsd:element ref="ns2:Have_x0020_FINRA_x0020_Letter" minOccurs="0"/>
                <xsd:element ref="ns2:FINRA_x0020_Letter" minOccurs="0"/>
                <xsd:element ref="ns2:Legal_x0020_Approval"/>
                <xsd:element ref="ns2:Legal_x0020_Reference_x0020_Number"/>
                <xsd:element ref="ns2:Content_x0020_Owner"/>
                <xsd:element ref="ns2:Campaigns" minOccurs="0"/>
                <xsd:element ref="ns2:Update_x0020_Frequency"/>
                <xsd:element ref="ns2:Active_x0020_Date" minOccurs="0"/>
                <xsd:element ref="ns2:Inactive_x0020_Date"/>
                <xsd:element ref="ns3:_DCDateCreated" minOccurs="0"/>
                <xsd:element ref="ns3:_DCDateModified" minOccurs="0"/>
                <xsd:element ref="ns2:TPD_x0020_Location" minOccurs="0"/>
                <xsd:element ref="ns2:Submitter_x0020_Group" minOccurs="0"/>
                <xsd:element ref="ns2:DCIO_x0020_Materials"/>
                <xsd:element ref="ns2:_x0033_0_x0020_Day_x0020_Notification" minOccurs="0"/>
                <xsd:element ref="ns2:_x0036_0_x0020_Day_x0020_Notification" minOccurs="0"/>
                <xsd:element ref="ns1:_dlc_ExpireDateSaved" minOccurs="0"/>
                <xsd:element ref="ns1:_dlc_ExpireDate" minOccurs="0"/>
                <xsd:element ref="ns1:_dlc_Exempt" minOccurs="0"/>
                <xsd:element ref="ns4:Fund_x0020_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ma:displayName="Description" ma:internalName="RoutingRuleDescription" ma:readOnly="false">
      <xsd:simpleType>
        <xsd:restriction base="dms:Text">
          <xsd:maxLength value="255"/>
        </xsd:restrictio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description="" ma:hidden="true" ma:indexed="true" ma:internalName="_dlc_ExpireDate" ma:readOnly="true">
      <xsd:simpleType>
        <xsd:restriction base="dms:DateTime"/>
      </xsd:simpleType>
    </xsd:element>
    <xsd:element name="_dlc_Exempt" ma:index="28"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c2ab28-e1a0-47dd-b1cd-7ee548586b47" elementFormDefault="qualified">
    <xsd:import namespace="http://schemas.microsoft.com/office/2006/documentManagement/types"/>
    <xsd:import namespace="http://schemas.microsoft.com/office/infopath/2007/PartnerControls"/>
    <xsd:element name="Document_x0020_Type" ma:index="4" nillable="true" ma:displayName="Document Type" ma:format="Dropdown" ma:internalName="Document_x0020_Type" ma:readOnly="false">
      <xsd:simpleType>
        <xsd:union memberTypes="dms:Text">
          <xsd:simpleType>
            <xsd:restriction base="dms:Choice">
              <xsd:enumeration value="Active Management"/>
              <xsd:enumeration value="Advertisements"/>
              <xsd:enumeration value="Brochures"/>
              <xsd:enumeration value="FINRA Letter"/>
              <xsd:enumeration value="Forwardable Email"/>
              <xsd:enumeration value="Flyers"/>
              <xsd:enumeration value="Hard Card"/>
              <xsd:enumeration value="Inserts"/>
              <xsd:enumeration value="Legally Approved Emails"/>
              <xsd:enumeration value="Letters"/>
              <xsd:enumeration value="Menu Card"/>
              <xsd:enumeration value="Presentations"/>
              <xsd:enumeration value="Product Profiles"/>
              <xsd:enumeration value="Sales Guides"/>
              <xsd:enumeration value="TPD Fact Sheets"/>
              <xsd:enumeration value="Videos"/>
              <xsd:enumeration value="Whitepapers"/>
            </xsd:restriction>
          </xsd:simpleType>
        </xsd:union>
      </xsd:simpleType>
    </xsd:element>
    <xsd:element name="Date_x0020_of_x0020_first_x0020_use" ma:index="5" ma:displayName="Date of first use" ma:format="DateOnly" ma:internalName="Date_x0020_of_x0020_first_x0020_use" ma:readOnly="false">
      <xsd:simpleType>
        <xsd:restriction base="dms:DateTime"/>
      </xsd:simpleType>
    </xsd:element>
    <xsd:element name="EP_x0020_Code" ma:index="6" nillable="true" ma:displayName="EP Code" ma:internalName="EP_x0020_Code">
      <xsd:simpleType>
        <xsd:restriction base="dms:Text">
          <xsd:maxLength value="255"/>
        </xsd:restriction>
      </xsd:simpleType>
    </xsd:element>
    <xsd:element name="Have_x0020_FINRA_x0020_Letter" ma:index="7" nillable="true" ma:displayName="Have FINRA Letter" ma:internalName="Have_x0020_FINRA_x0020_Letter" ma:readOnly="false">
      <xsd:simpleType>
        <xsd:restriction base="dms:Choice">
          <xsd:enumeration value="Yes"/>
          <xsd:enumeration value="No"/>
          <xsd:enumeration value="Pending"/>
        </xsd:restriction>
      </xsd:simpleType>
    </xsd:element>
    <xsd:element name="FINRA_x0020_Letter" ma:index="8" nillable="true" ma:displayName="FINRA Letter" ma:internalName="FINRA_x0020_Lett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egal_x0020_Approval" ma:index="9" ma:displayName="Legal Approval" ma:format="Dropdown" ma:internalName="Legal_x0020_Approval0" ma:readOnly="false">
      <xsd:simpleType>
        <xsd:restriction base="dms:Choice">
          <xsd:enumeration value="Individual"/>
          <xsd:enumeration value="Investor"/>
          <xsd:enumeration value="Internal"/>
          <xsd:enumeration value="None"/>
          <xsd:enumeration value="Institutional"/>
        </xsd:restriction>
      </xsd:simpleType>
    </xsd:element>
    <xsd:element name="Legal_x0020_Reference_x0020_Number" ma:index="10" ma:displayName="Legal Reference Number" ma:internalName="Legal_x0020_Reference_x0020_Number" ma:readOnly="false">
      <xsd:simpleType>
        <xsd:restriction base="dms:Text">
          <xsd:maxLength value="255"/>
        </xsd:restriction>
      </xsd:simpleType>
    </xsd:element>
    <xsd:element name="Content_x0020_Owner" ma:index="11" ma:displayName="Content Owner" ma:list="UserInfo" ma:internalName="Content_x0020_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ampaigns" ma:index="12" nillable="true" ma:displayName="Campaigns" ma:list="{519E286C-6EBB-47C1-B05C-3278F7616557}" ma:internalName="Campaigns" ma:readOnly="false" ma:showField="Title" ma:web="cac2ab28-e1a0-47dd-b1cd-7ee548586b47">
      <xsd:complexType>
        <xsd:complexContent>
          <xsd:extension base="dms:MultiChoiceLookup">
            <xsd:sequence>
              <xsd:element name="Value" type="dms:Lookup" maxOccurs="unbounded" minOccurs="0" nillable="true"/>
            </xsd:sequence>
          </xsd:extension>
        </xsd:complexContent>
      </xsd:complexType>
    </xsd:element>
    <xsd:element name="Update_x0020_Frequency" ma:index="13" ma:displayName="Update Frequency" ma:internalName="Update_x0020_Frequency" ma:readOnly="false">
      <xsd:simpleType>
        <xsd:restriction base="dms:Choice">
          <xsd:enumeration value="Annually"/>
          <xsd:enumeration value="Quarterly"/>
          <xsd:enumeration value="Single Use"/>
        </xsd:restriction>
      </xsd:simpleType>
    </xsd:element>
    <xsd:element name="Active_x0020_Date" ma:index="14" nillable="true" ma:displayName="Active Date" ma:format="DateOnly" ma:internalName="Active_x0020_Date0" ma:readOnly="false">
      <xsd:simpleType>
        <xsd:restriction base="dms:DateTime"/>
      </xsd:simpleType>
    </xsd:element>
    <xsd:element name="Inactive_x0020_Date" ma:index="15" ma:displayName="Inactive Date" ma:format="DateOnly" ma:internalName="Inactive_x0020_Date0" ma:readOnly="false">
      <xsd:simpleType>
        <xsd:restriction base="dms:DateTime"/>
      </xsd:simpleType>
    </xsd:element>
    <xsd:element name="TPD_x0020_Location" ma:index="18" nillable="true" ma:displayName="TPD Location" ma:internalName="TPD_x0020_Location">
      <xsd:complexType>
        <xsd:complexContent>
          <xsd:extension base="dms:MultiChoice">
            <xsd:sequence>
              <xsd:element name="Value" maxOccurs="unbounded" minOccurs="0" nillable="true">
                <xsd:simpleType>
                  <xsd:restriction base="dms:Choice">
                    <xsd:enumeration value="Box"/>
                    <xsd:enumeration value="External Non-TRP Website"/>
                    <xsd:enumeration value="FA Web"/>
                    <xsd:enumeration value="FI Web"/>
                    <xsd:enumeration value="GlobalNet"/>
                    <xsd:enumeration value="MarketScene"/>
                    <xsd:enumeration value="Retail"/>
                    <xsd:enumeration value="TPD Web"/>
                  </xsd:restriction>
                </xsd:simpleType>
              </xsd:element>
            </xsd:sequence>
          </xsd:extension>
        </xsd:complexContent>
      </xsd:complexType>
    </xsd:element>
    <xsd:element name="Submitter_x0020_Group" ma:index="19" nillable="true" ma:displayName="Submitter Group" ma:format="Dropdown" ma:internalName="Submitter_x0020_Group">
      <xsd:simpleType>
        <xsd:restriction base="dms:Choice">
          <xsd:enumeration value="Advertising – Center of Excellence"/>
          <xsd:enumeration value="B2B Content – Center of Excellence"/>
          <xsd:enumeration value="B2C Content – Center of Excellence"/>
          <xsd:enumeration value="Brand/Media"/>
          <xsd:enumeration value="Client Insights"/>
          <xsd:enumeration value="Client Insights/Database Marketing"/>
          <xsd:enumeration value="Digital marketing – B2B"/>
          <xsd:enumeration value="Digital marketing – Individual Investor"/>
          <xsd:enumeration value="FA Segment  "/>
          <xsd:enumeration value="FI Segment"/>
          <xsd:enumeration value="Integrated Marketing"/>
          <xsd:enumeration value="IPMG"/>
        </xsd:restriction>
      </xsd:simpleType>
    </xsd:element>
    <xsd:element name="DCIO_x0020_Materials" ma:index="21" ma:displayName="DCIO Materials" ma:format="Dropdown" ma:internalName="DCIO_x0020_Materials" ma:readOnly="false">
      <xsd:simpleType>
        <xsd:restriction base="dms:Choice">
          <xsd:enumeration value="Benchmarking"/>
          <xsd:enumeration value="Fiduciary &amp; Legislative"/>
          <xsd:enumeration value="Investments"/>
          <xsd:enumeration value="NextGen Thinking: Financial Wellness"/>
          <xsd:enumeration value="NextGen Thinking: Millennials"/>
          <xsd:enumeration value="Participant"/>
          <xsd:enumeration value="Plan Design"/>
          <xsd:enumeration value="Sales Ideas &amp; Practice Management"/>
          <xsd:enumeration value="Target Date Resources"/>
        </xsd:restriction>
      </xsd:simpleType>
    </xsd:element>
    <xsd:element name="_x0033_0_x0020_Day_x0020_Notification" ma:index="22" nillable="true" ma:displayName="30 Day Notification" ma:default="0" ma:hidden="true" ma:internalName="_x0033_0_x0020_Day_x0020_Notification" ma:readOnly="false">
      <xsd:simpleType>
        <xsd:restriction base="dms:Boolean"/>
      </xsd:simpleType>
    </xsd:element>
    <xsd:element name="_x0036_0_x0020_Day_x0020_Notification" ma:index="23" nillable="true" ma:displayName="60 Day Notification" ma:default="0" ma:internalName="_x0036_0_x0020_Day_x0020_Notification">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6" nillable="true" ma:displayName="Date Created" ma:description="The date on which this resource was created" ma:format="DateTime" ma:internalName="_DCDateCreated">
      <xsd:simpleType>
        <xsd:restriction base="dms:DateTime"/>
      </xsd:simpleType>
    </xsd:element>
    <xsd:element name="_DCDateModified" ma:index="17"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6d11e52-14b5-4007-8c1c-93de5edb085a" elementFormDefault="qualified">
    <xsd:import namespace="http://schemas.microsoft.com/office/2006/documentManagement/types"/>
    <xsd:import namespace="http://schemas.microsoft.com/office/infopath/2007/PartnerControls"/>
    <xsd:element name="Fund_x0020_Code" ma:index="32" nillable="true" ma:displayName="Fund Code" ma:list="{d135abf3-9e44-4ef6-b9a9-f3263e3fa920}" ma:internalName="Fund_x0020_Code" ma:showField="FundCod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p:Policy xmlns:p="office.server.policy" id="" local="true">
  <p:Name>Marketing Document</p:Name>
  <p:Description/>
  <p:Statement/>
  <p:PolicyItems>
    <p:PolicyItem featureId="Microsoft.Office.RecordsManagement.PolicyFeatures.PolicyAudit" staticId="0x01010040A6D836D77E3F48AA59B5BF153E240C|-1796855214" UniqueId="46f5588f-e608-425a-92d0-7cc123739877">
      <p:Name>Auditing</p:Name>
      <p:Description>Audits user actions on documents and list items to the Audit Log.</p:Description>
      <p:CustomData>
        <Audit>
          <View/>
          <MoveCopy/>
          <DeleteRestore/>
        </Audit>
      </p:CustomData>
    </p:PolicyItem>
    <p:PolicyItem featureId="Microsoft.Office.RecordsManagement.PolicyFeatures.Expiration" staticId="0x01010040A6D836D77E3F48AA59B5BF153E240C|2043763191" UniqueId="0cd9816b-85d5-4b5f-8b58-de938fa10e8e">
      <p:Name>Retention</p:Name>
      <p:Description>Automatic scheduling of content for processing, and performing a retention action on content that has reached its due date.</p:Description>
      <p:CustomData>
        <Schedules nextStageId="3">
          <Schedule type="Default">
            <stages>
              <data stageId="1">
                <formula id="Microsoft.Office.RecordsManagement.PolicyFeatures.Expiration.Formula.BuiltIn">
                  <number>0</number>
                  <property>Inactive_x0020_Date</property>
                  <propertyId>9a02ad08-6994-44ef-b210-0677368aa6ca</propertyId>
                  <period>days</period>
                </formula>
                <action type="action" id="Microsoft.Office.RecordsManagement.PolicyFeatures.Expiration.Action.Record"/>
              </data>
              <data stageId="2">
                <formula id="Microsoft.Office.RecordsManagement.PolicyFeatures.Expiration.Formula.BuiltIn">
                  <number>0</number>
                  <property>_vti_ItemDeclaredRecord</property>
                  <propertyId>f9a44731-84eb-43a4-9973-cd2953ad8646</propertyId>
                  <period>days</period>
                </formula>
                <action type="action" id="Microsoft.Office.RecordsManagement.PolicyFeatures.Expiration.Action.SubmitFileMove" destnExplanation="Transferred due to organizational policy" destnId="f7bbd09b-d9cc-4f7b-b974-1b015e6d0b9d" destnName="Record Center TPD" destnUrl="http://insite/sites/archive/TPD/_vti_bin/officialFile.asmx"/>
              </data>
            </stages>
          </Schedule>
        </Schedules>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Policy Auditing</Name>
    <Synchronization>Synchronous</Synchronization>
    <Type>10001</Type>
    <SequenceNumber>1100</SequenceNumber>
    <Assembly>Microsoft.Office.Policy, Version=14.0.0.0, Culture=neutral, PublicKeyToken=71e9bce111e9429c</Assembly>
    <Class>Microsoft.Office.RecordsManagement.Internal.AuditHandler</Class>
    <Data/>
    <Filter/>
  </Receiver>
  <Receiver>
    <Name>Policy Auditing</Name>
    <Synchronization>Synchronous</Synchronization>
    <Type>10002</Type>
    <SequenceNumber>1101</SequenceNumber>
    <Assembly>Microsoft.Office.Policy, Version=14.0.0.0, Culture=neutral, PublicKeyToken=71e9bce111e9429c</Assembly>
    <Class>Microsoft.Office.RecordsManagement.Internal.AuditHandler</Class>
    <Data/>
    <Filter/>
  </Receiver>
  <Receiver>
    <Name>Policy Auditing</Name>
    <Synchronization>Synchronous</Synchronization>
    <Type>10004</Type>
    <SequenceNumber>1102</SequenceNumber>
    <Assembly>Microsoft.Office.Policy, Version=14.0.0.0, Culture=neutral, PublicKeyToken=71e9bce111e9429c</Assembly>
    <Class>Microsoft.Office.RecordsManagement.Internal.AuditHandler</Class>
    <Data/>
    <Filter/>
  </Receiver>
  <Receiver>
    <Name>Policy Auditing</Name>
    <Synchronization>Synchronous</Synchronization>
    <Type>10006</Type>
    <SequenceNumber>1103</SequenceNumber>
    <Assembly>Microsoft.Office.Policy, Version=14.0.0.0, Culture=neutral, PublicKeyToken=71e9bce111e9429c</Assembly>
    <Class>Microsoft.Office.RecordsManagement.Internal.AuditHandler</Class>
    <Data/>
    <Filter/>
  </Receiver>
  <Receiver>
    <Name>Policy Auditing</Name>
    <Synchronization>Synchronous</Synchronization>
    <Type>10001</Type>
    <SequenceNumber>1100</SequenceNumber>
    <Assembly>Microsoft.Office.Policy, Version=14.0.0.0, Culture=neutral, PublicKeyToken=71e9bce111e9429c</Assembly>
    <Class>Microsoft.Office.RecordsManagement.Internal.AuditHandler</Class>
    <Data/>
    <Filter/>
  </Receiver>
  <Receiver>
    <Name>Policy Auditing</Name>
    <Synchronization>Synchronous</Synchronization>
    <Type>10002</Type>
    <SequenceNumber>1101</SequenceNumber>
    <Assembly>Microsoft.Office.Policy, Version=14.0.0.0, Culture=neutral, PublicKeyToken=71e9bce111e9429c</Assembly>
    <Class>Microsoft.Office.RecordsManagement.Internal.AuditHandler</Class>
    <Data/>
    <Filter/>
  </Receiver>
  <Receiver>
    <Name>Policy Auditing</Name>
    <Synchronization>Synchronous</Synchronization>
    <Type>10004</Type>
    <SequenceNumber>1102</SequenceNumber>
    <Assembly>Microsoft.Office.Policy, Version=14.0.0.0, Culture=neutral, PublicKeyToken=71e9bce111e9429c</Assembly>
    <Class>Microsoft.Office.RecordsManagement.Internal.AuditHandler</Class>
    <Data/>
    <Filter/>
  </Receiver>
  <Receiver>
    <Name>Policy Auditing</Name>
    <Synchronization>Synchronous</Synchronization>
    <Type>10006</Type>
    <SequenceNumber>1103</SequenceNumber>
    <Assembly>Microsoft.Office.Policy, Version=14.0.0.0, Culture=neutral, PublicKeyToken=71e9bce111e9429c</Assembly>
    <Class>Microsoft.Office.RecordsManagement.Internal.AuditHandler</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168AD338-937C-424A-9ADF-6B02868D95BE}">
  <ds:schemaRefs>
    <ds:schemaRef ds:uri="http://purl.org/dc/terms/"/>
    <ds:schemaRef ds:uri="http://schemas.microsoft.com/office/2006/documentManagement/types"/>
    <ds:schemaRef ds:uri="http://schemas.microsoft.com/office/2006/metadata/properties"/>
    <ds:schemaRef ds:uri="cac2ab28-e1a0-47dd-b1cd-7ee548586b47"/>
    <ds:schemaRef ds:uri="http://purl.org/dc/elements/1.1/"/>
    <ds:schemaRef ds:uri="http://schemas.microsoft.com/sharepoint/v3"/>
    <ds:schemaRef ds:uri="http://schemas.microsoft.com/sharepoint/v3/fields"/>
    <ds:schemaRef ds:uri="http://schemas.microsoft.com/office/infopath/2007/PartnerControls"/>
    <ds:schemaRef ds:uri="http://www.w3.org/XML/1998/namespace"/>
    <ds:schemaRef ds:uri="http://schemas.openxmlformats.org/package/2006/metadata/core-properties"/>
    <ds:schemaRef ds:uri="26d11e52-14b5-4007-8c1c-93de5edb085a"/>
    <ds:schemaRef ds:uri="http://purl.org/dc/dcmitype/"/>
  </ds:schemaRefs>
</ds:datastoreItem>
</file>

<file path=customXml/itemProps2.xml><?xml version="1.0" encoding="utf-8"?>
<ds:datastoreItem xmlns:ds="http://schemas.openxmlformats.org/officeDocument/2006/customXml" ds:itemID="{B1EF2744-33BA-4CF7-B286-869A5A1DB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c2ab28-e1a0-47dd-b1cd-7ee548586b47"/>
    <ds:schemaRef ds:uri="http://schemas.microsoft.com/sharepoint/v3/fields"/>
    <ds:schemaRef ds:uri="26d11e52-14b5-4007-8c1c-93de5edb0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D0F829-A4C2-4F88-B569-36733DB04E09}">
  <ds:schemaRefs>
    <ds:schemaRef ds:uri="office.server.policy"/>
  </ds:schemaRefs>
</ds:datastoreItem>
</file>

<file path=customXml/itemProps4.xml><?xml version="1.0" encoding="utf-8"?>
<ds:datastoreItem xmlns:ds="http://schemas.openxmlformats.org/officeDocument/2006/customXml" ds:itemID="{08AAC22E-813B-4F4E-BB81-CFB65FCE38BA}">
  <ds:schemaRefs>
    <ds:schemaRef ds:uri="http://schemas.microsoft.com/sharepoint/v3/contenttype/forms"/>
  </ds:schemaRefs>
</ds:datastoreItem>
</file>

<file path=customXml/itemProps5.xml><?xml version="1.0" encoding="utf-8"?>
<ds:datastoreItem xmlns:ds="http://schemas.openxmlformats.org/officeDocument/2006/customXml" ds:itemID="{23571FCF-B516-4B84-80EA-AA1C346924C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7656</Words>
  <Application>Microsoft Office PowerPoint</Application>
  <PresentationFormat>On-screen Show (4:3)</PresentationFormat>
  <Paragraphs>530</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Times New Roman</vt:lpstr>
      <vt:lpstr>Wingdings</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2016-03-10T14:01:45Z</dcterms:created>
  <dcterms:modified xsi:type="dcterms:W3CDTF">2016-10-19T16:49:16Z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0x01010040A6D836D77E3F48AA59B5BF153E240C04006ADADA9311FC354F81EB9AB2A3688DB6</vt:lpwstr>
  </property>
  <property fmtid="{D5CDD505-2E9C-101B-9397-08002B2CF9AE}" pid="3" name="_dlc_policyId">
    <vt:lpwstr>0x01010040A6D836D77E3F48AA59B5BF153E240C|2043763191</vt:lpwstr>
  </property>
  <property fmtid="{D5CDD505-2E9C-101B-9397-08002B2CF9AE}" pid="4" name="ItemRetentionFormula">
    <vt:lpwstr>&lt;formula id="Microsoft.Office.RecordsManagement.PolicyFeatures.Expiration.Formula.BuiltIn"&gt;&lt;number&gt;0&lt;/number&gt;&lt;property&gt;Inactive_x005f_x0020_Date&lt;/property&gt;&lt;propertyId&gt;9a02ad08-6994-44ef-b210-0677368aa6ca&lt;/propertyId&gt;&lt;period&gt;days&lt;/period&gt;&lt;/formula&gt;</vt:lpwstr>
  </property>
</Properties>
</file>