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320" r:id="rId2"/>
    <p:sldId id="374" r:id="rId3"/>
    <p:sldId id="373" r:id="rId4"/>
    <p:sldId id="335" r:id="rId5"/>
    <p:sldId id="337" r:id="rId6"/>
    <p:sldId id="338"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76" r:id="rId25"/>
    <p:sldId id="371" r:id="rId26"/>
    <p:sldId id="357" r:id="rId27"/>
    <p:sldId id="358" r:id="rId28"/>
    <p:sldId id="359" r:id="rId29"/>
    <p:sldId id="361" r:id="rId30"/>
    <p:sldId id="362" r:id="rId31"/>
    <p:sldId id="364" r:id="rId32"/>
    <p:sldId id="360" r:id="rId33"/>
    <p:sldId id="363" r:id="rId34"/>
    <p:sldId id="372" r:id="rId35"/>
    <p:sldId id="366" r:id="rId36"/>
    <p:sldId id="367" r:id="rId37"/>
    <p:sldId id="368" r:id="rId38"/>
    <p:sldId id="370" r:id="rId39"/>
    <p:sldId id="375" r:id="rId40"/>
  </p:sldIdLst>
  <p:sldSz cx="10063163" cy="7773988"/>
  <p:notesSz cx="7010400" cy="9296400"/>
  <p:defaultTextStyle>
    <a:defPPr>
      <a:defRPr lang="en-US"/>
    </a:defPPr>
    <a:lvl1pPr marL="0" algn="l" defTabSz="1019190" rtl="0" eaLnBrk="1" latinLnBrk="0" hangingPunct="1">
      <a:defRPr sz="2000" kern="1200">
        <a:solidFill>
          <a:schemeClr val="tx1"/>
        </a:solidFill>
        <a:latin typeface="+mn-lt"/>
        <a:ea typeface="+mn-ea"/>
        <a:cs typeface="+mn-cs"/>
      </a:defRPr>
    </a:lvl1pPr>
    <a:lvl2pPr marL="509595" algn="l" defTabSz="1019190" rtl="0" eaLnBrk="1" latinLnBrk="0" hangingPunct="1">
      <a:defRPr sz="2000" kern="1200">
        <a:solidFill>
          <a:schemeClr val="tx1"/>
        </a:solidFill>
        <a:latin typeface="+mn-lt"/>
        <a:ea typeface="+mn-ea"/>
        <a:cs typeface="+mn-cs"/>
      </a:defRPr>
    </a:lvl2pPr>
    <a:lvl3pPr marL="1019190" algn="l" defTabSz="1019190" rtl="0" eaLnBrk="1" latinLnBrk="0" hangingPunct="1">
      <a:defRPr sz="2000" kern="1200">
        <a:solidFill>
          <a:schemeClr val="tx1"/>
        </a:solidFill>
        <a:latin typeface="+mn-lt"/>
        <a:ea typeface="+mn-ea"/>
        <a:cs typeface="+mn-cs"/>
      </a:defRPr>
    </a:lvl3pPr>
    <a:lvl4pPr marL="1528785" algn="l" defTabSz="1019190" rtl="0" eaLnBrk="1" latinLnBrk="0" hangingPunct="1">
      <a:defRPr sz="2000" kern="1200">
        <a:solidFill>
          <a:schemeClr val="tx1"/>
        </a:solidFill>
        <a:latin typeface="+mn-lt"/>
        <a:ea typeface="+mn-ea"/>
        <a:cs typeface="+mn-cs"/>
      </a:defRPr>
    </a:lvl4pPr>
    <a:lvl5pPr marL="2038380" algn="l" defTabSz="1019190" rtl="0" eaLnBrk="1" latinLnBrk="0" hangingPunct="1">
      <a:defRPr sz="2000" kern="1200">
        <a:solidFill>
          <a:schemeClr val="tx1"/>
        </a:solidFill>
        <a:latin typeface="+mn-lt"/>
        <a:ea typeface="+mn-ea"/>
        <a:cs typeface="+mn-cs"/>
      </a:defRPr>
    </a:lvl5pPr>
    <a:lvl6pPr marL="2547976" algn="l" defTabSz="1019190" rtl="0" eaLnBrk="1" latinLnBrk="0" hangingPunct="1">
      <a:defRPr sz="2000" kern="1200">
        <a:solidFill>
          <a:schemeClr val="tx1"/>
        </a:solidFill>
        <a:latin typeface="+mn-lt"/>
        <a:ea typeface="+mn-ea"/>
        <a:cs typeface="+mn-cs"/>
      </a:defRPr>
    </a:lvl6pPr>
    <a:lvl7pPr marL="3057571" algn="l" defTabSz="1019190" rtl="0" eaLnBrk="1" latinLnBrk="0" hangingPunct="1">
      <a:defRPr sz="2000" kern="1200">
        <a:solidFill>
          <a:schemeClr val="tx1"/>
        </a:solidFill>
        <a:latin typeface="+mn-lt"/>
        <a:ea typeface="+mn-ea"/>
        <a:cs typeface="+mn-cs"/>
      </a:defRPr>
    </a:lvl7pPr>
    <a:lvl8pPr marL="3567166" algn="l" defTabSz="1019190" rtl="0" eaLnBrk="1" latinLnBrk="0" hangingPunct="1">
      <a:defRPr sz="2000" kern="1200">
        <a:solidFill>
          <a:schemeClr val="tx1"/>
        </a:solidFill>
        <a:latin typeface="+mn-lt"/>
        <a:ea typeface="+mn-ea"/>
        <a:cs typeface="+mn-cs"/>
      </a:defRPr>
    </a:lvl8pPr>
    <a:lvl9pPr marL="4076761" algn="l" defTabSz="10191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3">
          <p15:clr>
            <a:srgbClr val="A4A3A4"/>
          </p15:clr>
        </p15:guide>
        <p15:guide id="2" orient="horz" pos="4454">
          <p15:clr>
            <a:srgbClr val="A4A3A4"/>
          </p15:clr>
        </p15:guide>
        <p15:guide id="3" orient="horz" pos="4608">
          <p15:clr>
            <a:srgbClr val="A4A3A4"/>
          </p15:clr>
        </p15:guide>
        <p15:guide id="4" orient="horz" pos="1060">
          <p15:clr>
            <a:srgbClr val="A4A3A4"/>
          </p15:clr>
        </p15:guide>
        <p15:guide id="5" orient="horz" pos="392">
          <p15:clr>
            <a:srgbClr val="A4A3A4"/>
          </p15:clr>
        </p15:guide>
        <p15:guide id="6" orient="horz" pos="2809">
          <p15:clr>
            <a:srgbClr val="A4A3A4"/>
          </p15:clr>
        </p15:guide>
        <p15:guide id="7" orient="horz" pos="2911">
          <p15:clr>
            <a:srgbClr val="A4A3A4"/>
          </p15:clr>
        </p15:guide>
        <p15:guide id="8" orient="horz" pos="2706">
          <p15:clr>
            <a:srgbClr val="A4A3A4"/>
          </p15:clr>
        </p15:guide>
        <p15:guide id="9" orient="horz" pos="4711">
          <p15:clr>
            <a:srgbClr val="A4A3A4"/>
          </p15:clr>
        </p15:guide>
        <p15:guide id="10" orient="horz" pos="186">
          <p15:clr>
            <a:srgbClr val="A4A3A4"/>
          </p15:clr>
        </p15:guide>
        <p15:guide id="11" orient="horz" pos="3631">
          <p15:clr>
            <a:srgbClr val="A4A3A4"/>
          </p15:clr>
        </p15:guide>
        <p15:guide id="12" pos="266">
          <p15:clr>
            <a:srgbClr val="A4A3A4"/>
          </p15:clr>
        </p15:guide>
        <p15:guide id="13" pos="6073">
          <p15:clr>
            <a:srgbClr val="A4A3A4"/>
          </p15:clr>
        </p15:guide>
        <p15:guide id="14" pos="2938">
          <p15:clr>
            <a:srgbClr val="A4A3A4"/>
          </p15:clr>
        </p15:guide>
        <p15:guide id="15" pos="3170">
          <p15:clr>
            <a:srgbClr val="A4A3A4"/>
          </p15:clr>
        </p15:guide>
        <p15:guide id="16" pos="340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6F"/>
    <a:srgbClr val="4698CB"/>
    <a:srgbClr val="BA0C2F"/>
    <a:srgbClr val="EF9600"/>
    <a:srgbClr val="009F4D"/>
    <a:srgbClr val="A08629"/>
    <a:srgbClr val="808C24"/>
    <a:srgbClr val="CFB023"/>
    <a:srgbClr val="006298"/>
    <a:srgbClr val="843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2185" autoAdjust="0"/>
  </p:normalViewPr>
  <p:slideViewPr>
    <p:cSldViewPr>
      <p:cViewPr varScale="1">
        <p:scale>
          <a:sx n="72" d="100"/>
          <a:sy n="72" d="100"/>
        </p:scale>
        <p:origin x="1766" y="77"/>
      </p:cViewPr>
      <p:guideLst>
        <p:guide orient="horz" pos="1163"/>
        <p:guide orient="horz" pos="4454"/>
        <p:guide orient="horz" pos="4608"/>
        <p:guide orient="horz" pos="1060"/>
        <p:guide orient="horz" pos="392"/>
        <p:guide orient="horz" pos="2809"/>
        <p:guide orient="horz" pos="2911"/>
        <p:guide orient="horz" pos="2706"/>
        <p:guide orient="horz" pos="4711"/>
        <p:guide orient="horz" pos="186"/>
        <p:guide orient="horz" pos="3631"/>
        <p:guide pos="266"/>
        <p:guide pos="6073"/>
        <p:guide pos="2938"/>
        <p:guide pos="3170"/>
        <p:guide pos="3401"/>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175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25DCA65C-B08F-42CF-B8F7-6E5AD8E95F90}" type="datetimeFigureOut">
              <a:rPr lang="en-GB" smtClean="0"/>
              <a:t>07/11/2015</a:t>
            </a:fld>
            <a:endParaRPr lang="en-GB"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1440" tIns="45720" rIns="91440" bIns="45720" rtlCol="0" anchor="b"/>
          <a:lstStyle>
            <a:lvl1pPr algn="r">
              <a:defRPr sz="1200"/>
            </a:lvl1pPr>
          </a:lstStyle>
          <a:p>
            <a:fld id="{6DACD30C-53A7-418D-9586-A66D60AFF0D1}" type="slidenum">
              <a:rPr lang="en-GB" smtClean="0"/>
              <a:t>‹#›</a:t>
            </a:fld>
            <a:endParaRPr lang="en-GB" dirty="0"/>
          </a:p>
        </p:txBody>
      </p:sp>
    </p:spTree>
    <p:extLst>
      <p:ext uri="{BB962C8B-B14F-4D97-AF65-F5344CB8AC3E}">
        <p14:creationId xmlns:p14="http://schemas.microsoft.com/office/powerpoint/2010/main" val="1072809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F2C3113F-DC5E-40FF-AE07-D23762E8974B}" type="datetimeFigureOut">
              <a:rPr lang="en-GB" smtClean="0"/>
              <a:t>07/11/2015</a:t>
            </a:fld>
            <a:endParaRPr lang="en-GB" dirty="0"/>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65DC5321-D1C2-4379-8784-563E46F8D229}" type="slidenum">
              <a:rPr lang="en-GB" smtClean="0"/>
              <a:t>‹#›</a:t>
            </a:fld>
            <a:endParaRPr lang="en-GB" dirty="0"/>
          </a:p>
        </p:txBody>
      </p:sp>
    </p:spTree>
    <p:extLst>
      <p:ext uri="{BB962C8B-B14F-4D97-AF65-F5344CB8AC3E}">
        <p14:creationId xmlns:p14="http://schemas.microsoft.com/office/powerpoint/2010/main" val="2983637239"/>
      </p:ext>
    </p:extLst>
  </p:cSld>
  <p:clrMap bg1="lt1" tx1="dk1" bg2="lt2" tx2="dk2" accent1="accent1" accent2="accent2" accent3="accent3" accent4="accent4" accent5="accent5" accent6="accent6" hlink="hlink" folHlink="folHlink"/>
  <p:notesStyle>
    <a:lvl1pPr marL="0" algn="l" defTabSz="1019190" rtl="0" eaLnBrk="1" latinLnBrk="0" hangingPunct="1">
      <a:defRPr sz="1300" kern="1200">
        <a:solidFill>
          <a:schemeClr val="tx1"/>
        </a:solidFill>
        <a:latin typeface="+mn-lt"/>
        <a:ea typeface="+mn-ea"/>
        <a:cs typeface="+mn-cs"/>
      </a:defRPr>
    </a:lvl1pPr>
    <a:lvl2pPr marL="509595" algn="l" defTabSz="1019190" rtl="0" eaLnBrk="1" latinLnBrk="0" hangingPunct="1">
      <a:defRPr sz="1300" kern="1200">
        <a:solidFill>
          <a:schemeClr val="tx1"/>
        </a:solidFill>
        <a:latin typeface="+mn-lt"/>
        <a:ea typeface="+mn-ea"/>
        <a:cs typeface="+mn-cs"/>
      </a:defRPr>
    </a:lvl2pPr>
    <a:lvl3pPr marL="1019190" algn="l" defTabSz="1019190" rtl="0" eaLnBrk="1" latinLnBrk="0" hangingPunct="1">
      <a:defRPr sz="1300" kern="1200">
        <a:solidFill>
          <a:schemeClr val="tx1"/>
        </a:solidFill>
        <a:latin typeface="+mn-lt"/>
        <a:ea typeface="+mn-ea"/>
        <a:cs typeface="+mn-cs"/>
      </a:defRPr>
    </a:lvl3pPr>
    <a:lvl4pPr marL="1528785" algn="l" defTabSz="1019190" rtl="0" eaLnBrk="1" latinLnBrk="0" hangingPunct="1">
      <a:defRPr sz="1300" kern="1200">
        <a:solidFill>
          <a:schemeClr val="tx1"/>
        </a:solidFill>
        <a:latin typeface="+mn-lt"/>
        <a:ea typeface="+mn-ea"/>
        <a:cs typeface="+mn-cs"/>
      </a:defRPr>
    </a:lvl4pPr>
    <a:lvl5pPr marL="2038380" algn="l" defTabSz="1019190" rtl="0" eaLnBrk="1" latinLnBrk="0" hangingPunct="1">
      <a:defRPr sz="1300" kern="1200">
        <a:solidFill>
          <a:schemeClr val="tx1"/>
        </a:solidFill>
        <a:latin typeface="+mn-lt"/>
        <a:ea typeface="+mn-ea"/>
        <a:cs typeface="+mn-cs"/>
      </a:defRPr>
    </a:lvl5pPr>
    <a:lvl6pPr marL="2547976" algn="l" defTabSz="1019190" rtl="0" eaLnBrk="1" latinLnBrk="0" hangingPunct="1">
      <a:defRPr sz="1300" kern="1200">
        <a:solidFill>
          <a:schemeClr val="tx1"/>
        </a:solidFill>
        <a:latin typeface="+mn-lt"/>
        <a:ea typeface="+mn-ea"/>
        <a:cs typeface="+mn-cs"/>
      </a:defRPr>
    </a:lvl6pPr>
    <a:lvl7pPr marL="3057571" algn="l" defTabSz="1019190" rtl="0" eaLnBrk="1" latinLnBrk="0" hangingPunct="1">
      <a:defRPr sz="1300" kern="1200">
        <a:solidFill>
          <a:schemeClr val="tx1"/>
        </a:solidFill>
        <a:latin typeface="+mn-lt"/>
        <a:ea typeface="+mn-ea"/>
        <a:cs typeface="+mn-cs"/>
      </a:defRPr>
    </a:lvl7pPr>
    <a:lvl8pPr marL="3567166" algn="l" defTabSz="1019190" rtl="0" eaLnBrk="1" latinLnBrk="0" hangingPunct="1">
      <a:defRPr sz="1300" kern="1200">
        <a:solidFill>
          <a:schemeClr val="tx1"/>
        </a:solidFill>
        <a:latin typeface="+mn-lt"/>
        <a:ea typeface="+mn-ea"/>
        <a:cs typeface="+mn-cs"/>
      </a:defRPr>
    </a:lvl8pPr>
    <a:lvl9pPr marL="4076761" algn="l" defTabSz="10191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ebapps.dol.gov/FederalRegister/HtmlDisplay.aspx?DocId=26998&amp;AgencyId=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irs.gov/pub/irs-dft/f5500sup--dft.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dol.gov/find/20140311/2014-04868.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dol.gov/ebsa/pdf/408b2sampleguide.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irs.gov/pub/irs-drop/rp-15-27.pdf"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www.irs.gov/pub/irs-drop/rp-13-12.pdf" TargetMode="External"/><Relationship Id="rId4" Type="http://schemas.openxmlformats.org/officeDocument/2006/relationships/hyperlink" Target="http://www.irs.gov/pub/irs-drop/rp-15-28.pd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finra.org/web/groups/industry/@ip/@reg/@guide/documents/industry/p602239.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sec.gov/about/offices/ocie/national-examination-program-priorities-2015.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mercer.com/content/mercer/global/all/en/newsroom/SP-1500-pension-funded-status-declines-in-2014-as-low-interest-rates-and-new-mortality-tables-overpower-positive-asset-returns.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dol.gov/ebsa/newsroom/fsREACT.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400" dirty="0" smtClean="0">
                <a:latin typeface="Arial" pitchFamily="34" charset="0"/>
                <a:cs typeface="Arial" pitchFamily="34" charset="0"/>
              </a:rPr>
              <a:t>Hello, my name is _____________ and I’m a ___________ from Columbia Threadneedle Investments.</a:t>
            </a:r>
          </a:p>
          <a:p>
            <a:pPr>
              <a:spcBef>
                <a:spcPct val="0"/>
              </a:spcBef>
            </a:pPr>
            <a:endParaRPr lang="en-US" sz="1400" dirty="0" smtClean="0">
              <a:latin typeface="Arial" pitchFamily="34" charset="0"/>
              <a:cs typeface="Arial" pitchFamily="34" charset="0"/>
            </a:endParaRPr>
          </a:p>
          <a:p>
            <a:pPr>
              <a:spcBef>
                <a:spcPct val="0"/>
              </a:spcBef>
            </a:pPr>
            <a:r>
              <a:rPr lang="en-US" sz="1400" dirty="0" smtClean="0">
                <a:latin typeface="Arial" pitchFamily="34" charset="0"/>
                <a:cs typeface="Arial" pitchFamily="34" charset="0"/>
              </a:rPr>
              <a:t>Welcome to our session today Washington Watch — the latest legislative and regulatory developments affecting retirement savings plans.</a:t>
            </a:r>
          </a:p>
        </p:txBody>
      </p:sp>
      <p:sp>
        <p:nvSpPr>
          <p:cNvPr id="4" name="Slide Number Placeholder 3"/>
          <p:cNvSpPr>
            <a:spLocks noGrp="1"/>
          </p:cNvSpPr>
          <p:nvPr>
            <p:ph type="sldNum" sz="quarter" idx="10"/>
          </p:nvPr>
        </p:nvSpPr>
        <p:spPr/>
        <p:txBody>
          <a:bodyPr/>
          <a:lstStyle/>
          <a:p>
            <a:fld id="{65DC5321-D1C2-4379-8784-563E46F8D229}" type="slidenum">
              <a:rPr lang="en-GB" smtClean="0"/>
              <a:t>1</a:t>
            </a:fld>
            <a:endParaRPr lang="en-GB" dirty="0"/>
          </a:p>
        </p:txBody>
      </p:sp>
    </p:spTree>
    <p:extLst>
      <p:ext uri="{BB962C8B-B14F-4D97-AF65-F5344CB8AC3E}">
        <p14:creationId xmlns:p14="http://schemas.microsoft.com/office/powerpoint/2010/main" val="3018520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latin typeface="Arial" panose="020B0604020202020204" pitchFamily="34" charset="0"/>
                <a:cs typeface="Arial" panose="020B0604020202020204" pitchFamily="34" charset="0"/>
              </a:rPr>
              <a:t>Pre-rule stage</a:t>
            </a:r>
            <a:endParaRPr lang="en-US" sz="1000" dirty="0" smtClean="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Standards for brokerage windows</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More and more, brokerage windows are becoming a fixture in participant-directed defined contribution plans.   As part of the pre-rule stage, the DOL seeks to explore whether, and to what extent, regulatory guidance on fiduciary requirements and regulatory safeguards for such arrangements are appropriate for plans that allow participants to direct investments through brokerage windows. The DOL is currently reviewing industry comments.</a:t>
            </a:r>
          </a:p>
          <a:p>
            <a:endParaRPr lang="en-US" sz="1000" dirty="0">
              <a:latin typeface="Arial" panose="020B0604020202020204" pitchFamily="34" charset="0"/>
              <a:cs typeface="Arial" panose="020B0604020202020204" pitchFamily="34" charset="0"/>
            </a:endParaRPr>
          </a:p>
          <a:p>
            <a:r>
              <a:rPr lang="en-US" sz="1000" dirty="0" smtClean="0">
                <a:latin typeface="Arial" pitchFamily="34" charset="0"/>
              </a:rPr>
              <a:t>Some </a:t>
            </a:r>
            <a:r>
              <a:rPr lang="en-US" sz="1000" dirty="0">
                <a:latin typeface="Arial" pitchFamily="34" charset="0"/>
              </a:rPr>
              <a:t>recent </a:t>
            </a:r>
            <a:r>
              <a:rPr lang="en-US" sz="1000" dirty="0" smtClean="0">
                <a:latin typeface="Arial" pitchFamily="34" charset="0"/>
              </a:rPr>
              <a:t>intelligence </a:t>
            </a:r>
            <a:r>
              <a:rPr lang="en-US" sz="1000" dirty="0">
                <a:latin typeface="Arial" pitchFamily="34" charset="0"/>
              </a:rPr>
              <a:t>suggests that </a:t>
            </a:r>
            <a:r>
              <a:rPr lang="en-US" sz="1000" dirty="0" smtClean="0">
                <a:latin typeface="Arial" pitchFamily="34" charset="0"/>
              </a:rPr>
              <a:t>this regulatory move may have moved </a:t>
            </a:r>
            <a:r>
              <a:rPr lang="en-US" sz="1000" dirty="0">
                <a:latin typeface="Arial" pitchFamily="34" charset="0"/>
              </a:rPr>
              <a:t>down on the priority list given the other issues </a:t>
            </a:r>
            <a:r>
              <a:rPr lang="en-US" sz="1000" dirty="0" smtClean="0">
                <a:latin typeface="Arial" pitchFamily="34" charset="0"/>
              </a:rPr>
              <a:t>the DOL is working </a:t>
            </a:r>
            <a:r>
              <a:rPr lang="en-US" sz="1000" dirty="0">
                <a:latin typeface="Arial" pitchFamily="34" charset="0"/>
              </a:rPr>
              <a:t>on and there was some strong industry pushback during the comment period on the RFI.</a:t>
            </a:r>
            <a:endParaRPr lang="en-US" sz="1000" dirty="0" smtClean="0">
              <a:latin typeface="Arial" pitchFamily="34" charset="0"/>
            </a:endParaRPr>
          </a:p>
        </p:txBody>
      </p:sp>
      <p:sp>
        <p:nvSpPr>
          <p:cNvPr id="4" name="Slide Number Placeholder 3"/>
          <p:cNvSpPr>
            <a:spLocks noGrp="1"/>
          </p:cNvSpPr>
          <p:nvPr>
            <p:ph type="sldNum" sz="quarter" idx="10"/>
          </p:nvPr>
        </p:nvSpPr>
        <p:spPr/>
        <p:txBody>
          <a:bodyPr/>
          <a:lstStyle/>
          <a:p>
            <a:fld id="{65DC5321-D1C2-4379-8784-563E46F8D229}" type="slidenum">
              <a:rPr lang="en-GB" smtClean="0"/>
              <a:t>10</a:t>
            </a:fld>
            <a:endParaRPr lang="en-GB" dirty="0"/>
          </a:p>
        </p:txBody>
      </p:sp>
    </p:spTree>
    <p:extLst>
      <p:ext uri="{BB962C8B-B14F-4D97-AF65-F5344CB8AC3E}">
        <p14:creationId xmlns:p14="http://schemas.microsoft.com/office/powerpoint/2010/main" val="2800442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Plans that are subject to the Employee Retirement Income Security Act of 1974 (ERISA) must  provide participants and certain beneficiaries with individual benefit statements. Defined contribution individual account plans that permit participant direction must provide the statement quarterly, and individual account plans that do not permit participant direction must provide the statement annually. As part of the proposed rule stage, the DOL  will explore whether, and how, an individual benefit statement should and could present a participant's accrued benefits in a defined contribution plan (i.e., the individual's account balance) as a lifetime income stream of payments in addition to presenting the benefits as an account balance. We can anticipate the release of proposed rules in July 2015.</a:t>
            </a:r>
          </a:p>
          <a:p>
            <a:r>
              <a:rPr lang="en-US" sz="1000" dirty="0" smtClean="0">
                <a:latin typeface="Arial" panose="020B0604020202020204" pitchFamily="34" charset="0"/>
                <a:cs typeface="Arial" panose="020B0604020202020204" pitchFamily="34" charset="0"/>
              </a:rPr>
              <a:t>Advanced Notice of Proposed Rule Making </a:t>
            </a:r>
            <a:r>
              <a:rPr lang="en-US" sz="1000" dirty="0" smtClean="0">
                <a:latin typeface="Arial" panose="020B0604020202020204" pitchFamily="34" charset="0"/>
                <a:cs typeface="Arial" panose="020B0604020202020204" pitchFamily="34" charset="0"/>
                <a:hlinkClick r:id="rId3"/>
              </a:rPr>
              <a:t>http://webapps.dol.gov/FederalRegister/HtmlDisplay.aspx?DocId=26998&amp;AgencyId=8</a:t>
            </a:r>
            <a:endParaRPr lang="en-US" sz="1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5DC5321-D1C2-4379-8784-563E46F8D229}" type="slidenum">
              <a:rPr lang="en-GB" smtClean="0"/>
              <a:t>11</a:t>
            </a:fld>
            <a:endParaRPr lang="en-GB" dirty="0"/>
          </a:p>
        </p:txBody>
      </p:sp>
    </p:spTree>
    <p:extLst>
      <p:ext uri="{BB962C8B-B14F-4D97-AF65-F5344CB8AC3E}">
        <p14:creationId xmlns:p14="http://schemas.microsoft.com/office/powerpoint/2010/main" val="244029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790373" cy="4183380"/>
          </a:xfrm>
        </p:spPr>
        <p:txBody>
          <a:bodyPr/>
          <a:lstStyle/>
          <a:p>
            <a:pPr>
              <a:spcBef>
                <a:spcPct val="0"/>
              </a:spcBef>
            </a:pPr>
            <a:r>
              <a:rPr lang="en-US" sz="1000" dirty="0" smtClean="0">
                <a:latin typeface="Arial" pitchFamily="34" charset="0"/>
                <a:cs typeface="Arial" pitchFamily="34" charset="0"/>
              </a:rPr>
              <a:t>According to the DOL’s 2015 regulatory agenda, we anticipate the release of proposed regulations in July 2015. </a:t>
            </a:r>
            <a:r>
              <a:rPr lang="en-US" sz="1000" dirty="0" smtClean="0"/>
              <a:t>Retirement plan sponsors should prepare to answer more probing compliance questions with their annual plan filings beginning in 2015. On October 21, the IRS issued an early release draft of the new Form 5500–SUP, Annual Return of Employee Benefit Plan Supplemental Information. The IRS is expected to require the filing of Form 5500-SUP as a paper supplement to Form 5500 for filers not required to file electronically. </a:t>
            </a:r>
          </a:p>
          <a:p>
            <a:r>
              <a:rPr lang="en-US" sz="1000" dirty="0" smtClean="0"/>
              <a:t>Electronic filers of Form 5500 will be subject to the same revealing compliance questions contained in Form 5500-SUP; the IRS plans to add the same inquiries to the 2015 Forms 5500, Annual Return/Report of Employee Benefit Plan and 5500-SF Annual Return/Report of Small Employee Benefit Plan. Once the forms are finalized, the IRS will likely require them to be used for 2015 and later plan year filings.  Draft instructions  are also available.</a:t>
            </a:r>
          </a:p>
          <a:p>
            <a:r>
              <a:rPr lang="en-US" sz="1000" dirty="0" smtClean="0"/>
              <a:t>New compliance questions </a:t>
            </a:r>
          </a:p>
          <a:p>
            <a:r>
              <a:rPr lang="en-US" sz="1000" dirty="0" smtClean="0"/>
              <a:t>Based on the draft version of Form 5500-SUP, the new compliance questions are expected to address the following: </a:t>
            </a:r>
          </a:p>
          <a:p>
            <a:pPr marL="171450" indent="-171450">
              <a:spcBef>
                <a:spcPts val="0"/>
              </a:spcBef>
              <a:buFont typeface="Arial" panose="020B0604020202020204" pitchFamily="34" charset="0"/>
              <a:buChar char="•"/>
            </a:pPr>
            <a:r>
              <a:rPr lang="en-US" sz="1000" dirty="0" smtClean="0"/>
              <a:t>Is the plan an Internal Revenue Code Section (IRC §) 401(k) plan? </a:t>
            </a:r>
          </a:p>
          <a:p>
            <a:pPr marL="171450" indent="-171450">
              <a:spcBef>
                <a:spcPts val="0"/>
              </a:spcBef>
              <a:buFont typeface="Arial" panose="020B0604020202020204" pitchFamily="34" charset="0"/>
              <a:buChar char="•"/>
            </a:pPr>
            <a:r>
              <a:rPr lang="en-US" sz="1000" dirty="0" smtClean="0"/>
              <a:t>How did the plan satisfy the actual deferral percentage and actual contribution percentage nondiscrimination tests? </a:t>
            </a:r>
          </a:p>
          <a:p>
            <a:pPr marL="171450" indent="-171450">
              <a:spcBef>
                <a:spcPts val="0"/>
              </a:spcBef>
              <a:buFont typeface="Arial" panose="020B0604020202020204" pitchFamily="34" charset="0"/>
              <a:buChar char="•"/>
            </a:pPr>
            <a:r>
              <a:rPr lang="en-US" sz="1000" dirty="0" smtClean="0"/>
              <a:t>How did the plan satisfy the minimum coverage requirements of IRC §410(b)? </a:t>
            </a:r>
          </a:p>
          <a:p>
            <a:pPr marL="171450" indent="-171450">
              <a:spcBef>
                <a:spcPts val="0"/>
              </a:spcBef>
              <a:buFont typeface="Arial" panose="020B0604020202020204" pitchFamily="34" charset="0"/>
              <a:buChar char="•"/>
            </a:pPr>
            <a:r>
              <a:rPr lang="en-US" sz="1000" dirty="0" smtClean="0"/>
              <a:t>Has the plan been amended for all required tax law changes? </a:t>
            </a:r>
          </a:p>
          <a:p>
            <a:pPr marL="171450" indent="-171450">
              <a:spcBef>
                <a:spcPts val="0"/>
              </a:spcBef>
              <a:buFont typeface="Arial" panose="020B0604020202020204" pitchFamily="34" charset="0"/>
              <a:buChar char="•"/>
            </a:pPr>
            <a:r>
              <a:rPr lang="en-US" sz="1000" dirty="0" smtClean="0"/>
              <a:t>What type of document is the plan based on (master and prototype, volume submitter or individually designed)? </a:t>
            </a:r>
          </a:p>
          <a:p>
            <a:pPr marL="171450" indent="-171450">
              <a:spcBef>
                <a:spcPts val="0"/>
              </a:spcBef>
              <a:buFont typeface="Arial" panose="020B0604020202020204" pitchFamily="34" charset="0"/>
              <a:buChar char="•"/>
            </a:pPr>
            <a:r>
              <a:rPr lang="en-US" sz="1000" dirty="0" smtClean="0"/>
              <a:t>What is the date of the plan’s most recent favorable approval letter? </a:t>
            </a:r>
          </a:p>
          <a:p>
            <a:pPr marL="171450" indent="-171450">
              <a:spcBef>
                <a:spcPts val="0"/>
              </a:spcBef>
              <a:buFont typeface="Arial" panose="020B0604020202020204" pitchFamily="34" charset="0"/>
              <a:buChar char="•"/>
            </a:pPr>
            <a:r>
              <a:rPr lang="en-US" sz="1000" dirty="0" smtClean="0"/>
              <a:t>Did the employer maintain an employee stock ownership plan and how were dividends managed? </a:t>
            </a:r>
          </a:p>
          <a:p>
            <a:pPr marL="171450" indent="-171450">
              <a:spcBef>
                <a:spcPts val="0"/>
              </a:spcBef>
              <a:buFont typeface="Arial" panose="020B0604020202020204" pitchFamily="34" charset="0"/>
              <a:buChar char="•"/>
            </a:pPr>
            <a:r>
              <a:rPr lang="en-US" sz="1000" dirty="0" smtClean="0"/>
              <a:t>Is the plan maintained in a U.S. territory (Puerto Rico, American Samoa, Guam, the Commonwealth of the Northern Mariana Islands or the U.S. Virgin Islands)? </a:t>
            </a:r>
          </a:p>
          <a:p>
            <a:pPr marL="171450" indent="-171450">
              <a:spcBef>
                <a:spcPts val="0"/>
              </a:spcBef>
              <a:buFont typeface="Arial" panose="020B0604020202020204" pitchFamily="34" charset="0"/>
              <a:buChar char="•"/>
            </a:pPr>
            <a:r>
              <a:rPr lang="en-US" sz="1000" dirty="0" smtClean="0"/>
              <a:t>What contribution amount was deducted? By how much did the contribution exceed the deduction limit? </a:t>
            </a:r>
          </a:p>
          <a:p>
            <a:pPr marL="171450" indent="-171450">
              <a:spcBef>
                <a:spcPts val="0"/>
              </a:spcBef>
              <a:buFont typeface="Arial" panose="020B0604020202020204" pitchFamily="34" charset="0"/>
              <a:buChar char="•"/>
            </a:pPr>
            <a:r>
              <a:rPr lang="en-US" sz="1000" dirty="0" smtClean="0"/>
              <a:t>Did the plan trust incur unrelated business taxable income? </a:t>
            </a:r>
          </a:p>
          <a:p>
            <a:pPr marL="171450" indent="-171450">
              <a:spcBef>
                <a:spcPts val="0"/>
              </a:spcBef>
              <a:buFont typeface="Arial" panose="020B0604020202020204" pitchFamily="34" charset="0"/>
              <a:buChar char="•"/>
            </a:pPr>
            <a:r>
              <a:rPr lang="en-US" sz="1000" dirty="0" smtClean="0"/>
              <a:t>Were in-service distributions made during the plan year?</a:t>
            </a:r>
          </a:p>
          <a:p>
            <a:r>
              <a:rPr lang="en-US" sz="1000" dirty="0" smtClean="0"/>
              <a:t>Please review </a:t>
            </a:r>
            <a:r>
              <a:rPr lang="en-US" sz="1000" dirty="0" smtClean="0">
                <a:hlinkClick r:id="rId3"/>
              </a:rPr>
              <a:t>Form 5500-SUP</a:t>
            </a:r>
            <a:r>
              <a:rPr lang="en-US" sz="1000" dirty="0" smtClean="0"/>
              <a:t> for the exact wording of the proposed questions. </a:t>
            </a:r>
          </a:p>
        </p:txBody>
      </p:sp>
      <p:sp>
        <p:nvSpPr>
          <p:cNvPr id="4" name="Slide Number Placeholder 3"/>
          <p:cNvSpPr>
            <a:spLocks noGrp="1"/>
          </p:cNvSpPr>
          <p:nvPr>
            <p:ph type="sldNum" sz="quarter" idx="10"/>
          </p:nvPr>
        </p:nvSpPr>
        <p:spPr/>
        <p:txBody>
          <a:bodyPr/>
          <a:lstStyle/>
          <a:p>
            <a:fld id="{65DC5321-D1C2-4379-8784-563E46F8D229}" type="slidenum">
              <a:rPr lang="en-GB" smtClean="0"/>
              <a:t>12</a:t>
            </a:fld>
            <a:endParaRPr lang="en-GB" dirty="0"/>
          </a:p>
        </p:txBody>
      </p:sp>
    </p:spTree>
    <p:extLst>
      <p:ext uri="{BB962C8B-B14F-4D97-AF65-F5344CB8AC3E}">
        <p14:creationId xmlns:p14="http://schemas.microsoft.com/office/powerpoint/2010/main" val="2092958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9190" rtl="0" eaLnBrk="1" fontAlgn="auto" latinLnBrk="0" hangingPunct="1">
              <a:lnSpc>
                <a:spcPct val="100000"/>
              </a:lnSpc>
              <a:spcBef>
                <a:spcPts val="0"/>
              </a:spcBef>
              <a:spcAft>
                <a:spcPts val="0"/>
              </a:spcAft>
              <a:buClrTx/>
              <a:buSzTx/>
              <a:buFontTx/>
              <a:buNone/>
              <a:tabLst/>
              <a:defRPr/>
            </a:pPr>
            <a:r>
              <a:rPr lang="en-US" sz="1000" dirty="0" smtClean="0">
                <a:effectLst/>
              </a:rPr>
              <a:t>Investment-related information must be furnished to participants or beneficiaries on or before the date they can first direct their investments, and then again annually thereafter. It also must be furnished in a chart or similar format designed to facilitate a comparison of each investment option available under the plan. </a:t>
            </a:r>
          </a:p>
          <a:p>
            <a:pPr marL="0" marR="0" indent="0" algn="l" defTabSz="1019190" rtl="0" eaLnBrk="1" fontAlgn="auto" latinLnBrk="0" hangingPunct="1">
              <a:lnSpc>
                <a:spcPct val="100000"/>
              </a:lnSpc>
              <a:spcBef>
                <a:spcPts val="0"/>
              </a:spcBef>
              <a:spcAft>
                <a:spcPts val="0"/>
              </a:spcAft>
              <a:buClrTx/>
              <a:buSzTx/>
              <a:buFontTx/>
              <a:buNone/>
              <a:tabLst/>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On March 19, </a:t>
            </a:r>
            <a:r>
              <a:rPr lang="en-US" sz="1000" dirty="0" smtClean="0">
                <a:latin typeface="Arial" pitchFamily="34" charset="0"/>
                <a:cs typeface="Arial" pitchFamily="34" charset="0"/>
              </a:rPr>
              <a:t>2015</a:t>
            </a:r>
            <a:r>
              <a:rPr lang="en-US" sz="1000" dirty="0">
                <a:latin typeface="Arial" pitchFamily="34" charset="0"/>
                <a:cs typeface="Arial" pitchFamily="34" charset="0"/>
              </a:rPr>
              <a:t>, the EBSA published a direct final rule that makes a technical amendment to the participant-level fee disclosure regulation.  The direct final rule provides a two-month grace period for furnishing the annual disclosures to participants and beneficiaries.  Under the direct final rule, "at least annually" is defined as "at least once in any 14-month period" (regardless of whether the plan operates on a calendar year or fiscal year </a:t>
            </a:r>
            <a:r>
              <a:rPr lang="en-US" sz="1000" dirty="0" smtClean="0">
                <a:latin typeface="Arial" pitchFamily="34" charset="0"/>
                <a:cs typeface="Arial" pitchFamily="34" charset="0"/>
              </a:rPr>
              <a:t>basis).</a:t>
            </a:r>
            <a:endParaRPr lang="en-US" sz="1000" dirty="0">
              <a:latin typeface="Arial" pitchFamily="34" charset="0"/>
              <a:cs typeface="Arial" pitchFamily="34" charset="0"/>
            </a:endParaRPr>
          </a:p>
          <a:p>
            <a:pPr>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The amendment is effective June 17, 2015.</a:t>
            </a:r>
            <a:endParaRPr lang="en-US" sz="10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5DC5321-D1C2-4379-8784-563E46F8D229}" type="slidenum">
              <a:rPr lang="en-GB" smtClean="0"/>
              <a:t>13</a:t>
            </a:fld>
            <a:endParaRPr lang="en-GB" dirty="0"/>
          </a:p>
        </p:txBody>
      </p:sp>
    </p:spTree>
    <p:extLst>
      <p:ext uri="{BB962C8B-B14F-4D97-AF65-F5344CB8AC3E}">
        <p14:creationId xmlns:p14="http://schemas.microsoft.com/office/powerpoint/2010/main" val="3125618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latin typeface="Arial" panose="020B0604020202020204" pitchFamily="34" charset="0"/>
                <a:cs typeface="Arial" panose="020B0604020202020204" pitchFamily="34" charset="0"/>
              </a:rPr>
              <a:t>DOL Proposes Mandatory 408(b)(2) Disclosure “Guide”</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Service providers that support qualified retirement plan sponsors should take note of the Department of Labor’s (DOL’s) </a:t>
            </a:r>
            <a:r>
              <a:rPr lang="en-US" sz="1000" u="sng" dirty="0" smtClean="0">
                <a:latin typeface="Arial" panose="020B0604020202020204" pitchFamily="34" charset="0"/>
                <a:cs typeface="Arial" panose="020B0604020202020204" pitchFamily="34" charset="0"/>
                <a:hlinkClick r:id="rId3"/>
              </a:rPr>
              <a:t>proposed amendments</a:t>
            </a:r>
            <a:r>
              <a:rPr lang="en-US" sz="1000" dirty="0" smtClean="0">
                <a:latin typeface="Arial" panose="020B0604020202020204" pitchFamily="34" charset="0"/>
                <a:cs typeface="Arial" panose="020B0604020202020204" pitchFamily="34" charset="0"/>
              </a:rPr>
              <a:t> to its final fee disclosure regulations under ERISA §408(b)(2), published March 12,2014. The amendment, if adopted, would require covered service providers to furnish a supplemental summary or “guide” to their fee and service disclosures if such information is contained in multiple or lengthy documents. This amendment is proposed to be effective 12 months after publication of final amendments to the regulations.</a:t>
            </a:r>
          </a:p>
          <a:p>
            <a:r>
              <a:rPr lang="en-US" sz="1000" dirty="0" smtClean="0">
                <a:latin typeface="Arial" panose="020B0604020202020204" pitchFamily="34" charset="0"/>
                <a:cs typeface="Arial" panose="020B0604020202020204" pitchFamily="34" charset="0"/>
              </a:rPr>
              <a:t> While the DOL did not include a model guide as part of this proposed amendment, it had included an optional-for-the-time-being sample guide in the final ERISA §408(b)(2) rules released in 2012.  This sample guide is posted on the DOL’s Web site (</a:t>
            </a:r>
            <a:r>
              <a:rPr lang="en-US" sz="1000" u="sng" dirty="0" smtClean="0">
                <a:latin typeface="Arial" panose="020B0604020202020204" pitchFamily="34" charset="0"/>
                <a:cs typeface="Arial" panose="020B0604020202020204" pitchFamily="34" charset="0"/>
                <a:hlinkClick r:id="rId4"/>
              </a:rPr>
              <a:t>Sample Guide to Initial Disclosures</a:t>
            </a:r>
            <a:r>
              <a:rPr lang="en-US" sz="1000" dirty="0" smtClean="0">
                <a:latin typeface="Arial" panose="020B0604020202020204" pitchFamily="34" charset="0"/>
                <a:cs typeface="Arial" panose="020B0604020202020204" pitchFamily="34" charset="0"/>
              </a:rPr>
              <a:t>), and is an example of what the DOL believes guides to disclosures could look like in practice.</a:t>
            </a:r>
          </a:p>
          <a:p>
            <a:r>
              <a:rPr lang="en-US" sz="1000" dirty="0" smtClean="0">
                <a:latin typeface="Arial" panose="020B0604020202020204" pitchFamily="34" charset="0"/>
                <a:cs typeface="Arial" panose="020B0604020202020204" pitchFamily="34" charset="0"/>
              </a:rPr>
              <a:t> If a guide is required, the covered service provider must direct the fiduciary to the place in the disclosure documents where the fiduciary can find the following items:</a:t>
            </a:r>
          </a:p>
          <a:p>
            <a:pPr marL="165261" indent="-165261">
              <a:spcBef>
                <a:spcPts val="0"/>
              </a:spcBef>
              <a:buClrTx/>
              <a:buFont typeface="Arial" panose="020B0604020202020204" pitchFamily="34" charset="0"/>
              <a:buChar char="•"/>
            </a:pPr>
            <a:r>
              <a:rPr lang="en-US" sz="1000" dirty="0" smtClean="0">
                <a:latin typeface="Arial" panose="020B0604020202020204" pitchFamily="34" charset="0"/>
                <a:cs typeface="Arial" panose="020B0604020202020204" pitchFamily="34" charset="0"/>
              </a:rPr>
              <a:t> The description of services to be provided</a:t>
            </a:r>
          </a:p>
          <a:p>
            <a:pPr marL="165261" indent="-165261">
              <a:spcBef>
                <a:spcPts val="0"/>
              </a:spcBef>
              <a:buClrTx/>
              <a:buFont typeface="Arial" panose="020B0604020202020204" pitchFamily="34" charset="0"/>
              <a:buChar char="•"/>
            </a:pPr>
            <a:r>
              <a:rPr lang="en-US" sz="1000" dirty="0" smtClean="0">
                <a:latin typeface="Arial" panose="020B0604020202020204" pitchFamily="34" charset="0"/>
                <a:cs typeface="Arial" panose="020B0604020202020204" pitchFamily="34" charset="0"/>
              </a:rPr>
              <a:t>The statement concerning services to be provided as a fiduciary and/or as a registered investment adviser</a:t>
            </a:r>
          </a:p>
          <a:p>
            <a:pPr marL="165261" indent="-165261">
              <a:spcBef>
                <a:spcPts val="0"/>
              </a:spcBef>
              <a:buClrTx/>
              <a:buFont typeface="Arial" panose="020B0604020202020204" pitchFamily="34" charset="0"/>
              <a:buChar char="•"/>
            </a:pPr>
            <a:r>
              <a:rPr lang="en-US" sz="1000" dirty="0" smtClean="0">
                <a:latin typeface="Arial" panose="020B0604020202020204" pitchFamily="34" charset="0"/>
                <a:cs typeface="Arial" panose="020B0604020202020204" pitchFamily="34" charset="0"/>
              </a:rPr>
              <a:t>The description of all direct and indirect compensation</a:t>
            </a:r>
          </a:p>
          <a:p>
            <a:pPr marL="165261" indent="-165261">
              <a:spcBef>
                <a:spcPts val="0"/>
              </a:spcBef>
              <a:buClrTx/>
              <a:buFont typeface="Arial" panose="020B0604020202020204" pitchFamily="34" charset="0"/>
              <a:buChar char="•"/>
            </a:pPr>
            <a:r>
              <a:rPr lang="en-US" sz="1000" dirty="0" smtClean="0">
                <a:latin typeface="Arial" panose="020B0604020202020204" pitchFamily="34" charset="0"/>
                <a:cs typeface="Arial" panose="020B0604020202020204" pitchFamily="34" charset="0"/>
              </a:rPr>
              <a:t>Any compensation that will be paid among related parties</a:t>
            </a:r>
          </a:p>
          <a:p>
            <a:pPr marL="165261" indent="-165261">
              <a:spcBef>
                <a:spcPts val="0"/>
              </a:spcBef>
              <a:buClrTx/>
              <a:buFont typeface="Arial" panose="020B0604020202020204" pitchFamily="34" charset="0"/>
              <a:buChar char="•"/>
            </a:pPr>
            <a:r>
              <a:rPr lang="en-US" sz="1000" dirty="0" smtClean="0">
                <a:latin typeface="Arial" panose="020B0604020202020204" pitchFamily="34" charset="0"/>
                <a:cs typeface="Arial" panose="020B0604020202020204" pitchFamily="34" charset="0"/>
              </a:rPr>
              <a:t>Compensation for termination of the contract or arrangement</a:t>
            </a:r>
          </a:p>
          <a:p>
            <a:pPr marL="165261" indent="-165261">
              <a:spcBef>
                <a:spcPts val="0"/>
              </a:spcBef>
              <a:buClrTx/>
              <a:buFont typeface="Arial" panose="020B0604020202020204" pitchFamily="34" charset="0"/>
              <a:buChar char="•"/>
            </a:pPr>
            <a:r>
              <a:rPr lang="en-US" sz="1000" dirty="0" smtClean="0">
                <a:latin typeface="Arial" panose="020B0604020202020204" pitchFamily="34" charset="0"/>
                <a:cs typeface="Arial" panose="020B0604020202020204" pitchFamily="34" charset="0"/>
              </a:rPr>
              <a:t>Compensation for recordkeeping services</a:t>
            </a:r>
          </a:p>
          <a:p>
            <a:pPr marL="165261" indent="-165261">
              <a:spcBef>
                <a:spcPts val="0"/>
              </a:spcBef>
              <a:buClrTx/>
              <a:buFont typeface="Arial" panose="020B0604020202020204" pitchFamily="34" charset="0"/>
              <a:buChar char="•"/>
            </a:pPr>
            <a:r>
              <a:rPr lang="en-US" sz="1000" dirty="0" smtClean="0">
                <a:latin typeface="Arial" panose="020B0604020202020204" pitchFamily="34" charset="0"/>
                <a:cs typeface="Arial" panose="020B0604020202020204" pitchFamily="34" charset="0"/>
              </a:rPr>
              <a:t>The required investment disclosures for fiduciary services and recordkeeping and brokerage services, including annual operating expenses and ongoing expenses, or if applicable, total annual operating expenses</a:t>
            </a:r>
          </a:p>
          <a:p>
            <a:r>
              <a:rPr lang="en-US" sz="1000" dirty="0" smtClean="0">
                <a:latin typeface="Arial" panose="020B0604020202020204" pitchFamily="34" charset="0"/>
                <a:cs typeface="Arial" panose="020B0604020202020204" pitchFamily="34" charset="0"/>
              </a:rPr>
              <a:t> The guide will assist responsible plan fiduciaries by ensuring that the location of all information required to be disclosed is evident and easy to find.</a:t>
            </a:r>
          </a:p>
        </p:txBody>
      </p:sp>
      <p:sp>
        <p:nvSpPr>
          <p:cNvPr id="4" name="Slide Number Placeholder 3"/>
          <p:cNvSpPr>
            <a:spLocks noGrp="1"/>
          </p:cNvSpPr>
          <p:nvPr>
            <p:ph type="sldNum" sz="quarter" idx="10"/>
          </p:nvPr>
        </p:nvSpPr>
        <p:spPr/>
        <p:txBody>
          <a:bodyPr/>
          <a:lstStyle/>
          <a:p>
            <a:fld id="{65DC5321-D1C2-4379-8784-563E46F8D229}" type="slidenum">
              <a:rPr lang="en-GB" smtClean="0"/>
              <a:t>14</a:t>
            </a:fld>
            <a:endParaRPr lang="en-GB" dirty="0"/>
          </a:p>
        </p:txBody>
      </p:sp>
    </p:spTree>
    <p:extLst>
      <p:ext uri="{BB962C8B-B14F-4D97-AF65-F5344CB8AC3E}">
        <p14:creationId xmlns:p14="http://schemas.microsoft.com/office/powerpoint/2010/main" val="4165772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000" dirty="0" smtClean="0">
                <a:latin typeface="Arial" pitchFamily="34" charset="0"/>
                <a:cs typeface="Arial" pitchFamily="34" charset="0"/>
              </a:rPr>
              <a:t>According to the DOL’s 2015 regulatory agenda, we anticipate the release of final TDF disclosure regulations in 11/2015</a:t>
            </a:r>
          </a:p>
        </p:txBody>
      </p:sp>
      <p:sp>
        <p:nvSpPr>
          <p:cNvPr id="4" name="Slide Number Placeholder 3"/>
          <p:cNvSpPr>
            <a:spLocks noGrp="1"/>
          </p:cNvSpPr>
          <p:nvPr>
            <p:ph type="sldNum" sz="quarter" idx="10"/>
          </p:nvPr>
        </p:nvSpPr>
        <p:spPr/>
        <p:txBody>
          <a:bodyPr/>
          <a:lstStyle/>
          <a:p>
            <a:fld id="{65DC5321-D1C2-4379-8784-563E46F8D229}" type="slidenum">
              <a:rPr lang="en-GB" smtClean="0"/>
              <a:t>15</a:t>
            </a:fld>
            <a:endParaRPr lang="en-GB" dirty="0"/>
          </a:p>
        </p:txBody>
      </p:sp>
    </p:spTree>
    <p:extLst>
      <p:ext uri="{BB962C8B-B14F-4D97-AF65-F5344CB8AC3E}">
        <p14:creationId xmlns:p14="http://schemas.microsoft.com/office/powerpoint/2010/main" val="2834271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Clr>
                <a:schemeClr val="tx1"/>
              </a:buClr>
            </a:pPr>
            <a:r>
              <a:rPr lang="en-US" sz="1000" dirty="0" smtClean="0">
                <a:latin typeface="Arial" pitchFamily="34" charset="0"/>
                <a:cs typeface="Arial" pitchFamily="34" charset="0"/>
              </a:rPr>
              <a:t>On February 2, 2015, the DOL issued final regulations implementing the annual funding notice that defined benefit plans are required to provide under Section 101(f) of ERISA.  The final regulations are similar to the proposed regulations and the guidance issued in Field Assistance Bulletin 2009-01 and Field Assistance Bulletin 2013-01.</a:t>
            </a:r>
          </a:p>
          <a:p>
            <a:pPr>
              <a:spcBef>
                <a:spcPct val="0"/>
              </a:spcBef>
              <a:buClr>
                <a:schemeClr val="tx1"/>
              </a:buClr>
            </a:pPr>
            <a:r>
              <a:rPr lang="en-US" sz="1000" dirty="0" smtClean="0">
                <a:latin typeface="Arial" pitchFamily="34" charset="0"/>
                <a:cs typeface="Arial" pitchFamily="34" charset="0"/>
              </a:rPr>
              <a:t> </a:t>
            </a:r>
          </a:p>
          <a:p>
            <a:pPr>
              <a:spcBef>
                <a:spcPct val="0"/>
              </a:spcBef>
              <a:buClr>
                <a:schemeClr val="tx1"/>
              </a:buClr>
            </a:pPr>
            <a:r>
              <a:rPr lang="en-US" sz="1000" dirty="0" smtClean="0">
                <a:latin typeface="Arial" pitchFamily="34" charset="0"/>
                <a:cs typeface="Arial" pitchFamily="34" charset="0"/>
              </a:rPr>
              <a:t>Generally, administrators of defined benefit plans must furnish a funding notice each year to the Pension Benefit Guaranty Corporation (“PBGC”), each participant and beneficiary, each labor organization representing such participants or beneficiaries, and, in the case of a multiemployer plan, each employer that has an obligation to contribute to the multiemployer plan.  Large plans must furnish this notice no later than 120 days after the end of the plan year.  Small plans (plans with 100 or fewer participants) must furnish the notice no later than the filing of the plan’s annual report, including filing extensions.  The annual funding notice must contain:</a:t>
            </a:r>
          </a:p>
          <a:p>
            <a:pPr>
              <a:spcBef>
                <a:spcPct val="0"/>
              </a:spcBef>
              <a:buClr>
                <a:schemeClr val="tx1"/>
              </a:buClr>
            </a:pPr>
            <a:r>
              <a:rPr lang="en-US" sz="1000" dirty="0" smtClean="0">
                <a:latin typeface="Arial" pitchFamily="34" charset="0"/>
                <a:cs typeface="Arial" pitchFamily="34" charset="0"/>
              </a:rPr>
              <a:t> </a:t>
            </a:r>
          </a:p>
          <a:p>
            <a:pPr>
              <a:spcBef>
                <a:spcPct val="0"/>
              </a:spcBef>
              <a:buClr>
                <a:schemeClr val="tx1"/>
              </a:buClr>
            </a:pPr>
            <a:r>
              <a:rPr lang="en-US" sz="1000" dirty="0" smtClean="0">
                <a:latin typeface="Arial" pitchFamily="34" charset="0"/>
                <a:cs typeface="Arial" pitchFamily="34" charset="0"/>
              </a:rPr>
              <a:t>•  the Plan’s funding percentage, expressed as the “funding target attainment percentage;”</a:t>
            </a:r>
          </a:p>
          <a:p>
            <a:pPr>
              <a:spcBef>
                <a:spcPct val="0"/>
              </a:spcBef>
              <a:buClr>
                <a:schemeClr val="tx1"/>
              </a:buClr>
            </a:pPr>
            <a:r>
              <a:rPr lang="en-US" sz="1000" dirty="0" smtClean="0">
                <a:latin typeface="Arial" pitchFamily="34" charset="0"/>
                <a:cs typeface="Arial" pitchFamily="34" charset="0"/>
              </a:rPr>
              <a:t>•  the assets and liabilities that determine the funding percentage;</a:t>
            </a:r>
          </a:p>
          <a:p>
            <a:pPr>
              <a:spcBef>
                <a:spcPct val="0"/>
              </a:spcBef>
              <a:buClr>
                <a:schemeClr val="tx1"/>
              </a:buClr>
            </a:pPr>
            <a:r>
              <a:rPr lang="en-US" sz="1000" dirty="0" smtClean="0">
                <a:latin typeface="Arial" pitchFamily="34" charset="0"/>
                <a:cs typeface="Arial" pitchFamily="34" charset="0"/>
              </a:rPr>
              <a:t>•  the fair market value of the plan’s assets on the last day of the plan year;</a:t>
            </a:r>
          </a:p>
          <a:p>
            <a:pPr>
              <a:spcBef>
                <a:spcPct val="0"/>
              </a:spcBef>
              <a:buClr>
                <a:schemeClr val="tx1"/>
              </a:buClr>
            </a:pPr>
            <a:r>
              <a:rPr lang="en-US" sz="1000" dirty="0" smtClean="0">
                <a:latin typeface="Arial" pitchFamily="34" charset="0"/>
                <a:cs typeface="Arial" pitchFamily="34" charset="0"/>
              </a:rPr>
              <a:t>•  the plan’s funding and investment policies and allocation of assets;</a:t>
            </a:r>
          </a:p>
          <a:p>
            <a:pPr>
              <a:spcBef>
                <a:spcPct val="0"/>
              </a:spcBef>
              <a:buClr>
                <a:schemeClr val="tx1"/>
              </a:buClr>
            </a:pPr>
            <a:r>
              <a:rPr lang="en-US" sz="1000" dirty="0" smtClean="0">
                <a:latin typeface="Arial" pitchFamily="34" charset="0"/>
                <a:cs typeface="Arial" pitchFamily="34" charset="0"/>
              </a:rPr>
              <a:t>•  known events that are projected to have a material effect on the plan’s funding;</a:t>
            </a:r>
          </a:p>
          <a:p>
            <a:pPr>
              <a:spcBef>
                <a:spcPct val="0"/>
              </a:spcBef>
              <a:buClr>
                <a:schemeClr val="tx1"/>
              </a:buClr>
            </a:pPr>
            <a:r>
              <a:rPr lang="en-US" sz="1000" dirty="0" smtClean="0">
                <a:latin typeface="Arial" pitchFamily="34" charset="0"/>
                <a:cs typeface="Arial" pitchFamily="34" charset="0"/>
              </a:rPr>
              <a:t>•  other information including a general description of benefits under the plan that are eligible to be guaranteed by the PBGC and a summary of the rules governing plan termination.</a:t>
            </a:r>
          </a:p>
          <a:p>
            <a:pPr>
              <a:spcBef>
                <a:spcPct val="0"/>
              </a:spcBef>
              <a:buClr>
                <a:schemeClr val="tx1"/>
              </a:buClr>
            </a:pPr>
            <a:r>
              <a:rPr lang="en-US" sz="1000" dirty="0" smtClean="0">
                <a:latin typeface="Arial" pitchFamily="34" charset="0"/>
                <a:cs typeface="Arial" pitchFamily="34" charset="0"/>
              </a:rPr>
              <a:t> </a:t>
            </a:r>
          </a:p>
          <a:p>
            <a:pPr>
              <a:spcBef>
                <a:spcPct val="0"/>
              </a:spcBef>
              <a:buClr>
                <a:schemeClr val="tx1"/>
              </a:buClr>
            </a:pPr>
            <a:r>
              <a:rPr lang="en-US" sz="1000" dirty="0" smtClean="0">
                <a:latin typeface="Arial" pitchFamily="34" charset="0"/>
                <a:cs typeface="Arial" pitchFamily="34" charset="0"/>
              </a:rPr>
              <a:t>The final rules are effective for notices relating to plan years beginning on or after January 1, 2015.  For calendar year plans, the first notice that complies with the final regulations must be issued by April 30, 2016. Until the final regulations take effect, plan administrators may continue to rely on previous guidance issued by the Department of Labor or they may elect to comply with the final regulations.</a:t>
            </a:r>
          </a:p>
          <a:p>
            <a:pPr>
              <a:spcBef>
                <a:spcPct val="0"/>
              </a:spcBef>
              <a:buClr>
                <a:schemeClr val="tx1"/>
              </a:buClr>
            </a:pPr>
            <a:r>
              <a:rPr lang="en-US" sz="1000" dirty="0" smtClean="0">
                <a:latin typeface="Arial" pitchFamily="34" charset="0"/>
                <a:cs typeface="Arial" pitchFamily="34" charset="0"/>
              </a:rPr>
              <a:t> </a:t>
            </a:r>
          </a:p>
          <a:p>
            <a:pPr>
              <a:spcBef>
                <a:spcPct val="0"/>
              </a:spcBef>
              <a:buClr>
                <a:schemeClr val="tx1"/>
              </a:buClr>
            </a:pPr>
            <a:r>
              <a:rPr lang="en-US" sz="1000" dirty="0" smtClean="0">
                <a:latin typeface="Arial" pitchFamily="34" charset="0"/>
                <a:cs typeface="Arial" pitchFamily="34" charset="0"/>
              </a:rPr>
              <a:t>The final regulations also include model notices for both single employer and multiemployer plans to assist in complying with the final regulations.</a:t>
            </a:r>
          </a:p>
        </p:txBody>
      </p:sp>
      <p:sp>
        <p:nvSpPr>
          <p:cNvPr id="4" name="Slide Number Placeholder 3"/>
          <p:cNvSpPr>
            <a:spLocks noGrp="1"/>
          </p:cNvSpPr>
          <p:nvPr>
            <p:ph type="sldNum" sz="quarter" idx="10"/>
          </p:nvPr>
        </p:nvSpPr>
        <p:spPr/>
        <p:txBody>
          <a:bodyPr/>
          <a:lstStyle/>
          <a:p>
            <a:fld id="{65DC5321-D1C2-4379-8784-563E46F8D229}" type="slidenum">
              <a:rPr lang="en-GB" smtClean="0"/>
              <a:t>16</a:t>
            </a:fld>
            <a:endParaRPr lang="en-GB" dirty="0"/>
          </a:p>
        </p:txBody>
      </p:sp>
    </p:spTree>
    <p:extLst>
      <p:ext uri="{BB962C8B-B14F-4D97-AF65-F5344CB8AC3E}">
        <p14:creationId xmlns:p14="http://schemas.microsoft.com/office/powerpoint/2010/main" val="1202892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Clr>
                <a:schemeClr val="tx1"/>
              </a:buClr>
            </a:pPr>
            <a:r>
              <a:rPr lang="en-US" sz="1000" dirty="0" smtClean="0">
                <a:latin typeface="Arial" pitchFamily="34" charset="0"/>
                <a:cs typeface="Arial" pitchFamily="34" charset="0"/>
              </a:rPr>
              <a:t>The Abandoned Plan Regulations strictly limit who may be a qualified termination administrator to an entity that 1) is eligible to serve as a trustee or issuer of an individual retirement plan  and 2) must hold assets of the plan on whose behalf it will serve as the qualified termination administrator.  As a result of these conditions, bankruptcy trustees ordinarily do not qualify as qualified termination administrators.</a:t>
            </a:r>
          </a:p>
        </p:txBody>
      </p:sp>
      <p:sp>
        <p:nvSpPr>
          <p:cNvPr id="4" name="Slide Number Placeholder 3"/>
          <p:cNvSpPr>
            <a:spLocks noGrp="1"/>
          </p:cNvSpPr>
          <p:nvPr>
            <p:ph type="sldNum" sz="quarter" idx="10"/>
          </p:nvPr>
        </p:nvSpPr>
        <p:spPr/>
        <p:txBody>
          <a:bodyPr/>
          <a:lstStyle/>
          <a:p>
            <a:fld id="{65DC5321-D1C2-4379-8784-563E46F8D229}" type="slidenum">
              <a:rPr lang="en-GB" smtClean="0"/>
              <a:t>17</a:t>
            </a:fld>
            <a:endParaRPr lang="en-GB" dirty="0"/>
          </a:p>
        </p:txBody>
      </p:sp>
    </p:spTree>
    <p:extLst>
      <p:ext uri="{BB962C8B-B14F-4D97-AF65-F5344CB8AC3E}">
        <p14:creationId xmlns:p14="http://schemas.microsoft.com/office/powerpoint/2010/main" val="557625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Clr>
                <a:schemeClr val="tx1"/>
              </a:buClr>
            </a:pPr>
            <a:r>
              <a:rPr lang="en-US" sz="1000" b="0" i="0" u="none" strike="noStrike" kern="1200" baseline="0" dirty="0" smtClean="0">
                <a:solidFill>
                  <a:schemeClr val="tx1"/>
                </a:solidFill>
                <a:latin typeface="Arial" panose="020B0604020202020204" pitchFamily="34" charset="0"/>
                <a:cs typeface="Arial" panose="020B0604020202020204" pitchFamily="34" charset="0"/>
              </a:rPr>
              <a:t>During FY 2014, the EBSA restored over $20</a:t>
            </a:r>
            <a:r>
              <a:rPr lang="en-US" sz="1000" b="0" i="0" u="none" strike="noStrike" kern="1200" dirty="0" smtClean="0">
                <a:solidFill>
                  <a:schemeClr val="tx1"/>
                </a:solidFill>
                <a:latin typeface="Arial" panose="020B0604020202020204" pitchFamily="34" charset="0"/>
                <a:cs typeface="Arial" panose="020B0604020202020204" pitchFamily="34" charset="0"/>
              </a:rPr>
              <a:t> million in</a:t>
            </a:r>
            <a:r>
              <a:rPr lang="en-US" sz="1000" b="0" i="0" u="none" strike="noStrike" kern="1200" baseline="0" dirty="0" smtClean="0">
                <a:solidFill>
                  <a:schemeClr val="tx1"/>
                </a:solidFill>
                <a:latin typeface="Arial" panose="020B0604020202020204" pitchFamily="34" charset="0"/>
                <a:cs typeface="Arial" panose="020B0604020202020204" pitchFamily="34" charset="0"/>
              </a:rPr>
              <a:t> assets to plans by closing 1,643 applications under the Voluntary Fiduciary Correction Program.  Through the final rules, the DOL hopes to increase those numbers.</a:t>
            </a:r>
            <a:endParaRPr lang="en-US" sz="10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5DC5321-D1C2-4379-8784-563E46F8D229}" type="slidenum">
              <a:rPr lang="en-GB" smtClean="0"/>
              <a:t>18</a:t>
            </a:fld>
            <a:endParaRPr lang="en-GB" dirty="0"/>
          </a:p>
        </p:txBody>
      </p:sp>
    </p:spTree>
    <p:extLst>
      <p:ext uri="{BB962C8B-B14F-4D97-AF65-F5344CB8AC3E}">
        <p14:creationId xmlns:p14="http://schemas.microsoft.com/office/powerpoint/2010/main" val="315329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321-D1C2-4379-8784-563E46F8D229}" type="slidenum">
              <a:rPr lang="en-GB" smtClean="0"/>
              <a:t>19</a:t>
            </a:fld>
            <a:endParaRPr lang="en-GB" dirty="0"/>
          </a:p>
        </p:txBody>
      </p:sp>
    </p:spTree>
    <p:extLst>
      <p:ext uri="{BB962C8B-B14F-4D97-AF65-F5344CB8AC3E}">
        <p14:creationId xmlns:p14="http://schemas.microsoft.com/office/powerpoint/2010/main" val="102836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919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During today’s session, we will cover the following topics.  </a:t>
            </a:r>
            <a:r>
              <a:rPr lang="en-US" sz="1400" b="1" dirty="0" smtClean="0">
                <a:latin typeface="Arial" panose="020B0604020202020204" pitchFamily="34" charset="0"/>
                <a:cs typeface="Arial" panose="020B0604020202020204" pitchFamily="34" charset="0"/>
              </a:rPr>
              <a:t>(Read from slide.)</a:t>
            </a:r>
          </a:p>
        </p:txBody>
      </p:sp>
      <p:sp>
        <p:nvSpPr>
          <p:cNvPr id="4" name="Slide Number Placeholder 3"/>
          <p:cNvSpPr>
            <a:spLocks noGrp="1"/>
          </p:cNvSpPr>
          <p:nvPr>
            <p:ph type="sldNum" sz="quarter" idx="10"/>
          </p:nvPr>
        </p:nvSpPr>
        <p:spPr/>
        <p:txBody>
          <a:bodyPr/>
          <a:lstStyle/>
          <a:p>
            <a:fld id="{65DC5321-D1C2-4379-8784-563E46F8D229}" type="slidenum">
              <a:rPr lang="en-GB" smtClean="0"/>
              <a:t>2</a:t>
            </a:fld>
            <a:endParaRPr lang="en-GB" dirty="0"/>
          </a:p>
        </p:txBody>
      </p:sp>
    </p:spTree>
    <p:extLst>
      <p:ext uri="{BB962C8B-B14F-4D97-AF65-F5344CB8AC3E}">
        <p14:creationId xmlns:p14="http://schemas.microsoft.com/office/powerpoint/2010/main" val="3209219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smtClean="0">
                <a:latin typeface="Arial" panose="020B0604020202020204" pitchFamily="34" charset="0"/>
                <a:cs typeface="Arial" panose="020B0604020202020204" pitchFamily="34" charset="0"/>
              </a:rPr>
              <a:t>New “My Retirement Accounts” (myRAs) available in 2014</a:t>
            </a:r>
            <a:endParaRPr lang="en-US" sz="900" dirty="0" smtClean="0">
              <a:latin typeface="Arial" panose="020B0604020202020204" pitchFamily="34" charset="0"/>
              <a:cs typeface="Arial" panose="020B0604020202020204" pitchFamily="34" charset="0"/>
            </a:endParaRPr>
          </a:p>
          <a:p>
            <a:r>
              <a:rPr lang="en-US" sz="900" dirty="0" smtClean="0">
                <a:latin typeface="Arial" panose="020B0604020202020204" pitchFamily="34" charset="0"/>
                <a:cs typeface="Arial" panose="020B0604020202020204" pitchFamily="34" charset="0"/>
              </a:rPr>
              <a:t>By a presidential memorandum dated January 28, 2014, President Obama created a new retirement savings security, called a myRA.  myRAs are positioned for lower-income workers whose employers do not offer traditional retirement plans like 401(k) plans. </a:t>
            </a:r>
          </a:p>
          <a:p>
            <a:r>
              <a:rPr lang="en-US" sz="900" u="sng" dirty="0" smtClean="0">
                <a:latin typeface="Arial" panose="020B0604020202020204" pitchFamily="34" charset="0"/>
                <a:cs typeface="Arial" panose="020B0604020202020204" pitchFamily="34" charset="0"/>
              </a:rPr>
              <a:t>Overview of myRAs</a:t>
            </a:r>
            <a:endParaRPr lang="en-US" sz="900" dirty="0" smtClean="0">
              <a:latin typeface="Arial" panose="020B0604020202020204" pitchFamily="34" charset="0"/>
              <a:cs typeface="Arial" panose="020B0604020202020204" pitchFamily="34" charset="0"/>
            </a:endParaRPr>
          </a:p>
          <a:p>
            <a:pPr lvl="0"/>
            <a:r>
              <a:rPr lang="en-US" sz="900" dirty="0" smtClean="0">
                <a:latin typeface="Arial" panose="020B0604020202020204" pitchFamily="34" charset="0"/>
                <a:cs typeface="Arial" panose="020B0604020202020204" pitchFamily="34" charset="0"/>
              </a:rPr>
              <a:t>•myRAs function like Roth IRAs, and are secured by the U.S. Department of Treasury. </a:t>
            </a:r>
          </a:p>
          <a:p>
            <a:pPr lvl="0"/>
            <a:r>
              <a:rPr lang="en-US" sz="900" dirty="0" smtClean="0">
                <a:latin typeface="Arial" panose="020B0604020202020204" pitchFamily="34" charset="0"/>
                <a:cs typeface="Arial" panose="020B0604020202020204" pitchFamily="34" charset="0"/>
              </a:rPr>
              <a:t>•The Treasury Department selected Comerica Bank as the financial agent to administrator myRAs in partnership with Fidelity National Information Services.</a:t>
            </a:r>
          </a:p>
          <a:p>
            <a:pPr lvl="0"/>
            <a:r>
              <a:rPr lang="en-US" sz="900" dirty="0" smtClean="0">
                <a:latin typeface="Arial" panose="020B0604020202020204" pitchFamily="34" charset="0"/>
                <a:cs typeface="Arial" panose="020B0604020202020204" pitchFamily="34" charset="0"/>
              </a:rPr>
              <a:t>•The government will not assess any administrative fees on the accounts. myRAs are not FDIC insured, but are backed by the full faith and credit of the United States. </a:t>
            </a:r>
          </a:p>
          <a:p>
            <a:pPr lvl="0"/>
            <a:r>
              <a:rPr lang="en-US" sz="900" dirty="0" smtClean="0">
                <a:latin typeface="Arial" panose="020B0604020202020204" pitchFamily="34" charset="0"/>
                <a:cs typeface="Arial" panose="020B0604020202020204" pitchFamily="34" charset="0"/>
              </a:rPr>
              <a:t>•Individual workers will be able to invest up to $5,500 (or $6,500 if they are age 50 or over) annually in myRAs depending on their modified adjusted gross income (MAGI). myRA owners must consider contributions they make to their traditional or Roth IRAs when applying this limit. </a:t>
            </a:r>
          </a:p>
          <a:p>
            <a:pPr lvl="0"/>
            <a:r>
              <a:rPr lang="en-US" sz="900" dirty="0" smtClean="0">
                <a:latin typeface="Arial" panose="020B0604020202020204" pitchFamily="34" charset="0"/>
                <a:cs typeface="Arial" panose="020B0604020202020204" pitchFamily="34" charset="0"/>
              </a:rPr>
              <a:t>•The contribution deadline for a particular tax year is the individual’s tax return due date without consideration of any filing extensions (i.e., April 15, 2016, for a 2015 contribution). Contribution amounts are reduced or eliminated based on MAGI. </a:t>
            </a:r>
          </a:p>
          <a:p>
            <a:pPr lvl="0"/>
            <a:r>
              <a:rPr lang="en-US" sz="900" dirty="0" smtClean="0">
                <a:latin typeface="Arial" panose="020B0604020202020204" pitchFamily="34" charset="0"/>
                <a:cs typeface="Arial" panose="020B0604020202020204" pitchFamily="34" charset="0"/>
              </a:rPr>
              <a:t>•A business' only obligation will be to offer myRAs to their employees through automatic payroll direct deposit if they decide to participate. They will not be required to administer or run the accounts. </a:t>
            </a:r>
          </a:p>
          <a:p>
            <a:pPr lvl="0"/>
            <a:r>
              <a:rPr lang="en-US" sz="900" dirty="0" smtClean="0">
                <a:latin typeface="Arial" panose="020B0604020202020204" pitchFamily="34" charset="0"/>
                <a:cs typeface="Arial" panose="020B0604020202020204" pitchFamily="34" charset="0"/>
              </a:rPr>
              <a:t>•The IRS does not set a minimum contribution amount per pay period. </a:t>
            </a:r>
          </a:p>
          <a:p>
            <a:pPr lvl="0"/>
            <a:r>
              <a:rPr lang="en-US" sz="900" dirty="0" smtClean="0">
                <a:latin typeface="Arial" panose="020B0604020202020204" pitchFamily="34" charset="0"/>
                <a:cs typeface="Arial" panose="020B0604020202020204" pitchFamily="34" charset="0"/>
              </a:rPr>
              <a:t>•Accounts will be portable, meaning participants will be able to move them from one job to the next and roll them over into private sector Roth IRAs at any time. </a:t>
            </a:r>
          </a:p>
          <a:p>
            <a:pPr lvl="0"/>
            <a:r>
              <a:rPr lang="en-US" sz="900" dirty="0" smtClean="0">
                <a:latin typeface="Arial" panose="020B0604020202020204" pitchFamily="34" charset="0"/>
                <a:cs typeface="Arial" panose="020B0604020202020204" pitchFamily="34" charset="0"/>
              </a:rPr>
              <a:t>•Participants will be able to withdraw their contributions tax-free at any time; but earnings, generally, will not be available for tax-free withdrawal until age 59½ and five years. Distributions follow the standard Roth IRA withdrawal rules for qualified and nonqualified distributions. </a:t>
            </a:r>
          </a:p>
          <a:p>
            <a:pPr lvl="0"/>
            <a:r>
              <a:rPr lang="en-US" sz="900" dirty="0" smtClean="0">
                <a:latin typeface="Arial" panose="020B0604020202020204" pitchFamily="34" charset="0"/>
                <a:cs typeface="Arial" panose="020B0604020202020204" pitchFamily="34" charset="0"/>
              </a:rPr>
              <a:t>•Once a myRA owner’s balance grows to $15,000, or after 30 years, which ever happens first, he or she must distribute the assets or roll them over to a private sector Roth IRA. </a:t>
            </a:r>
          </a:p>
          <a:p>
            <a:pPr lvl="0"/>
            <a:r>
              <a:rPr lang="en-US" sz="900" dirty="0" smtClean="0">
                <a:latin typeface="Arial" panose="020B0604020202020204" pitchFamily="34" charset="0"/>
                <a:cs typeface="Arial" panose="020B0604020202020204" pitchFamily="34" charset="0"/>
              </a:rPr>
              <a:t>•Contributions to myRAs may be invested only in governmental retirement savings bonds, which are U.S. Treasury savings bonds that earn interest at the same annual percentage rate as securities issued to the Government Securities Investment Fund (G Fund) in the Thrift Savings Plan for federal employees.</a:t>
            </a:r>
          </a:p>
          <a:p>
            <a:pPr lvl="0"/>
            <a:r>
              <a:rPr lang="en-US" sz="900" dirty="0" smtClean="0">
                <a:latin typeface="Arial" panose="020B0604020202020204" pitchFamily="34" charset="0"/>
                <a:cs typeface="Arial" panose="020B0604020202020204" pitchFamily="34" charset="0"/>
              </a:rPr>
              <a:t>•An individual who has a myRA, or who previously had a myRA that was closed after 30 years or for reaching a balance of $15,000, is ineligible to open another myRA. However, an individual can have a myRA and inherit another myRA. </a:t>
            </a:r>
          </a:p>
          <a:p>
            <a:pPr lvl="0"/>
            <a:r>
              <a:rPr lang="en-US" sz="900" dirty="0" smtClean="0">
                <a:latin typeface="Arial" panose="020B0604020202020204" pitchFamily="34" charset="0"/>
                <a:cs typeface="Arial" panose="020B0604020202020204" pitchFamily="34" charset="0"/>
              </a:rPr>
              <a:t>•Eligible employees may open myRAs by registering online at the Treasury Department’s myRA website, or by calling the myRA Customer Support Center at 855.406.myRA(6972), TTY/TDD 855.408.myRA(6972) or International 414.365.9616.</a:t>
            </a:r>
          </a:p>
        </p:txBody>
      </p:sp>
      <p:sp>
        <p:nvSpPr>
          <p:cNvPr id="4" name="Slide Number Placeholder 3"/>
          <p:cNvSpPr>
            <a:spLocks noGrp="1"/>
          </p:cNvSpPr>
          <p:nvPr>
            <p:ph type="sldNum" sz="quarter" idx="10"/>
          </p:nvPr>
        </p:nvSpPr>
        <p:spPr/>
        <p:txBody>
          <a:bodyPr/>
          <a:lstStyle/>
          <a:p>
            <a:fld id="{65DC5321-D1C2-4379-8784-563E46F8D229}" type="slidenum">
              <a:rPr lang="en-GB" smtClean="0"/>
              <a:t>20</a:t>
            </a:fld>
            <a:endParaRPr lang="en-GB" dirty="0"/>
          </a:p>
        </p:txBody>
      </p:sp>
    </p:spTree>
    <p:extLst>
      <p:ext uri="{BB962C8B-B14F-4D97-AF65-F5344CB8AC3E}">
        <p14:creationId xmlns:p14="http://schemas.microsoft.com/office/powerpoint/2010/main" val="3386124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Beginning January 1, 2015, an IRA owner may only make one 60-day rollover from a traditional IRA to another (or the same) traditional IRA in any 12-month period, regardless of the number of traditional IRAs the individual may own. If an IRA owner were to complete a second 60-day rollover during the same 12-month period, the IRA owner would create an excess contribution, which is potentially subject to taxation and penalization if not corrected. </a:t>
            </a:r>
          </a:p>
          <a:p>
            <a:r>
              <a:rPr lang="en-US" sz="1000" dirty="0" smtClean="0">
                <a:latin typeface="Arial" panose="020B0604020202020204" pitchFamily="34" charset="0"/>
                <a:cs typeface="Arial" panose="020B0604020202020204" pitchFamily="34" charset="0"/>
              </a:rPr>
              <a:t>Pursuant to IRS Announcement 2014-32, there is a transition rule for distributions that occur in 2015. A distribution occurring in 2014 that was rolled over is disregarded for purposes of determining whether a 2015 distribution is eligible for rollover, provided that the 2015 distribution is from a different IRA that neither made nor received the 2014 distribution. For more details, please see the Learning Center news article IRS confirms 2015 fresh start for IRA one-rollover-per-12-month rule </a:t>
            </a:r>
          </a:p>
          <a:p>
            <a:r>
              <a:rPr lang="en-US" sz="1000" dirty="0" smtClean="0">
                <a:latin typeface="Arial" panose="020B0604020202020204" pitchFamily="34" charset="0"/>
                <a:cs typeface="Arial" panose="020B0604020202020204" pitchFamily="34" charset="0"/>
              </a:rPr>
              <a:t>This same limitation also applies to Roth IRA-to-Roth IRA 60-day rollovers</a:t>
            </a:r>
          </a:p>
          <a:p>
            <a:r>
              <a:rPr lang="en-US" sz="1000" dirty="0" smtClean="0">
                <a:latin typeface="Arial" panose="020B0604020202020204" pitchFamily="34" charset="0"/>
                <a:cs typeface="Arial" panose="020B0604020202020204" pitchFamily="34" charset="0"/>
              </a:rPr>
              <a:t>IRA-to-IRA transfers will remain unlimited. A traditional IRA owner may continue to make multiple trustee-to-trustee transfers between IRAs penalty free. </a:t>
            </a:r>
          </a:p>
          <a:p>
            <a:r>
              <a:rPr lang="en-US" sz="1000" dirty="0" smtClean="0">
                <a:latin typeface="Arial" panose="020B0604020202020204" pitchFamily="34" charset="0"/>
                <a:cs typeface="Arial" panose="020B0604020202020204" pitchFamily="34" charset="0"/>
              </a:rPr>
              <a:t>Likewise, traditional IRA owners may continue to make as many traditional IRA-to-Roth IRA conversions as they may want. </a:t>
            </a:r>
          </a:p>
          <a:p>
            <a:r>
              <a:rPr lang="en-US" sz="1000" dirty="0" smtClean="0">
                <a:latin typeface="Arial" panose="020B0604020202020204" pitchFamily="34" charset="0"/>
                <a:cs typeface="Arial" panose="020B0604020202020204" pitchFamily="34" charset="0"/>
              </a:rPr>
              <a:t>The one-rollover-per-12-month rule does not apply to rollovers between an IRA and a qualified retirement plan (e.g., 401(k), profit sharing, defined benefit, 403(b) plan, etc.) or vice versa.</a:t>
            </a:r>
          </a:p>
          <a:p>
            <a:r>
              <a:rPr lang="en-US" sz="1000" dirty="0" smtClean="0">
                <a:latin typeface="Arial" panose="020B0604020202020204" pitchFamily="34" charset="0"/>
                <a:cs typeface="Arial" panose="020B0604020202020204" pitchFamily="34" charset="0"/>
              </a:rPr>
              <a:t>The 2015 change in the interpretation of the one-rollover-per-12-month rule came as a result of a 2014 tax court ruling in Bobrow v. Commissioner, T.C. Memo 2014-21. In this case, the court determined the one-rollover-per-12-month rule applies on an aggregate basis — meaning, regardless of whether an IRA owner has one or multiple traditional IRAs, he or she may only complete one 60-day rollover among them in a 12-month period.</a:t>
            </a:r>
          </a:p>
        </p:txBody>
      </p:sp>
      <p:sp>
        <p:nvSpPr>
          <p:cNvPr id="4" name="Slide Number Placeholder 3"/>
          <p:cNvSpPr>
            <a:spLocks noGrp="1"/>
          </p:cNvSpPr>
          <p:nvPr>
            <p:ph type="sldNum" sz="quarter" idx="10"/>
          </p:nvPr>
        </p:nvSpPr>
        <p:spPr/>
        <p:txBody>
          <a:bodyPr/>
          <a:lstStyle/>
          <a:p>
            <a:fld id="{65DC5321-D1C2-4379-8784-563E46F8D229}" type="slidenum">
              <a:rPr lang="en-GB" smtClean="0"/>
              <a:t>21</a:t>
            </a:fld>
            <a:endParaRPr lang="en-GB" dirty="0"/>
          </a:p>
        </p:txBody>
      </p:sp>
    </p:spTree>
    <p:extLst>
      <p:ext uri="{BB962C8B-B14F-4D97-AF65-F5344CB8AC3E}">
        <p14:creationId xmlns:p14="http://schemas.microsoft.com/office/powerpoint/2010/main" val="4138250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Arial" panose="020B0604020202020204" pitchFamily="34" charset="0"/>
                <a:cs typeface="Arial" panose="020B0604020202020204" pitchFamily="34" charset="0"/>
              </a:rPr>
              <a:t>Invalid Social Security numbers of plan participant affect plan operations.  The IRS will focus on whether plans are applying the correct definition of nonresident alien, confirming Forms 1099-R for distributions contain a valid SSN and promote the use of the SSN verification service.</a:t>
            </a:r>
          </a:p>
        </p:txBody>
      </p:sp>
      <p:sp>
        <p:nvSpPr>
          <p:cNvPr id="4" name="Slide Number Placeholder 3"/>
          <p:cNvSpPr>
            <a:spLocks noGrp="1"/>
          </p:cNvSpPr>
          <p:nvPr>
            <p:ph type="sldNum" sz="quarter" idx="10"/>
          </p:nvPr>
        </p:nvSpPr>
        <p:spPr/>
        <p:txBody>
          <a:bodyPr/>
          <a:lstStyle/>
          <a:p>
            <a:fld id="{65DC5321-D1C2-4379-8784-563E46F8D229}" type="slidenum">
              <a:rPr lang="en-GB" smtClean="0"/>
              <a:t>22</a:t>
            </a:fld>
            <a:endParaRPr lang="en-GB" dirty="0"/>
          </a:p>
        </p:txBody>
      </p:sp>
    </p:spTree>
    <p:extLst>
      <p:ext uri="{BB962C8B-B14F-4D97-AF65-F5344CB8AC3E}">
        <p14:creationId xmlns:p14="http://schemas.microsoft.com/office/powerpoint/2010/main" val="1406657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The IRS is concerned about plan compliance from a tax perspective, and has identified recurring plan mistakes that it easily spots in audits, voluntary compliance submissions, determination letter applications and annual Form 5500 filings. The top 10 plan compliance issues relate to the following areas: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1. How the company handles a full or partial plan termination</a:t>
            </a:r>
          </a:p>
          <a:p>
            <a:r>
              <a:rPr lang="en-US" sz="1000" dirty="0">
                <a:latin typeface="Arial" panose="020B0604020202020204" pitchFamily="34" charset="0"/>
                <a:cs typeface="Arial" panose="020B0604020202020204" pitchFamily="34" charset="0"/>
              </a:rPr>
              <a:t>2. Mergers and acquisitions </a:t>
            </a:r>
          </a:p>
          <a:p>
            <a:r>
              <a:rPr lang="en-US" sz="1000" dirty="0">
                <a:latin typeface="Arial" panose="020B0604020202020204" pitchFamily="34" charset="0"/>
                <a:cs typeface="Arial" panose="020B0604020202020204" pitchFamily="34" charset="0"/>
              </a:rPr>
              <a:t>3. How the plan performs nondiscrimination tests </a:t>
            </a:r>
          </a:p>
          <a:p>
            <a:r>
              <a:rPr lang="en-US" sz="1000" dirty="0">
                <a:latin typeface="Arial" panose="020B0604020202020204" pitchFamily="34" charset="0"/>
                <a:cs typeface="Arial" panose="020B0604020202020204" pitchFamily="34" charset="0"/>
              </a:rPr>
              <a:t>4. The definition of compensation for plan purposes </a:t>
            </a:r>
          </a:p>
          <a:p>
            <a:r>
              <a:rPr lang="en-US" sz="1000" dirty="0">
                <a:latin typeface="Arial" panose="020B0604020202020204" pitchFamily="34" charset="0"/>
                <a:cs typeface="Arial" panose="020B0604020202020204" pitchFamily="34" charset="0"/>
              </a:rPr>
              <a:t>5. Failing to timely amend the plan document </a:t>
            </a:r>
          </a:p>
          <a:p>
            <a:r>
              <a:rPr lang="en-US" sz="1000" dirty="0">
                <a:latin typeface="Arial" panose="020B0604020202020204" pitchFamily="34" charset="0"/>
                <a:cs typeface="Arial" panose="020B0604020202020204" pitchFamily="34" charset="0"/>
              </a:rPr>
              <a:t>6. The application of vesting schedules </a:t>
            </a:r>
          </a:p>
          <a:p>
            <a:r>
              <a:rPr lang="en-US" sz="1000" dirty="0">
                <a:latin typeface="Arial" panose="020B0604020202020204" pitchFamily="34" charset="0"/>
                <a:cs typeface="Arial" panose="020B0604020202020204" pitchFamily="34" charset="0"/>
              </a:rPr>
              <a:t>7. The handling of distribution and loans </a:t>
            </a:r>
          </a:p>
          <a:p>
            <a:r>
              <a:rPr lang="en-US" sz="1000" dirty="0">
                <a:latin typeface="Arial" panose="020B0604020202020204" pitchFamily="34" charset="0"/>
                <a:cs typeface="Arial" panose="020B0604020202020204" pitchFamily="34" charset="0"/>
              </a:rPr>
              <a:t>8. How the assets of the plan are invested </a:t>
            </a:r>
          </a:p>
          <a:p>
            <a:r>
              <a:rPr lang="en-US" sz="1000" dirty="0">
                <a:latin typeface="Arial" panose="020B0604020202020204" pitchFamily="34" charset="0"/>
                <a:cs typeface="Arial" panose="020B0604020202020204" pitchFamily="34" charset="0"/>
              </a:rPr>
              <a:t>9. Excess salary deferrals and employer contributions</a:t>
            </a:r>
          </a:p>
          <a:p>
            <a:r>
              <a:rPr lang="en-US" sz="1000" dirty="0">
                <a:latin typeface="Arial" panose="020B0604020202020204" pitchFamily="34" charset="0"/>
                <a:cs typeface="Arial" panose="020B0604020202020204" pitchFamily="34" charset="0"/>
              </a:rPr>
              <a:t>10. Lack of internal controls and the use of incorrect data</a:t>
            </a:r>
          </a:p>
          <a:p>
            <a:endParaRPr lang="en-US" sz="1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5DC5321-D1C2-4379-8784-563E46F8D229}" type="slidenum">
              <a:rPr lang="en-GB" smtClean="0"/>
              <a:t>23</a:t>
            </a:fld>
            <a:endParaRPr lang="en-GB" dirty="0"/>
          </a:p>
        </p:txBody>
      </p:sp>
    </p:spTree>
    <p:extLst>
      <p:ext uri="{BB962C8B-B14F-4D97-AF65-F5344CB8AC3E}">
        <p14:creationId xmlns:p14="http://schemas.microsoft.com/office/powerpoint/2010/main" val="2098092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Through the release of two new revenue procedures (RPs), the IRS has modified its popular Employee Plans Compliance Resolution System (EPCRS)—a system of three correction programs for sponsors of certain employer-sponsored retirement plans.  Both </a:t>
            </a:r>
            <a:r>
              <a:rPr lang="en-US" sz="1000" u="sng" dirty="0">
                <a:hlinkClick r:id="rId3"/>
              </a:rPr>
              <a:t>RP-15-27</a:t>
            </a:r>
            <a:r>
              <a:rPr lang="en-US" sz="1000" dirty="0"/>
              <a:t>, released March 27, 2015, and </a:t>
            </a:r>
            <a:r>
              <a:rPr lang="en-US" sz="1000" u="sng" dirty="0">
                <a:hlinkClick r:id="rId4"/>
              </a:rPr>
              <a:t>RP-15-28</a:t>
            </a:r>
            <a:r>
              <a:rPr lang="en-US" sz="1000" dirty="0"/>
              <a:t>, released April 2, 2015, modify but do not replace prior EPCRS guidance contained in </a:t>
            </a:r>
            <a:r>
              <a:rPr lang="en-US" sz="1000" u="sng" dirty="0">
                <a:hlinkClick r:id="rId5"/>
              </a:rPr>
              <a:t>RP-13-12</a:t>
            </a:r>
            <a:r>
              <a:rPr lang="en-US" sz="1000" dirty="0"/>
              <a:t>. RP-15-27 is generally effective July 1, 2015. However, plan sponsors are permitted to apply its provisions on or after March 27, 2015. RP-15-28 is effective April 2, 2015.</a:t>
            </a:r>
          </a:p>
          <a:p>
            <a:r>
              <a:rPr lang="en-US" sz="1000" b="1" dirty="0"/>
              <a:t>RP-15-27 modifications</a:t>
            </a:r>
          </a:p>
          <a:p>
            <a:r>
              <a:rPr lang="en-US" sz="1000" dirty="0"/>
              <a:t>RP-15-27 clarifies correction rules for overpayments made to participants and requests public comments on recoupment of plan overpayments; modifies the Self-Correction Program (SCP) for Internal Revenue Code Section 415(c) failures; lowers compliance fees for certain Voluntary Correction Program (VCP) submissions; provides a new acknowledgement letter form and other VCP model document changes; as well as other miscellaneous modifications and revisions to correction rules, citations and cross references.</a:t>
            </a:r>
          </a:p>
          <a:p>
            <a:r>
              <a:rPr lang="en-US" sz="1000" b="1" dirty="0"/>
              <a:t>RP-15-28 modifications</a:t>
            </a:r>
          </a:p>
          <a:p>
            <a:r>
              <a:rPr lang="en-US" sz="1000" dirty="0"/>
              <a:t>RP-15-28 includes new safe harbor correction methods relating to automatic contribution features (including automatic enrollment and automatic escalation of elective deferrals) for 401(k) and 403(b) plans; and special safe harbor correction methods established for plans (including those with automatic contribution features) that have failures that are of limited duration involving elective deferrals.</a:t>
            </a:r>
            <a:endParaRPr lang="en-US" sz="1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5DC5321-D1C2-4379-8784-563E46F8D229}"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4138250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A new pilot program gives sponsors and administrators of retirement plans not covered by Title I of ERISA automatic relief from IRS late filing penalties on past due:</a:t>
            </a:r>
          </a:p>
          <a:p>
            <a:r>
              <a:rPr lang="en-US" sz="1000" dirty="0" smtClean="0">
                <a:latin typeface="Arial" panose="020B0604020202020204" pitchFamily="34" charset="0"/>
                <a:cs typeface="Arial" panose="020B0604020202020204" pitchFamily="34" charset="0"/>
              </a:rPr>
              <a:t> •Form 5500-EZ, Annual Return of One-Participant (Owners and Their Spouses) Retirement Plan, or</a:t>
            </a:r>
          </a:p>
          <a:p>
            <a:r>
              <a:rPr lang="en-US" sz="1000" dirty="0" smtClean="0">
                <a:latin typeface="Arial" panose="020B0604020202020204" pitchFamily="34" charset="0"/>
                <a:cs typeface="Arial" panose="020B0604020202020204" pitchFamily="34" charset="0"/>
              </a:rPr>
              <a:t>•Form 5500, Annual Return/Report of Employee Benefit Plan, if you must file this return because your non-ERISA plan doesn’t meet the filing requirements for Form 5500-EZ for plan years before 2009.</a:t>
            </a:r>
          </a:p>
          <a:p>
            <a:r>
              <a:rPr lang="en-US" sz="1000" dirty="0" smtClean="0">
                <a:latin typeface="Arial" panose="020B0604020202020204" pitchFamily="34" charset="0"/>
                <a:cs typeface="Arial" panose="020B0604020202020204" pitchFamily="34" charset="0"/>
              </a:rPr>
              <a:t> </a:t>
            </a:r>
          </a:p>
          <a:p>
            <a:r>
              <a:rPr lang="en-US" sz="1000" dirty="0" smtClean="0">
                <a:latin typeface="Arial" panose="020B0604020202020204" pitchFamily="34" charset="0"/>
                <a:cs typeface="Arial" panose="020B0604020202020204" pitchFamily="34" charset="0"/>
              </a:rPr>
              <a:t>The pilot program will be open from June 2, 2014 to June 2, 2015 (Revenue Procedure 2014-32).  No fee or other payment is required under the pilot program.</a:t>
            </a:r>
          </a:p>
          <a:p>
            <a:r>
              <a:rPr lang="en-US" sz="1000" dirty="0" smtClean="0">
                <a:latin typeface="Arial" panose="020B0604020202020204" pitchFamily="34" charset="0"/>
                <a:cs typeface="Arial" panose="020B0604020202020204" pitchFamily="34" charset="0"/>
              </a:rPr>
              <a:t>One-participant plans. For purposes of this revenue procedure, a one-participant plan is a retirement plan with one or more participants that:</a:t>
            </a:r>
          </a:p>
          <a:p>
            <a:r>
              <a:rPr lang="en-US" sz="1000" dirty="0" smtClean="0">
                <a:latin typeface="Arial" panose="020B0604020202020204" pitchFamily="34" charset="0"/>
                <a:cs typeface="Arial" panose="020B0604020202020204" pitchFamily="34" charset="0"/>
              </a:rPr>
              <a:t>Covers only the owner of the entire business (or the owner and the owner’s spouse); or</a:t>
            </a:r>
          </a:p>
          <a:p>
            <a:r>
              <a:rPr lang="en-US" sz="1000" dirty="0" smtClean="0">
                <a:latin typeface="Arial" panose="020B0604020202020204" pitchFamily="34" charset="0"/>
                <a:cs typeface="Arial" panose="020B0604020202020204" pitchFamily="34" charset="0"/>
              </a:rPr>
              <a:t>Covers only one or more partners (or partners and their spouses) in a business partnership; and</a:t>
            </a:r>
          </a:p>
          <a:p>
            <a:r>
              <a:rPr lang="en-US" sz="1000" dirty="0" smtClean="0">
                <a:latin typeface="Arial" panose="020B0604020202020204" pitchFamily="34" charset="0"/>
                <a:cs typeface="Arial" panose="020B0604020202020204" pitchFamily="34" charset="0"/>
              </a:rPr>
              <a:t>Does not provide benefits for anyone except the owner (or the owner and the owner’s spouse) or one or more partners (or partners and their spouses).</a:t>
            </a:r>
          </a:p>
        </p:txBody>
      </p:sp>
      <p:sp>
        <p:nvSpPr>
          <p:cNvPr id="4" name="Slide Number Placeholder 3"/>
          <p:cNvSpPr>
            <a:spLocks noGrp="1"/>
          </p:cNvSpPr>
          <p:nvPr>
            <p:ph type="sldNum" sz="quarter" idx="10"/>
          </p:nvPr>
        </p:nvSpPr>
        <p:spPr/>
        <p:txBody>
          <a:bodyPr/>
          <a:lstStyle/>
          <a:p>
            <a:fld id="{65DC5321-D1C2-4379-8784-563E46F8D229}" type="slidenum">
              <a:rPr lang="en-GB" smtClean="0"/>
              <a:t>25</a:t>
            </a:fld>
            <a:endParaRPr lang="en-GB" dirty="0"/>
          </a:p>
        </p:txBody>
      </p:sp>
    </p:spTree>
    <p:extLst>
      <p:ext uri="{BB962C8B-B14F-4D97-AF65-F5344CB8AC3E}">
        <p14:creationId xmlns:p14="http://schemas.microsoft.com/office/powerpoint/2010/main" val="2098092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smtClean="0">
                <a:latin typeface="Arial" panose="020B0604020202020204" pitchFamily="34" charset="0"/>
                <a:cs typeface="Arial" panose="020B0604020202020204" pitchFamily="34" charset="0"/>
              </a:rPr>
              <a:t>Employers using pre-approved plan documents who want to restate their plans for qualification requirements on the “2010 Cumulative List” are required to adopt amendments by April 30, 2016. Starting May 1, 2014 and ending April 30, 2016, the Service will accept applications for individual determination letters from employers under the second six-year remedial amendment cycle for defined contribution pre-approved plans. </a:t>
            </a:r>
            <a:r>
              <a:rPr lang="en-US" sz="1000" dirty="0">
                <a:latin typeface="Arial" panose="020B0604020202020204" pitchFamily="34" charset="0"/>
                <a:cs typeface="Arial" panose="020B0604020202020204" pitchFamily="34" charset="0"/>
              </a:rPr>
              <a:t>This is referred to generally as the PPA restatement period. </a:t>
            </a:r>
            <a:endParaRPr lang="en-US" sz="1000" dirty="0" smtClean="0">
              <a:latin typeface="Arial" panose="020B0604020202020204" pitchFamily="34" charset="0"/>
              <a:cs typeface="Arial" panose="020B0604020202020204" pitchFamily="34" charset="0"/>
            </a:endParaRPr>
          </a:p>
          <a:p>
            <a:pPr marL="0" marR="0" indent="0" algn="l" defTabSz="101919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Significant changes </a:t>
            </a:r>
            <a:r>
              <a:rPr lang="en-US" sz="1000" dirty="0" smtClean="0">
                <a:latin typeface="Arial" panose="020B0604020202020204" pitchFamily="34" charset="0"/>
                <a:cs typeface="Arial" panose="020B0604020202020204" pitchFamily="34" charset="0"/>
              </a:rPr>
              <a:t>that are part of the PPA restatement  include </a:t>
            </a:r>
            <a:r>
              <a:rPr lang="en-US" sz="1000" dirty="0">
                <a:latin typeface="Arial" panose="020B0604020202020204" pitchFamily="34" charset="0"/>
                <a:cs typeface="Arial" panose="020B0604020202020204" pitchFamily="34" charset="0"/>
              </a:rPr>
              <a:t>those from </a:t>
            </a:r>
            <a:r>
              <a:rPr lang="en-US" sz="1000" dirty="0" smtClean="0">
                <a:latin typeface="Arial" panose="020B0604020202020204" pitchFamily="34" charset="0"/>
                <a:cs typeface="Arial" panose="020B0604020202020204" pitchFamily="34" charset="0"/>
              </a:rPr>
              <a:t>the Pension Protection Act of 2006, </a:t>
            </a:r>
            <a:r>
              <a:rPr lang="en-US" sz="1000" dirty="0">
                <a:latin typeface="Arial" panose="020B0604020202020204" pitchFamily="34" charset="0"/>
                <a:cs typeface="Arial" panose="020B0604020202020204" pitchFamily="34" charset="0"/>
              </a:rPr>
              <a:t>the final 415 regulations</a:t>
            </a:r>
            <a:r>
              <a:rPr lang="en-US" sz="1000" dirty="0" smtClean="0">
                <a:latin typeface="Arial" panose="020B0604020202020204" pitchFamily="34" charset="0"/>
                <a:cs typeface="Arial" panose="020B0604020202020204" pitchFamily="34" charset="0"/>
              </a:rPr>
              <a:t>, the </a:t>
            </a:r>
            <a:r>
              <a:rPr lang="en-US" sz="1000" dirty="0">
                <a:latin typeface="Arial" panose="020B0604020202020204" pitchFamily="34" charset="0"/>
                <a:cs typeface="Arial" panose="020B0604020202020204" pitchFamily="34" charset="0"/>
              </a:rPr>
              <a:t>Heroes Earnings Assistance and Relief Tax Act (HEART Act), and the Worker, Retiree</a:t>
            </a:r>
            <a:r>
              <a:rPr lang="en-US" sz="1000" dirty="0" smtClean="0">
                <a:latin typeface="Arial" panose="020B0604020202020204" pitchFamily="34" charset="0"/>
                <a:cs typeface="Arial" panose="020B0604020202020204" pitchFamily="34" charset="0"/>
              </a:rPr>
              <a:t>, and </a:t>
            </a:r>
            <a:r>
              <a:rPr lang="en-US" sz="1000" dirty="0">
                <a:latin typeface="Arial" panose="020B0604020202020204" pitchFamily="34" charset="0"/>
                <a:cs typeface="Arial" panose="020B0604020202020204" pitchFamily="34" charset="0"/>
              </a:rPr>
              <a:t>Employer Recovery Act (WRERA). </a:t>
            </a:r>
            <a:r>
              <a:rPr lang="en-US" sz="1000" dirty="0" smtClean="0">
                <a:latin typeface="Arial" panose="020B0604020202020204" pitchFamily="34" charset="0"/>
                <a:cs typeface="Arial" panose="020B0604020202020204" pitchFamily="34" charset="0"/>
              </a:rPr>
              <a:t>Specific </a:t>
            </a:r>
            <a:r>
              <a:rPr lang="en-US" sz="1000" dirty="0">
                <a:latin typeface="Arial" panose="020B0604020202020204" pitchFamily="34" charset="0"/>
                <a:cs typeface="Arial" panose="020B0604020202020204" pitchFamily="34" charset="0"/>
              </a:rPr>
              <a:t>provisions include in-plan Roth rollovers, </a:t>
            </a:r>
            <a:r>
              <a:rPr lang="en-US" sz="1000" dirty="0" smtClean="0">
                <a:latin typeface="Arial" panose="020B0604020202020204" pitchFamily="34" charset="0"/>
                <a:cs typeface="Arial" panose="020B0604020202020204" pitchFamily="34" charset="0"/>
              </a:rPr>
              <a:t>qualified automatic </a:t>
            </a:r>
            <a:r>
              <a:rPr lang="en-US" sz="1000" dirty="0">
                <a:latin typeface="Arial" panose="020B0604020202020204" pitchFamily="34" charset="0"/>
                <a:cs typeface="Arial" panose="020B0604020202020204" pitchFamily="34" charset="0"/>
              </a:rPr>
              <a:t>contribution arrangements (QACAs), and eligible automatic contribution arrangements</a:t>
            </a:r>
          </a:p>
          <a:p>
            <a:r>
              <a:rPr lang="en-US" sz="1000" dirty="0">
                <a:latin typeface="Arial" panose="020B0604020202020204" pitchFamily="34" charset="0"/>
                <a:cs typeface="Arial" panose="020B0604020202020204" pitchFamily="34" charset="0"/>
              </a:rPr>
              <a:t>(EACAs</a:t>
            </a:r>
            <a:r>
              <a:rPr lang="en-US" sz="1000" dirty="0" smtClean="0">
                <a:latin typeface="Arial" panose="020B0604020202020204" pitchFamily="34" charset="0"/>
                <a:cs typeface="Arial" panose="020B0604020202020204" pitchFamily="34" charset="0"/>
              </a:rPr>
              <a:t>).</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Employers that have individually-designed plan documents </a:t>
            </a:r>
            <a:r>
              <a:rPr lang="en-US" sz="1000" dirty="0" smtClean="0">
                <a:latin typeface="Arial" panose="020B0604020202020204" pitchFamily="34" charset="0"/>
                <a:cs typeface="Arial" panose="020B0604020202020204" pitchFamily="34" charset="0"/>
              </a:rPr>
              <a:t>are </a:t>
            </a:r>
            <a:r>
              <a:rPr lang="en-US" sz="1000" dirty="0">
                <a:latin typeface="Arial" panose="020B0604020202020204" pitchFamily="34" charset="0"/>
                <a:cs typeface="Arial" panose="020B0604020202020204" pitchFamily="34" charset="0"/>
              </a:rPr>
              <a:t>subject to a different five-year restatement cycle. Their PPA restatement deadlines </a:t>
            </a:r>
            <a:r>
              <a:rPr lang="en-US" sz="1000" dirty="0" smtClean="0">
                <a:latin typeface="Arial" panose="020B0604020202020204" pitchFamily="34" charset="0"/>
                <a:cs typeface="Arial" panose="020B0604020202020204" pitchFamily="34" charset="0"/>
              </a:rPr>
              <a:t>were </a:t>
            </a:r>
            <a:r>
              <a:rPr lang="en-US" sz="1000" dirty="0">
                <a:latin typeface="Arial" panose="020B0604020202020204" pitchFamily="34" charset="0"/>
                <a:cs typeface="Arial" panose="020B0604020202020204" pitchFamily="34" charset="0"/>
              </a:rPr>
              <a:t>determined by either their Employer Identification Number (EIN) or </a:t>
            </a:r>
            <a:r>
              <a:rPr lang="en-US" sz="1000" dirty="0" smtClean="0">
                <a:latin typeface="Arial" panose="020B0604020202020204" pitchFamily="34" charset="0"/>
                <a:cs typeface="Arial" panose="020B0604020202020204" pitchFamily="34" charset="0"/>
              </a:rPr>
              <a:t>a special </a:t>
            </a:r>
            <a:r>
              <a:rPr lang="en-US" sz="1000" dirty="0">
                <a:latin typeface="Arial" panose="020B0604020202020204" pitchFamily="34" charset="0"/>
                <a:cs typeface="Arial" panose="020B0604020202020204" pitchFamily="34" charset="0"/>
              </a:rPr>
              <a:t>situation.</a:t>
            </a:r>
            <a:endParaRPr lang="en-US" sz="1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5DC5321-D1C2-4379-8784-563E46F8D229}" type="slidenum">
              <a:rPr lang="en-GB" smtClean="0"/>
              <a:t>26</a:t>
            </a:fld>
            <a:endParaRPr lang="en-GB" dirty="0"/>
          </a:p>
        </p:txBody>
      </p:sp>
    </p:spTree>
    <p:extLst>
      <p:ext uri="{BB962C8B-B14F-4D97-AF65-F5344CB8AC3E}">
        <p14:creationId xmlns:p14="http://schemas.microsoft.com/office/powerpoint/2010/main" val="3920975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57"/>
              </a:spcAft>
              <a:buClr>
                <a:srgbClr val="882345"/>
              </a:buClr>
            </a:pPr>
            <a:r>
              <a:rPr lang="en-US" sz="1400" dirty="0" smtClean="0"/>
              <a:t>Final Treasury regulations, effective July 2, 2014, specify the requirements an annuity contract must meet in order to be considered a QLAC: 1) The contract must be a deferred income annuity, purchased from an insurance company, which begins payments to the annuitant no later than age 85. 2) The deferred income annuity contract must state that it is intended to be a QLAC. 3) The contract must be a fixed annuity contract; it cannot be a variable or indexed contract. 4) The contract does not make available any commutation benefit, cash surrender right or other similar feature. 5) The premiums for the purchase of the contract must be limited to the lesser of $125,000 or 25% of the participant’s account balance. The premium limit applies separately to each workplace retirement plan in which an investor participates, but on a combined basis for all IRAs owned by the investor (exclusive of Roth IRA balances).</a:t>
            </a:r>
            <a:endParaRPr lang="en-US" sz="1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5DC5321-D1C2-4379-8784-563E46F8D229}" type="slidenum">
              <a:rPr lang="en-GB" smtClean="0"/>
              <a:t>27</a:t>
            </a:fld>
            <a:endParaRPr lang="en-GB" dirty="0"/>
          </a:p>
        </p:txBody>
      </p:sp>
    </p:spTree>
    <p:extLst>
      <p:ext uri="{BB962C8B-B14F-4D97-AF65-F5344CB8AC3E}">
        <p14:creationId xmlns:p14="http://schemas.microsoft.com/office/powerpoint/2010/main" val="2908204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919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Now let’s focus on the trends we see.</a:t>
            </a:r>
          </a:p>
        </p:txBody>
      </p:sp>
      <p:sp>
        <p:nvSpPr>
          <p:cNvPr id="4" name="Slide Number Placeholder 3"/>
          <p:cNvSpPr>
            <a:spLocks noGrp="1"/>
          </p:cNvSpPr>
          <p:nvPr>
            <p:ph type="sldNum" sz="quarter" idx="10"/>
          </p:nvPr>
        </p:nvSpPr>
        <p:spPr/>
        <p:txBody>
          <a:bodyPr/>
          <a:lstStyle/>
          <a:p>
            <a:fld id="{65DC5321-D1C2-4379-8784-563E46F8D229}" type="slidenum">
              <a:rPr lang="en-GB" smtClean="0"/>
              <a:t>28</a:t>
            </a:fld>
            <a:endParaRPr lang="en-GB" dirty="0"/>
          </a:p>
        </p:txBody>
      </p:sp>
    </p:spTree>
    <p:extLst>
      <p:ext uri="{BB962C8B-B14F-4D97-AF65-F5344CB8AC3E}">
        <p14:creationId xmlns:p14="http://schemas.microsoft.com/office/powerpoint/2010/main" val="1290541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Arial" panose="020B0604020202020204" pitchFamily="34" charset="0"/>
                <a:cs typeface="Arial" panose="020B0604020202020204" pitchFamily="34" charset="0"/>
              </a:rPr>
              <a:t>Read from slide</a:t>
            </a:r>
          </a:p>
          <a:p>
            <a:pPr eaLnBrk="1" fontAlgn="t" hangingPunct="1"/>
            <a:r>
              <a:rPr lang="en-US" sz="1400" dirty="0" smtClean="0"/>
              <a:t>FINRA 01/06/2015 Regulatory Priorities Letter and SEC Examinations Priorities Letter</a:t>
            </a:r>
          </a:p>
          <a:p>
            <a:pPr eaLnBrk="1" fontAlgn="t" hangingPunct="1"/>
            <a:endParaRPr lang="en-US" sz="1400" dirty="0"/>
          </a:p>
          <a:p>
            <a:r>
              <a:rPr lang="en-US" sz="1400" dirty="0">
                <a:latin typeface="Arial" panose="020B0604020202020204" pitchFamily="34" charset="0"/>
                <a:cs typeface="Arial" panose="020B0604020202020204" pitchFamily="34" charset="0"/>
                <a:hlinkClick r:id="rId3"/>
              </a:rPr>
              <a:t>http://www.finra.org/web/groups/industry/@ip/@reg/@</a:t>
            </a:r>
            <a:r>
              <a:rPr lang="en-US" sz="1400" dirty="0" smtClean="0">
                <a:latin typeface="Arial" panose="020B0604020202020204" pitchFamily="34" charset="0"/>
                <a:cs typeface="Arial" panose="020B0604020202020204" pitchFamily="34" charset="0"/>
                <a:hlinkClick r:id="rId3"/>
              </a:rPr>
              <a:t>guide/documents/industry/p602239.pdf</a:t>
            </a:r>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hlinkClick r:id="rId4"/>
              </a:rPr>
              <a:t>http://www.sec.gov/about/offices/ocie/national-examination-program-priorities-2015.pdf</a:t>
            </a:r>
            <a:endParaRPr lang="en-US" sz="1400" dirty="0">
              <a:latin typeface="Arial" panose="020B0604020202020204" pitchFamily="34" charset="0"/>
              <a:cs typeface="Arial" panose="020B0604020202020204" pitchFamily="34" charset="0"/>
            </a:endParaRPr>
          </a:p>
          <a:p>
            <a:pPr eaLnBrk="1" fontAlgn="t" hangingPunct="1"/>
            <a:endParaRPr lang="en-US" sz="1400" dirty="0" smtClean="0"/>
          </a:p>
        </p:txBody>
      </p:sp>
      <p:sp>
        <p:nvSpPr>
          <p:cNvPr id="4" name="Slide Number Placeholder 3"/>
          <p:cNvSpPr>
            <a:spLocks noGrp="1"/>
          </p:cNvSpPr>
          <p:nvPr>
            <p:ph type="sldNum" sz="quarter" idx="10"/>
          </p:nvPr>
        </p:nvSpPr>
        <p:spPr/>
        <p:txBody>
          <a:bodyPr/>
          <a:lstStyle/>
          <a:p>
            <a:fld id="{65DC5321-D1C2-4379-8784-563E46F8D229}" type="slidenum">
              <a:rPr lang="en-GB" smtClean="0"/>
              <a:t>29</a:t>
            </a:fld>
            <a:endParaRPr lang="en-GB" dirty="0"/>
          </a:p>
        </p:txBody>
      </p:sp>
    </p:spTree>
    <p:extLst>
      <p:ext uri="{BB962C8B-B14F-4D97-AF65-F5344CB8AC3E}">
        <p14:creationId xmlns:p14="http://schemas.microsoft.com/office/powerpoint/2010/main" val="213801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9190" rtl="0" eaLnBrk="1" fontAlgn="auto" latinLnBrk="0" hangingPunct="1">
              <a:lnSpc>
                <a:spcPct val="100000"/>
              </a:lnSpc>
              <a:spcBef>
                <a:spcPts val="0"/>
              </a:spcBef>
              <a:spcAft>
                <a:spcPts val="0"/>
              </a:spcAft>
              <a:buClrTx/>
              <a:buSzTx/>
              <a:buFontTx/>
              <a:buNone/>
              <a:tabLst/>
              <a:defRPr/>
            </a:pPr>
            <a:r>
              <a:rPr lang="en-US" dirty="0" smtClean="0">
                <a:ea typeface="+mn-ea"/>
              </a:rPr>
              <a:t>Read from slide.</a:t>
            </a:r>
          </a:p>
        </p:txBody>
      </p:sp>
      <p:sp>
        <p:nvSpPr>
          <p:cNvPr id="4" name="Slide Number Placeholder 3"/>
          <p:cNvSpPr>
            <a:spLocks noGrp="1"/>
          </p:cNvSpPr>
          <p:nvPr>
            <p:ph type="sldNum" sz="quarter" idx="10"/>
          </p:nvPr>
        </p:nvSpPr>
        <p:spPr/>
        <p:txBody>
          <a:bodyPr/>
          <a:lstStyle/>
          <a:p>
            <a:fld id="{65DC5321-D1C2-4379-8784-563E46F8D229}" type="slidenum">
              <a:rPr lang="en-GB" smtClean="0"/>
              <a:t>3</a:t>
            </a:fld>
            <a:endParaRPr lang="en-GB"/>
          </a:p>
        </p:txBody>
      </p:sp>
    </p:spTree>
    <p:extLst>
      <p:ext uri="{BB962C8B-B14F-4D97-AF65-F5344CB8AC3E}">
        <p14:creationId xmlns:p14="http://schemas.microsoft.com/office/powerpoint/2010/main" val="915817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Arial" panose="020B0604020202020204" pitchFamily="34" charset="0"/>
                <a:cs typeface="Arial" panose="020B0604020202020204" pitchFamily="34" charset="0"/>
              </a:rPr>
              <a:t>Read from slide</a:t>
            </a:r>
          </a:p>
          <a:p>
            <a:pPr eaLnBrk="1" fontAlgn="t" hangingPunct="1"/>
            <a:r>
              <a:rPr lang="en-US" sz="1400" dirty="0" smtClean="0"/>
              <a:t>DOL Definition of investment advice fiduciary proposed and final rules</a:t>
            </a:r>
          </a:p>
          <a:p>
            <a:pPr eaLnBrk="1" fontAlgn="t" hangingPunct="1"/>
            <a:r>
              <a:rPr lang="en-US" sz="1400" dirty="0" smtClean="0"/>
              <a:t>IRS Announcements 2014-15 and 2014-32</a:t>
            </a:r>
          </a:p>
        </p:txBody>
      </p:sp>
      <p:sp>
        <p:nvSpPr>
          <p:cNvPr id="4" name="Slide Number Placeholder 3"/>
          <p:cNvSpPr>
            <a:spLocks noGrp="1"/>
          </p:cNvSpPr>
          <p:nvPr>
            <p:ph type="sldNum" sz="quarter" idx="10"/>
          </p:nvPr>
        </p:nvSpPr>
        <p:spPr/>
        <p:txBody>
          <a:bodyPr/>
          <a:lstStyle/>
          <a:p>
            <a:fld id="{65DC5321-D1C2-4379-8784-563E46F8D229}" type="slidenum">
              <a:rPr lang="en-GB" smtClean="0"/>
              <a:t>30</a:t>
            </a:fld>
            <a:endParaRPr lang="en-GB" dirty="0"/>
          </a:p>
        </p:txBody>
      </p:sp>
    </p:spTree>
    <p:extLst>
      <p:ext uri="{BB962C8B-B14F-4D97-AF65-F5344CB8AC3E}">
        <p14:creationId xmlns:p14="http://schemas.microsoft.com/office/powerpoint/2010/main" val="2138019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The PBGC’s deficit increased to $62 billion in 2014 — up from $36 billion in 2013, putting 1.5 million workers and retirees who rely on the PBGC for their retirement benefits at risk. A significant decline in the net position of the multiemployer program accounts for the dramatic change. In the face of such daunting deficit, increases to premiums were inevitable. On December 26, 2013, the President signed the Bipartisan Budget Act of 2013 (BBA) into law. The BBA includes significant increases in the flat-rate and variable-rate premiums charged by the Pension Benefit Guaranty Corporation (PBGC) for single-employer defined benefit plans. These increases are effective for plan years beginning in 2015 </a:t>
            </a:r>
            <a:r>
              <a:rPr lang="en-US" sz="1000" dirty="0" smtClean="0">
                <a:latin typeface="Arial" panose="020B0604020202020204" pitchFamily="34" charset="0"/>
                <a:cs typeface="Arial" panose="020B0604020202020204" pitchFamily="34" charset="0"/>
              </a:rPr>
              <a:t>and for later years. </a:t>
            </a:r>
          </a:p>
          <a:p>
            <a:r>
              <a:rPr lang="en-US" sz="1000" dirty="0" smtClean="0">
                <a:latin typeface="Arial" panose="020B0604020202020204" pitchFamily="34" charset="0"/>
                <a:cs typeface="Arial" panose="020B0604020202020204" pitchFamily="34" charset="0"/>
              </a:rPr>
              <a:t>The additional PBGC premium costs will be most severe for pension funds that run large deficits. As a result, pension plan sponsors will have a strong incentive to fund their plans and reduce the risk of subsequent drops in funded status. </a:t>
            </a:r>
          </a:p>
          <a:p>
            <a:r>
              <a:rPr lang="en-US" sz="1000" dirty="0" smtClean="0">
                <a:latin typeface="Arial" panose="020B0604020202020204" pitchFamily="34" charset="0"/>
                <a:cs typeface="Arial" panose="020B0604020202020204" pitchFamily="34" charset="0"/>
              </a:rPr>
              <a:t>The table shows the historical and future PBGC premiums, with the new BBA rates going into effect in 2015. As noted with the ‘(indexed)’ designation in the table, certain premium rates will be indexed in the future to national average wage increases.</a:t>
            </a:r>
          </a:p>
        </p:txBody>
      </p:sp>
      <p:sp>
        <p:nvSpPr>
          <p:cNvPr id="4" name="Slide Number Placeholder 3"/>
          <p:cNvSpPr>
            <a:spLocks noGrp="1"/>
          </p:cNvSpPr>
          <p:nvPr>
            <p:ph type="sldNum" sz="quarter" idx="10"/>
          </p:nvPr>
        </p:nvSpPr>
        <p:spPr/>
        <p:txBody>
          <a:bodyPr/>
          <a:lstStyle/>
          <a:p>
            <a:fld id="{65DC5321-D1C2-4379-8784-563E46F8D229}" type="slidenum">
              <a:rPr lang="en-GB" smtClean="0"/>
              <a:t>31</a:t>
            </a:fld>
            <a:endParaRPr lang="en-GB" dirty="0"/>
          </a:p>
        </p:txBody>
      </p:sp>
    </p:spTree>
    <p:extLst>
      <p:ext uri="{BB962C8B-B14F-4D97-AF65-F5344CB8AC3E}">
        <p14:creationId xmlns:p14="http://schemas.microsoft.com/office/powerpoint/2010/main" val="4185589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The </a:t>
            </a:r>
            <a:r>
              <a:rPr lang="en-US" sz="1000" dirty="0">
                <a:latin typeface="Arial" panose="020B0604020202020204" pitchFamily="34" charset="0"/>
                <a:cs typeface="Arial" panose="020B0604020202020204" pitchFamily="34" charset="0"/>
              </a:rPr>
              <a:t>dominant trend in the DB plan industry is "de-risking." Despite an improving equity market and funding stabilization measures extended by Congress, the average funding level of U.S. pension plans from 2013 to 2014 declined by nine percentage points (to 79 percent).  Plan sponsors must meet funding requirements and any shortfalls are reflected on their corporate balance sheets. Consequently, plan sponsors are under tremendous pressure to reduce plan liabilities.  Unnaturally low interest rates, increasing Pension Benefit Guaranty Corporation (PBGC) premiums, and longer life expectancies reflected in new mortality tables released by the Society of Actuaries, are further exacerbating plan liabilities, and are driving DB plan sponsors to seek ways to control their long term obligations. </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hlinkClick r:id="rId3"/>
              </a:rPr>
              <a:t>http://www.mercer.com/content/mercer/global/all/en/newsroom/SP-1500-pension-funded-status-declines-in-2014-as-low-interest-rates-and-new-mortality-tables-overpower-positive-asset-returns.html</a:t>
            </a:r>
            <a:endParaRPr lang="en-US" sz="1000" dirty="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5DC5321-D1C2-4379-8784-563E46F8D229}" type="slidenum">
              <a:rPr lang="en-GB" smtClean="0"/>
              <a:t>32</a:t>
            </a:fld>
            <a:endParaRPr lang="en-GB" dirty="0"/>
          </a:p>
        </p:txBody>
      </p:sp>
    </p:spTree>
    <p:extLst>
      <p:ext uri="{BB962C8B-B14F-4D97-AF65-F5344CB8AC3E}">
        <p14:creationId xmlns:p14="http://schemas.microsoft.com/office/powerpoint/2010/main" val="1537480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Pension plan sponsors are under tremendous pressure to reduce the financial liabilities of their DB plans.  Consequently, more and more are turning to de-risking strategies. Pension de-risking consists of a series of plan design, investment and settlement strategies engineered to help reduce volatility with respect to a corporation’s DB pension plan obligations and balance sheet.</a:t>
            </a:r>
          </a:p>
          <a:p>
            <a:pPr lvl="0"/>
            <a:r>
              <a:rPr lang="en-US" sz="1000" dirty="0" smtClean="0">
                <a:latin typeface="Arial" panose="020B0604020202020204" pitchFamily="34" charset="0"/>
                <a:cs typeface="Arial" panose="020B0604020202020204" pitchFamily="34" charset="0"/>
              </a:rPr>
              <a:t>The graphic illustrates examples of de-risking strategies that companies have begun adopting.</a:t>
            </a:r>
          </a:p>
          <a:p>
            <a:pPr lvl="0"/>
            <a:endParaRPr lang="en-US" sz="1000" dirty="0">
              <a:latin typeface="Arial" panose="020B0604020202020204" pitchFamily="34" charset="0"/>
              <a:cs typeface="Arial" panose="020B0604020202020204" pitchFamily="34" charset="0"/>
            </a:endParaRPr>
          </a:p>
          <a:p>
            <a:pPr lvl="0"/>
            <a:r>
              <a:rPr lang="en-US" sz="1000" dirty="0" smtClean="0">
                <a:latin typeface="Arial" panose="020B0604020202020204" pitchFamily="34" charset="0"/>
                <a:cs typeface="Arial" panose="020B0604020202020204" pitchFamily="34" charset="0"/>
              </a:rPr>
              <a:t>Read from slide</a:t>
            </a:r>
          </a:p>
        </p:txBody>
      </p:sp>
      <p:sp>
        <p:nvSpPr>
          <p:cNvPr id="4" name="Slide Number Placeholder 3"/>
          <p:cNvSpPr>
            <a:spLocks noGrp="1"/>
          </p:cNvSpPr>
          <p:nvPr>
            <p:ph type="sldNum" sz="quarter" idx="10"/>
          </p:nvPr>
        </p:nvSpPr>
        <p:spPr/>
        <p:txBody>
          <a:bodyPr/>
          <a:lstStyle/>
          <a:p>
            <a:fld id="{65DC5321-D1C2-4379-8784-563E46F8D229}" type="slidenum">
              <a:rPr lang="en-GB" smtClean="0"/>
              <a:t>33</a:t>
            </a:fld>
            <a:endParaRPr lang="en-GB" dirty="0"/>
          </a:p>
        </p:txBody>
      </p:sp>
    </p:spTree>
    <p:extLst>
      <p:ext uri="{BB962C8B-B14F-4D97-AF65-F5344CB8AC3E}">
        <p14:creationId xmlns:p14="http://schemas.microsoft.com/office/powerpoint/2010/main" val="1537480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i="0" u="none" strike="noStrike" kern="1200" baseline="0" dirty="0" smtClean="0">
                <a:solidFill>
                  <a:schemeClr val="tx1"/>
                </a:solidFill>
                <a:latin typeface="+mn-lt"/>
                <a:ea typeface="+mn-ea"/>
                <a:cs typeface="+mn-cs"/>
              </a:rPr>
              <a:t>New guidance from the IRS now makes it possible for 401(k) plan participants to potentially use their</a:t>
            </a:r>
          </a:p>
          <a:p>
            <a:r>
              <a:rPr lang="en-US" sz="1300" b="0" i="0" u="none" strike="noStrike" kern="1200" baseline="0" dirty="0" smtClean="0">
                <a:solidFill>
                  <a:schemeClr val="tx1"/>
                </a:solidFill>
                <a:latin typeface="+mn-lt"/>
                <a:ea typeface="+mn-ea"/>
                <a:cs typeface="+mn-cs"/>
              </a:rPr>
              <a:t>after-tax accounts to complete tax-free Roth IRA conversions. This new guidance applies to plans</a:t>
            </a:r>
          </a:p>
          <a:p>
            <a:r>
              <a:rPr lang="en-US" sz="1300" b="0" i="0" u="none" strike="noStrike" kern="1200" baseline="0" dirty="0" smtClean="0">
                <a:solidFill>
                  <a:schemeClr val="tx1"/>
                </a:solidFill>
                <a:latin typeface="+mn-lt"/>
                <a:ea typeface="+mn-ea"/>
                <a:cs typeface="+mn-cs"/>
              </a:rPr>
              <a:t>qualified under Internal Revenue Code Section 401(a), 403(b) and governmental 457(b) plans.</a:t>
            </a:r>
          </a:p>
          <a:p>
            <a:r>
              <a:rPr lang="en-US" sz="1300" b="0" i="0" u="none" strike="noStrike" kern="1200" baseline="0" dirty="0" smtClean="0">
                <a:solidFill>
                  <a:schemeClr val="tx1"/>
                </a:solidFill>
                <a:latin typeface="+mn-lt"/>
                <a:ea typeface="+mn-ea"/>
                <a:cs typeface="+mn-cs"/>
              </a:rPr>
              <a:t>Special basis recovery rules apply to the withdrawal of after-tax accounts. Under these rules, the</a:t>
            </a:r>
          </a:p>
          <a:p>
            <a:r>
              <a:rPr lang="en-US" sz="1300" b="0" i="0" u="none" strike="noStrike" kern="1200" baseline="0" dirty="0" smtClean="0">
                <a:solidFill>
                  <a:schemeClr val="tx1"/>
                </a:solidFill>
                <a:latin typeface="+mn-lt"/>
                <a:ea typeface="+mn-ea"/>
                <a:cs typeface="+mn-cs"/>
              </a:rPr>
              <a:t>amount a participant is entitled to exclude from taxation is determined by multiplying the amount of</a:t>
            </a:r>
          </a:p>
          <a:p>
            <a:r>
              <a:rPr lang="en-US" sz="1300" b="0" i="0" u="none" strike="noStrike" kern="1200" baseline="0" dirty="0" smtClean="0">
                <a:solidFill>
                  <a:schemeClr val="tx1"/>
                </a:solidFill>
                <a:latin typeface="+mn-lt"/>
                <a:ea typeface="+mn-ea"/>
                <a:cs typeface="+mn-cs"/>
              </a:rPr>
              <a:t>the payment by the ratio of the participant’s basis to the total value of the participant’s account</a:t>
            </a:r>
          </a:p>
          <a:p>
            <a:r>
              <a:rPr lang="en-US" sz="1300" b="0" i="0" u="none" strike="noStrike" kern="1200" baseline="0" dirty="0" smtClean="0">
                <a:solidFill>
                  <a:schemeClr val="tx1"/>
                </a:solidFill>
                <a:latin typeface="+mn-lt"/>
                <a:ea typeface="+mn-ea"/>
                <a:cs typeface="+mn-cs"/>
              </a:rPr>
              <a:t>balance under the plan as of the date of distribution. A special grandfather rule allows participants to</a:t>
            </a:r>
          </a:p>
          <a:p>
            <a:r>
              <a:rPr lang="en-US" sz="1300" b="0" i="0" u="none" strike="noStrike" kern="1200" baseline="0" dirty="0" smtClean="0">
                <a:solidFill>
                  <a:schemeClr val="tx1"/>
                </a:solidFill>
                <a:latin typeface="+mn-lt"/>
                <a:ea typeface="+mn-ea"/>
                <a:cs typeface="+mn-cs"/>
              </a:rPr>
              <a:t>first withdraw their pre-1987 after-tax contributions that have been tracked separately on a</a:t>
            </a:r>
          </a:p>
          <a:p>
            <a:r>
              <a:rPr lang="en-US" sz="1300" b="0" i="0" u="none" strike="noStrike" kern="1200" baseline="0" dirty="0" smtClean="0">
                <a:solidFill>
                  <a:schemeClr val="tx1"/>
                </a:solidFill>
                <a:latin typeface="+mn-lt"/>
                <a:ea typeface="+mn-ea"/>
                <a:cs typeface="+mn-cs"/>
              </a:rPr>
              <a:t>completely tax-free basis.</a:t>
            </a:r>
          </a:p>
          <a:p>
            <a:endParaRPr lang="en-US" sz="1300" b="0" i="0" u="none" strike="noStrike" kern="1200" baseline="0" dirty="0" smtClean="0">
              <a:solidFill>
                <a:schemeClr val="tx1"/>
              </a:solidFill>
              <a:latin typeface="+mn-lt"/>
              <a:ea typeface="+mn-ea"/>
              <a:cs typeface="+mn-cs"/>
            </a:endParaRPr>
          </a:p>
          <a:p>
            <a:r>
              <a:rPr lang="en-US" sz="1300" b="0" i="0" u="none" strike="noStrike" kern="1200" baseline="0" dirty="0" smtClean="0">
                <a:solidFill>
                  <a:schemeClr val="tx1"/>
                </a:solidFill>
                <a:latin typeface="+mn-lt"/>
                <a:ea typeface="+mn-ea"/>
                <a:cs typeface="+mn-cs"/>
              </a:rPr>
              <a:t>In September 2014, the IRS released Notice 2014-54 and with it changed the rules for allocating the</a:t>
            </a:r>
          </a:p>
          <a:p>
            <a:r>
              <a:rPr lang="en-US" sz="1300" b="0" i="0" u="none" strike="noStrike" kern="1200" baseline="0" dirty="0" smtClean="0">
                <a:solidFill>
                  <a:schemeClr val="tx1"/>
                </a:solidFill>
                <a:latin typeface="+mn-lt"/>
                <a:ea typeface="+mn-ea"/>
                <a:cs typeface="+mn-cs"/>
              </a:rPr>
              <a:t>pretax and after-tax portions of distributions from workplace retirement plans for withdrawals that are</a:t>
            </a:r>
          </a:p>
          <a:p>
            <a:r>
              <a:rPr lang="en-US" sz="1300" b="0" i="0" u="none" strike="noStrike" kern="1200" baseline="0" dirty="0" smtClean="0">
                <a:solidFill>
                  <a:schemeClr val="tx1"/>
                </a:solidFill>
                <a:latin typeface="+mn-lt"/>
                <a:ea typeface="+mn-ea"/>
                <a:cs typeface="+mn-cs"/>
              </a:rPr>
              <a:t>“split” and sent to multiple destinations at the plan participant’s direction. Consequently, if plan</a:t>
            </a:r>
          </a:p>
          <a:p>
            <a:r>
              <a:rPr lang="en-US" sz="1300" b="0" i="0" u="none" strike="noStrike" kern="1200" baseline="0" dirty="0" smtClean="0">
                <a:solidFill>
                  <a:schemeClr val="tx1"/>
                </a:solidFill>
                <a:latin typeface="+mn-lt"/>
                <a:ea typeface="+mn-ea"/>
                <a:cs typeface="+mn-cs"/>
              </a:rPr>
              <a:t>conditions permit and all requirements are met, one application of the new rule would be to allow a</a:t>
            </a:r>
          </a:p>
          <a:p>
            <a:r>
              <a:rPr lang="en-US" sz="1300" b="0" i="0" u="none" strike="noStrike" kern="1200" baseline="0" dirty="0" smtClean="0">
                <a:solidFill>
                  <a:schemeClr val="tx1"/>
                </a:solidFill>
                <a:latin typeface="+mn-lt"/>
                <a:ea typeface="+mn-ea"/>
                <a:cs typeface="+mn-cs"/>
              </a:rPr>
              <a:t>participant to direct the plan administrator to send the pretax portion to a traditional IRA and the </a:t>
            </a:r>
            <a:r>
              <a:rPr lang="en-US" sz="1300" b="0" i="0" u="none" strike="noStrike" kern="1200" baseline="0" dirty="0" err="1" smtClean="0">
                <a:solidFill>
                  <a:schemeClr val="tx1"/>
                </a:solidFill>
                <a:latin typeface="+mn-lt"/>
                <a:ea typeface="+mn-ea"/>
                <a:cs typeface="+mn-cs"/>
              </a:rPr>
              <a:t>aftertax</a:t>
            </a:r>
            <a:endParaRPr lang="en-US" sz="1300" b="0" i="0" u="none" strike="noStrike" kern="1200" baseline="0" dirty="0" smtClean="0">
              <a:solidFill>
                <a:schemeClr val="tx1"/>
              </a:solidFill>
              <a:latin typeface="+mn-lt"/>
              <a:ea typeface="+mn-ea"/>
              <a:cs typeface="+mn-cs"/>
            </a:endParaRPr>
          </a:p>
          <a:p>
            <a:r>
              <a:rPr lang="en-US" sz="1300" b="0" i="0" u="none" strike="noStrike" kern="1200" baseline="0" dirty="0" smtClean="0">
                <a:solidFill>
                  <a:schemeClr val="tx1"/>
                </a:solidFill>
                <a:latin typeface="+mn-lt"/>
                <a:ea typeface="+mn-ea"/>
                <a:cs typeface="+mn-cs"/>
              </a:rPr>
              <a:t>portion to a Roth IRA.</a:t>
            </a:r>
          </a:p>
          <a:p>
            <a:endParaRPr lang="en-US" sz="1300" b="0" i="0" u="none" strike="noStrike" kern="1200" baseline="0" dirty="0" smtClean="0">
              <a:solidFill>
                <a:schemeClr val="tx1"/>
              </a:solidFill>
              <a:latin typeface="+mn-lt"/>
              <a:ea typeface="+mn-ea"/>
              <a:cs typeface="+mn-cs"/>
            </a:endParaRPr>
          </a:p>
          <a:p>
            <a:r>
              <a:rPr lang="en-US" sz="1300" b="0" i="0" u="none" strike="noStrike" kern="1200" baseline="0" dirty="0" smtClean="0">
                <a:solidFill>
                  <a:schemeClr val="tx1"/>
                </a:solidFill>
                <a:latin typeface="+mn-lt"/>
                <a:ea typeface="+mn-ea"/>
                <a:cs typeface="+mn-cs"/>
              </a:rPr>
              <a:t>Read from slide</a:t>
            </a:r>
            <a:endParaRPr lang="en-US" sz="1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5DC5321-D1C2-4379-8784-563E46F8D229}" type="slidenum">
              <a:rPr lang="en-GB" smtClean="0">
                <a:solidFill>
                  <a:prstClr val="black"/>
                </a:solidFill>
              </a:rPr>
              <a:pPr/>
              <a:t>34</a:t>
            </a:fld>
            <a:endParaRPr lang="en-GB" dirty="0">
              <a:solidFill>
                <a:prstClr val="black"/>
              </a:solidFill>
            </a:endParaRPr>
          </a:p>
        </p:txBody>
      </p:sp>
    </p:spTree>
    <p:extLst>
      <p:ext uri="{BB962C8B-B14F-4D97-AF65-F5344CB8AC3E}">
        <p14:creationId xmlns:p14="http://schemas.microsoft.com/office/powerpoint/2010/main" val="2908204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9190" rtl="0" eaLnBrk="1" fontAlgn="auto" latinLnBrk="0" hangingPunct="1">
              <a:lnSpc>
                <a:spcPct val="100000"/>
              </a:lnSpc>
              <a:spcBef>
                <a:spcPts val="0"/>
              </a:spcBef>
              <a:spcAft>
                <a:spcPts val="0"/>
              </a:spcAft>
              <a:buClrTx/>
              <a:buSzTx/>
              <a:buFontTx/>
              <a:buNone/>
              <a:tabLst/>
              <a:defRPr/>
            </a:pPr>
            <a:r>
              <a:rPr lang="en-US" sz="1000" dirty="0" smtClean="0">
                <a:latin typeface="Arial" pitchFamily="34" charset="0"/>
                <a:cs typeface="Arial" pitchFamily="34" charset="0"/>
              </a:rPr>
              <a:t>Elements of the 2015 Budget Proposal, myRAs, USA Retirement Funds, Retirement Security Act of 2014 and the Tax Reform Act of 2014 are among the new retirement savings proposals under consideration.</a:t>
            </a:r>
          </a:p>
        </p:txBody>
      </p:sp>
      <p:sp>
        <p:nvSpPr>
          <p:cNvPr id="4" name="Slide Number Placeholder 3"/>
          <p:cNvSpPr>
            <a:spLocks noGrp="1"/>
          </p:cNvSpPr>
          <p:nvPr>
            <p:ph type="sldNum" sz="quarter" idx="10"/>
          </p:nvPr>
        </p:nvSpPr>
        <p:spPr/>
        <p:txBody>
          <a:bodyPr/>
          <a:lstStyle/>
          <a:p>
            <a:fld id="{65DC5321-D1C2-4379-8784-563E46F8D229}" type="slidenum">
              <a:rPr lang="en-GB" smtClean="0"/>
              <a:t>35</a:t>
            </a:fld>
            <a:endParaRPr lang="en-GB" dirty="0"/>
          </a:p>
        </p:txBody>
      </p:sp>
    </p:spTree>
    <p:extLst>
      <p:ext uri="{BB962C8B-B14F-4D97-AF65-F5344CB8AC3E}">
        <p14:creationId xmlns:p14="http://schemas.microsoft.com/office/powerpoint/2010/main" val="17520339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US" sz="1000" dirty="0" smtClean="0">
                <a:latin typeface="Arial" panose="020B0604020202020204" pitchFamily="34" charset="0"/>
                <a:cs typeface="Arial" panose="020B0604020202020204" pitchFamily="34" charset="0"/>
              </a:rPr>
              <a:t>Retirement-related provisions re-occurring themes</a:t>
            </a:r>
          </a:p>
          <a:p>
            <a:pPr marL="0" lvl="1" indent="0">
              <a:buNone/>
            </a:pPr>
            <a:endParaRPr lang="en-US" sz="1000" dirty="0">
              <a:latin typeface="Arial" panose="020B0604020202020204" pitchFamily="34" charset="0"/>
              <a:cs typeface="Arial" panose="020B0604020202020204" pitchFamily="34" charset="0"/>
            </a:endParaRPr>
          </a:p>
          <a:p>
            <a:pPr marL="0" lvl="1" indent="0">
              <a:buNone/>
            </a:pPr>
            <a:r>
              <a:rPr lang="en-US" sz="1000" dirty="0" smtClean="0">
                <a:latin typeface="Arial" panose="020B0604020202020204" pitchFamily="34" charset="0"/>
                <a:cs typeface="Arial" panose="020B0604020202020204" pitchFamily="34" charset="0"/>
              </a:rPr>
              <a:t>Read from slide</a:t>
            </a:r>
          </a:p>
          <a:p>
            <a:pPr marL="0" lvl="1" indent="0">
              <a:buNone/>
            </a:pPr>
            <a:endParaRPr lang="en-US" sz="1000" dirty="0">
              <a:latin typeface="Arial" panose="020B0604020202020204" pitchFamily="34" charset="0"/>
              <a:cs typeface="Arial" panose="020B0604020202020204" pitchFamily="34" charset="0"/>
            </a:endParaRPr>
          </a:p>
          <a:p>
            <a:pPr marL="0" lvl="1" indent="0">
              <a:buNone/>
            </a:pPr>
            <a:r>
              <a:rPr lang="en-US" sz="1000" dirty="0">
                <a:latin typeface="Arial" panose="020B0604020202020204" pitchFamily="34" charset="0"/>
                <a:cs typeface="Arial" panose="020B0604020202020204" pitchFamily="34" charset="0"/>
              </a:rPr>
              <a:t>Automatic IRAs would require employers in business for at least two years, with more than 10 employees, and without a current retirement plan (or with a plan that excludes a portion of their workforce from participation) to offer an Automatic IRA option to receive regular contributions on a payroll deduction basis. </a:t>
            </a:r>
            <a:endParaRPr lang="en-US" sz="1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5DC5321-D1C2-4379-8784-563E46F8D229}" type="slidenum">
              <a:rPr lang="en-GB" smtClean="0"/>
              <a:t>36</a:t>
            </a:fld>
            <a:endParaRPr lang="en-GB" dirty="0"/>
          </a:p>
        </p:txBody>
      </p:sp>
    </p:spTree>
    <p:extLst>
      <p:ext uri="{BB962C8B-B14F-4D97-AF65-F5344CB8AC3E}">
        <p14:creationId xmlns:p14="http://schemas.microsoft.com/office/powerpoint/2010/main" val="950372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US" sz="1000" dirty="0" smtClean="0">
                <a:latin typeface="Arial" panose="020B0604020202020204" pitchFamily="34" charset="0"/>
                <a:cs typeface="Arial" panose="020B0604020202020204" pitchFamily="34" charset="0"/>
              </a:rPr>
              <a:t>Read from slide</a:t>
            </a:r>
          </a:p>
        </p:txBody>
      </p:sp>
      <p:sp>
        <p:nvSpPr>
          <p:cNvPr id="4" name="Slide Number Placeholder 3"/>
          <p:cNvSpPr>
            <a:spLocks noGrp="1"/>
          </p:cNvSpPr>
          <p:nvPr>
            <p:ph type="sldNum" sz="quarter" idx="10"/>
          </p:nvPr>
        </p:nvSpPr>
        <p:spPr/>
        <p:txBody>
          <a:bodyPr/>
          <a:lstStyle/>
          <a:p>
            <a:fld id="{65DC5321-D1C2-4379-8784-563E46F8D229}" type="slidenum">
              <a:rPr lang="en-GB" smtClean="0"/>
              <a:t>37</a:t>
            </a:fld>
            <a:endParaRPr lang="en-GB" dirty="0"/>
          </a:p>
        </p:txBody>
      </p:sp>
    </p:spTree>
    <p:extLst>
      <p:ext uri="{BB962C8B-B14F-4D97-AF65-F5344CB8AC3E}">
        <p14:creationId xmlns:p14="http://schemas.microsoft.com/office/powerpoint/2010/main" val="950372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from slide</a:t>
            </a:r>
            <a:endParaRPr lang="en-US" dirty="0"/>
          </a:p>
        </p:txBody>
      </p:sp>
      <p:sp>
        <p:nvSpPr>
          <p:cNvPr id="4" name="Slide Number Placeholder 3"/>
          <p:cNvSpPr>
            <a:spLocks noGrp="1"/>
          </p:cNvSpPr>
          <p:nvPr>
            <p:ph type="sldNum" sz="quarter" idx="10"/>
          </p:nvPr>
        </p:nvSpPr>
        <p:spPr/>
        <p:txBody>
          <a:bodyPr/>
          <a:lstStyle/>
          <a:p>
            <a:fld id="{65DC5321-D1C2-4379-8784-563E46F8D229}" type="slidenum">
              <a:rPr lang="en-GB" smtClean="0"/>
              <a:t>38</a:t>
            </a:fld>
            <a:endParaRPr lang="en-GB" dirty="0"/>
          </a:p>
        </p:txBody>
      </p:sp>
    </p:spTree>
    <p:extLst>
      <p:ext uri="{BB962C8B-B14F-4D97-AF65-F5344CB8AC3E}">
        <p14:creationId xmlns:p14="http://schemas.microsoft.com/office/powerpoint/2010/main" val="4202474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3613"/>
            <a:r>
              <a:rPr lang="en-US" altLang="en-US" sz="1300" b="1" dirty="0" smtClean="0"/>
              <a:t>(Read from slide.)</a:t>
            </a:r>
          </a:p>
        </p:txBody>
      </p:sp>
      <p:sp>
        <p:nvSpPr>
          <p:cNvPr id="4" name="Slide Number Placeholder 3"/>
          <p:cNvSpPr>
            <a:spLocks noGrp="1"/>
          </p:cNvSpPr>
          <p:nvPr>
            <p:ph type="sldNum" sz="quarter" idx="10"/>
          </p:nvPr>
        </p:nvSpPr>
        <p:spPr/>
        <p:txBody>
          <a:bodyPr/>
          <a:lstStyle/>
          <a:p>
            <a:fld id="{65DC5321-D1C2-4379-8784-563E46F8D229}" type="slidenum">
              <a:rPr lang="en-GB" smtClean="0"/>
              <a:t>39</a:t>
            </a:fld>
            <a:endParaRPr lang="en-GB"/>
          </a:p>
        </p:txBody>
      </p:sp>
    </p:spTree>
    <p:extLst>
      <p:ext uri="{BB962C8B-B14F-4D97-AF65-F5344CB8AC3E}">
        <p14:creationId xmlns:p14="http://schemas.microsoft.com/office/powerpoint/2010/main" val="4102034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919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Over the past few years, the Employee Benefits Security Administration (EBSA) agency of the Department of Labor (DOL) has put forth great efforts to promote compliance among retirement plans</a:t>
            </a:r>
          </a:p>
        </p:txBody>
      </p:sp>
      <p:sp>
        <p:nvSpPr>
          <p:cNvPr id="4" name="Slide Number Placeholder 3"/>
          <p:cNvSpPr>
            <a:spLocks noGrp="1"/>
          </p:cNvSpPr>
          <p:nvPr>
            <p:ph type="sldNum" sz="quarter" idx="10"/>
          </p:nvPr>
        </p:nvSpPr>
        <p:spPr/>
        <p:txBody>
          <a:bodyPr/>
          <a:lstStyle/>
          <a:p>
            <a:fld id="{65DC5321-D1C2-4379-8784-563E46F8D229}" type="slidenum">
              <a:rPr lang="en-GB" smtClean="0"/>
              <a:t>4</a:t>
            </a:fld>
            <a:endParaRPr lang="en-GB" dirty="0"/>
          </a:p>
        </p:txBody>
      </p:sp>
    </p:spTree>
    <p:extLst>
      <p:ext uri="{BB962C8B-B14F-4D97-AF65-F5344CB8AC3E}">
        <p14:creationId xmlns:p14="http://schemas.microsoft.com/office/powerpoint/2010/main" val="269637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000" dirty="0" smtClean="0">
                <a:latin typeface="Arial" panose="020B0604020202020204" pitchFamily="34" charset="0"/>
                <a:cs typeface="Arial" panose="020B0604020202020204" pitchFamily="34" charset="0"/>
              </a:rPr>
              <a:t>The DOL’s enforcement results for 2014 resulted in the following:</a:t>
            </a:r>
          </a:p>
          <a:p>
            <a:pPr>
              <a:spcBef>
                <a:spcPct val="0"/>
              </a:spcBef>
            </a:pPr>
            <a:endParaRPr lang="en-US" sz="1000" dirty="0" smtClean="0">
              <a:latin typeface="Arial" panose="020B0604020202020204" pitchFamily="34" charset="0"/>
              <a:cs typeface="Arial" panose="020B0604020202020204" pitchFamily="34" charset="0"/>
            </a:endParaRPr>
          </a:p>
          <a:p>
            <a:pPr>
              <a:spcBef>
                <a:spcPct val="0"/>
              </a:spcBef>
            </a:pPr>
            <a:r>
              <a:rPr lang="en-US" sz="1000" b="1" dirty="0" smtClean="0">
                <a:latin typeface="Arial" panose="020B0604020202020204" pitchFamily="34" charset="0"/>
                <a:cs typeface="Arial" panose="020B0604020202020204" pitchFamily="34" charset="0"/>
              </a:rPr>
              <a:t>Read from slide</a:t>
            </a:r>
          </a:p>
          <a:p>
            <a:pPr>
              <a:spcBef>
                <a:spcPct val="0"/>
              </a:spcBef>
            </a:pPr>
            <a:endParaRPr lang="en-US" sz="1000" dirty="0" smtClean="0">
              <a:latin typeface="Arial" panose="020B0604020202020204" pitchFamily="34" charset="0"/>
              <a:cs typeface="Arial" panose="020B0604020202020204" pitchFamily="34" charset="0"/>
            </a:endParaRPr>
          </a:p>
          <a:p>
            <a:pPr>
              <a:spcBef>
                <a:spcPct val="0"/>
              </a:spcBef>
            </a:pPr>
            <a:r>
              <a:rPr lang="en-US" sz="1000" dirty="0" smtClean="0">
                <a:latin typeface="Arial" panose="020B0604020202020204" pitchFamily="34" charset="0"/>
                <a:cs typeface="Arial" panose="020B0604020202020204" pitchFamily="34" charset="0"/>
              </a:rPr>
              <a:t>Year after year, the Employee Benefits Security Administration (EBSA) agency of the Department of Labor (DOL) puts forth great effort to promote compliance among retirement plans. This year will be no different as the EBSA has indicated enforcement will be aggressive for 2015.  Plan sponsors and service providers especially will find themselves in the EBSA's cross hairs as a result of the Fiduciary Service Provider Compensation Project.  This project's goal is to ensure 1) services providers are complying with ERISA Section 408(b)(2) disclosure regulations, and 2) plan-level fiduciaries are using the required disclosures to prudently select and monitor service providers.</a:t>
            </a:r>
          </a:p>
          <a:p>
            <a:pPr>
              <a:spcBef>
                <a:spcPct val="0"/>
              </a:spcBef>
            </a:pPr>
            <a:endParaRPr lang="en-US" sz="1000" dirty="0" smtClean="0">
              <a:latin typeface="Arial" panose="020B0604020202020204" pitchFamily="34" charset="0"/>
              <a:cs typeface="Arial" panose="020B0604020202020204" pitchFamily="34" charset="0"/>
            </a:endParaRPr>
          </a:p>
          <a:p>
            <a:pPr>
              <a:spcBef>
                <a:spcPct val="0"/>
              </a:spcBef>
            </a:pPr>
            <a:r>
              <a:rPr lang="en-US" sz="1000" dirty="0" smtClean="0">
                <a:latin typeface="Arial" panose="020B0604020202020204" pitchFamily="34" charset="0"/>
                <a:cs typeface="Arial" panose="020B0604020202020204" pitchFamily="34" charset="0"/>
              </a:rPr>
              <a:t>In its budget  for FY 2015, the EBSA requests 889 full-time employees for enforcement and participant assistance activities, which could increase the likelihood of a plan being investigated by the DOL. Specifically, the DOL intends to concentrate enforcement resources on its Major Case Enforcement Initiative and the Fiduciary Service Provider Compensation Project.  Under the first, the EBSA will target  areas that have the greatest impact on the protection of plan assets and participants' benefits, for example, professional fiduciaries and service providers with responsibility for large amounts of plan assets and benefits. Under the second program, the agency will enforce transparency of service provider compensation and plan sponsor prudence.</a:t>
            </a:r>
          </a:p>
        </p:txBody>
      </p:sp>
      <p:sp>
        <p:nvSpPr>
          <p:cNvPr id="4" name="Slide Number Placeholder 3"/>
          <p:cNvSpPr>
            <a:spLocks noGrp="1"/>
          </p:cNvSpPr>
          <p:nvPr>
            <p:ph type="sldNum" sz="quarter" idx="10"/>
          </p:nvPr>
        </p:nvSpPr>
        <p:spPr/>
        <p:txBody>
          <a:bodyPr/>
          <a:lstStyle/>
          <a:p>
            <a:fld id="{65DC5321-D1C2-4379-8784-563E46F8D229}" type="slidenum">
              <a:rPr lang="en-GB" smtClean="0"/>
              <a:t>5</a:t>
            </a:fld>
            <a:endParaRPr lang="en-GB" dirty="0"/>
          </a:p>
        </p:txBody>
      </p:sp>
    </p:spTree>
    <p:extLst>
      <p:ext uri="{BB962C8B-B14F-4D97-AF65-F5344CB8AC3E}">
        <p14:creationId xmlns:p14="http://schemas.microsoft.com/office/powerpoint/2010/main" val="52586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latin typeface="Arial" panose="020B0604020202020204" pitchFamily="34" charset="0"/>
                <a:cs typeface="Arial" panose="020B0604020202020204" pitchFamily="34" charset="0"/>
              </a:rPr>
              <a:t>National Enforcement Priorities (http://www.dol.gov/ebsa/erisa_enforcement.html)</a:t>
            </a:r>
          </a:p>
          <a:p>
            <a:r>
              <a:rPr lang="en-US" sz="1000" b="1" dirty="0" smtClean="0">
                <a:latin typeface="Arial" panose="020B0604020202020204" pitchFamily="34" charset="0"/>
                <a:cs typeface="Arial" panose="020B0604020202020204" pitchFamily="34" charset="0"/>
              </a:rPr>
              <a:t>Major Case Enforcement Priority</a:t>
            </a:r>
            <a:r>
              <a:rPr lang="en-US" sz="1000" dirty="0" smtClean="0">
                <a:latin typeface="Arial" panose="020B0604020202020204" pitchFamily="34" charset="0"/>
                <a:cs typeface="Arial" panose="020B0604020202020204" pitchFamily="34" charset="0"/>
              </a:rPr>
              <a:t> – The EBSA’s Major Case Enforcement initiative will concentrate enforcement resources on areas that have the greatest impact on the protection of plan assets and participants’ benefits, for example, professional fiduciaries and service providers with responsibility for large amounts of plan assets and benefits.</a:t>
            </a:r>
          </a:p>
          <a:p>
            <a:endParaRPr lang="en-US" sz="1000" dirty="0" smtClean="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Fiduciary Service Provider Compensation Project</a:t>
            </a:r>
            <a:r>
              <a:rPr lang="en-US" sz="1000" dirty="0" smtClean="0">
                <a:latin typeface="Arial" panose="020B0604020202020204" pitchFamily="34" charset="0"/>
                <a:cs typeface="Arial" panose="020B0604020202020204" pitchFamily="34" charset="0"/>
              </a:rPr>
              <a:t>- Under this project, which was implemented in FY 2013, the EBSA continues its enforcement efforts to promote transparency by service providers of direct and indirect compensation and to mitigate fiduciary service provider self-dealing.  Following an initial period of compliance assistance, EBSA plans to shift attention to determining whether service providers are complying with the ERISA Section 408(b)(2) regulation and whether plan-level fiduciaries receiving required disclosures are using that information to prudently select and monitor service providers.</a:t>
            </a:r>
          </a:p>
        </p:txBody>
      </p:sp>
      <p:sp>
        <p:nvSpPr>
          <p:cNvPr id="4" name="Slide Number Placeholder 3"/>
          <p:cNvSpPr>
            <a:spLocks noGrp="1"/>
          </p:cNvSpPr>
          <p:nvPr>
            <p:ph type="sldNum" sz="quarter" idx="10"/>
          </p:nvPr>
        </p:nvSpPr>
        <p:spPr/>
        <p:txBody>
          <a:bodyPr/>
          <a:lstStyle/>
          <a:p>
            <a:fld id="{65DC5321-D1C2-4379-8784-563E46F8D229}" type="slidenum">
              <a:rPr lang="en-GB" smtClean="0"/>
              <a:t>6</a:t>
            </a:fld>
            <a:endParaRPr lang="en-GB" dirty="0"/>
          </a:p>
        </p:txBody>
      </p:sp>
    </p:spTree>
    <p:extLst>
      <p:ext uri="{BB962C8B-B14F-4D97-AF65-F5344CB8AC3E}">
        <p14:creationId xmlns:p14="http://schemas.microsoft.com/office/powerpoint/2010/main" val="1932898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smtClean="0">
                <a:latin typeface="Arial" panose="020B0604020202020204" pitchFamily="34" charset="0"/>
                <a:cs typeface="Arial" panose="020B0604020202020204" pitchFamily="34" charset="0"/>
              </a:rPr>
              <a:t>National Enforcement Priorities (http://www.dol.gov/ebsa/erisa_enforcement.html)</a:t>
            </a:r>
          </a:p>
          <a:p>
            <a:r>
              <a:rPr lang="en-US" sz="900" b="1" dirty="0" smtClean="0">
                <a:latin typeface="Arial" panose="020B0604020202020204" pitchFamily="34" charset="0"/>
                <a:cs typeface="Arial" panose="020B0604020202020204" pitchFamily="34" charset="0"/>
              </a:rPr>
              <a:t>Contributory Plans Criminal Project (CPCP)</a:t>
            </a:r>
            <a:r>
              <a:rPr lang="en-US" sz="900" dirty="0" smtClean="0">
                <a:latin typeface="Arial" panose="020B0604020202020204" pitchFamily="34" charset="0"/>
                <a:cs typeface="Arial" panose="020B0604020202020204" pitchFamily="34" charset="0"/>
              </a:rPr>
              <a:t> – The CPCP targets the most egregious and persistent violators and protects the most vulnerable populations by prosecuting individuals who commit crimes involving contributory health and retirement plans. </a:t>
            </a:r>
          </a:p>
          <a:p>
            <a:endParaRPr lang="en-US" sz="900" dirty="0" smtClean="0">
              <a:latin typeface="Arial" panose="020B0604020202020204" pitchFamily="34" charset="0"/>
              <a:cs typeface="Arial" panose="020B0604020202020204" pitchFamily="34" charset="0"/>
            </a:endParaRPr>
          </a:p>
          <a:p>
            <a:r>
              <a:rPr lang="en-US" sz="900" b="1" dirty="0" smtClean="0">
                <a:latin typeface="Arial" panose="020B0604020202020204" pitchFamily="34" charset="0"/>
                <a:cs typeface="Arial" panose="020B0604020202020204" pitchFamily="34" charset="0"/>
              </a:rPr>
              <a:t>Fiduciary Service Provider Compensation Project</a:t>
            </a:r>
            <a:r>
              <a:rPr lang="en-US" sz="900" dirty="0" smtClean="0">
                <a:latin typeface="Arial" panose="020B0604020202020204" pitchFamily="34" charset="0"/>
                <a:cs typeface="Arial" panose="020B0604020202020204" pitchFamily="34" charset="0"/>
              </a:rPr>
              <a:t>- Under this project, which was implemented in FY 2013, the EBSA continues its enforcement efforts to promote transparency by service providers of direct and indirect compensation and to mitigate fiduciary service provider self-dealing.  Following an initial period of compliance assistance, EBSA plans to shift attention to determining whether service providers are complying with the ERISA Section 408(b)(2) regulation and whether plan-level fiduciaries receiving required disclosures are using that information to prudently select and monitor service providers.</a:t>
            </a:r>
          </a:p>
          <a:p>
            <a:endParaRPr lang="en-US" sz="900" dirty="0" smtClean="0">
              <a:latin typeface="Arial" panose="020B0604020202020204" pitchFamily="34" charset="0"/>
              <a:cs typeface="Arial" panose="020B0604020202020204" pitchFamily="34" charset="0"/>
            </a:endParaRPr>
          </a:p>
          <a:p>
            <a:r>
              <a:rPr lang="en-US" sz="900" b="1" dirty="0" smtClean="0">
                <a:latin typeface="Arial" panose="020B0604020202020204" pitchFamily="34" charset="0"/>
                <a:cs typeface="Arial" panose="020B0604020202020204" pitchFamily="34" charset="0"/>
              </a:rPr>
              <a:t>Rapid ERISA Action Team (REACT)</a:t>
            </a:r>
            <a:r>
              <a:rPr lang="en-US" sz="900" dirty="0" smtClean="0">
                <a:latin typeface="Arial" panose="020B0604020202020204" pitchFamily="34" charset="0"/>
                <a:cs typeface="Arial" panose="020B0604020202020204" pitchFamily="34" charset="0"/>
              </a:rPr>
              <a:t> – REACT provides an expedited response to protect the rights and benefits of plan participants when the plan sponsor faces severe financial hardship or bankruptcy. Under REACT, when a company has declared bankruptcy, EBSA takes immediate action to ascertain whether there are plan contributions which have not been paid to the plans' trust, to advise all affected plans of the bankruptcy filing, and to provide assistance in filing proofs of claim to protect the plans, the participants, and the beneficiaries. EBSA also attempts to identify the assets of the responsible fiduciaries and evaluate whether a lawsuit should be filed against those fiduciaries to ensure that the plans are made whole and the benefits secured.</a:t>
            </a:r>
          </a:p>
          <a:p>
            <a:r>
              <a:rPr lang="en-US" sz="900" dirty="0" smtClean="0">
                <a:latin typeface="Arial" panose="020B0604020202020204" pitchFamily="34" charset="0"/>
                <a:cs typeface="Arial" panose="020B0604020202020204" pitchFamily="34" charset="0"/>
                <a:hlinkClick r:id="rId3" action="ppaction://hlinkfile"/>
              </a:rPr>
              <a:t>Fact Sheet</a:t>
            </a:r>
            <a:endParaRPr lang="en-US" sz="900" dirty="0" smtClean="0">
              <a:latin typeface="Arial" panose="020B0604020202020204" pitchFamily="34" charset="0"/>
              <a:cs typeface="Arial" panose="020B0604020202020204" pitchFamily="34" charset="0"/>
            </a:endParaRPr>
          </a:p>
          <a:p>
            <a:endParaRPr lang="en-US" sz="900" dirty="0" smtClean="0">
              <a:latin typeface="Arial" panose="020B0604020202020204" pitchFamily="34" charset="0"/>
              <a:cs typeface="Arial" panose="020B0604020202020204" pitchFamily="34" charset="0"/>
            </a:endParaRPr>
          </a:p>
          <a:p>
            <a:r>
              <a:rPr lang="en-US" sz="900" b="1" dirty="0" smtClean="0">
                <a:latin typeface="Arial" panose="020B0604020202020204" pitchFamily="34" charset="0"/>
                <a:cs typeface="Arial" panose="020B0604020202020204" pitchFamily="34" charset="0"/>
              </a:rPr>
              <a:t>Employee Stock Ownership Plans</a:t>
            </a:r>
            <a:r>
              <a:rPr lang="en-US" sz="900" dirty="0" smtClean="0">
                <a:latin typeface="Arial" panose="020B0604020202020204" pitchFamily="34" charset="0"/>
                <a:cs typeface="Arial" panose="020B0604020202020204" pitchFamily="34" charset="0"/>
              </a:rPr>
              <a:t> - The Employee Stock Ownership Plan (ESOP) project zeros in on transactions that present the potential for fiduciary self-dealing and conflicted interests.  This project ensures that transactions are primarily for the benefit of participants and beneficiaries, particularly in connection with the material issues such as the valuation of employer securities. EBSA targets service providers to ESOPs, such as valuation and independent trustees complicit in ESOP transactions that are not primarily for the benefit of plan participants and beneficiaries.</a:t>
            </a:r>
          </a:p>
        </p:txBody>
      </p:sp>
      <p:sp>
        <p:nvSpPr>
          <p:cNvPr id="4" name="Slide Number Placeholder 3"/>
          <p:cNvSpPr>
            <a:spLocks noGrp="1"/>
          </p:cNvSpPr>
          <p:nvPr>
            <p:ph type="sldNum" sz="quarter" idx="10"/>
          </p:nvPr>
        </p:nvSpPr>
        <p:spPr/>
        <p:txBody>
          <a:bodyPr/>
          <a:lstStyle/>
          <a:p>
            <a:fld id="{65DC5321-D1C2-4379-8784-563E46F8D229}" type="slidenum">
              <a:rPr lang="en-GB" smtClean="0"/>
              <a:t>7</a:t>
            </a:fld>
            <a:endParaRPr lang="en-GB" dirty="0"/>
          </a:p>
        </p:txBody>
      </p:sp>
    </p:spTree>
    <p:extLst>
      <p:ext uri="{BB962C8B-B14F-4D97-AF65-F5344CB8AC3E}">
        <p14:creationId xmlns:p14="http://schemas.microsoft.com/office/powerpoint/2010/main" val="2115663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919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The Employee Benefits Security Administration (EBSA) agency of the Department of Labor (DOL) has an aggressive regulatory agenda for 2015.</a:t>
            </a:r>
          </a:p>
        </p:txBody>
      </p:sp>
      <p:sp>
        <p:nvSpPr>
          <p:cNvPr id="4" name="Slide Number Placeholder 3"/>
          <p:cNvSpPr>
            <a:spLocks noGrp="1"/>
          </p:cNvSpPr>
          <p:nvPr>
            <p:ph type="sldNum" sz="quarter" idx="10"/>
          </p:nvPr>
        </p:nvSpPr>
        <p:spPr/>
        <p:txBody>
          <a:bodyPr/>
          <a:lstStyle/>
          <a:p>
            <a:fld id="{65DC5321-D1C2-4379-8784-563E46F8D229}" type="slidenum">
              <a:rPr lang="en-GB" smtClean="0"/>
              <a:t>8</a:t>
            </a:fld>
            <a:endParaRPr lang="en-GB" dirty="0"/>
          </a:p>
        </p:txBody>
      </p:sp>
    </p:spTree>
    <p:extLst>
      <p:ext uri="{BB962C8B-B14F-4D97-AF65-F5344CB8AC3E}">
        <p14:creationId xmlns:p14="http://schemas.microsoft.com/office/powerpoint/2010/main" val="212039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i="0" u="none" strike="noStrike" kern="1200" baseline="0" dirty="0" smtClean="0">
                <a:solidFill>
                  <a:schemeClr val="tx1"/>
                </a:solidFill>
                <a:latin typeface="+mn-lt"/>
                <a:ea typeface="+mn-ea"/>
                <a:cs typeface="+mn-cs"/>
              </a:rPr>
              <a:t>According to the DOL’s semiannual regulatory agenda for 2015, the Employee Benefit Security</a:t>
            </a:r>
          </a:p>
          <a:p>
            <a:r>
              <a:rPr lang="en-US" sz="1300" b="0" i="0" u="none" strike="noStrike" kern="1200" baseline="0" dirty="0" smtClean="0">
                <a:solidFill>
                  <a:schemeClr val="tx1"/>
                </a:solidFill>
                <a:latin typeface="+mn-lt"/>
                <a:ea typeface="+mn-ea"/>
                <a:cs typeface="+mn-cs"/>
              </a:rPr>
              <a:t>Administration (EBSA) department of the DOL anticipates issuing its second Notice of Proposed Rule</a:t>
            </a:r>
          </a:p>
          <a:p>
            <a:r>
              <a:rPr lang="en-US" sz="1300" b="0" i="0" u="none" strike="noStrike" kern="1200" baseline="0" dirty="0" smtClean="0">
                <a:solidFill>
                  <a:schemeClr val="tx1"/>
                </a:solidFill>
                <a:latin typeface="+mn-lt"/>
                <a:ea typeface="+mn-ea"/>
                <a:cs typeface="+mn-cs"/>
              </a:rPr>
              <a:t>Making (NPRM) for what it calls its “Conflict of Interest Rule-Investment Advice” in the second</a:t>
            </a:r>
          </a:p>
          <a:p>
            <a:r>
              <a:rPr lang="en-US" sz="1300" b="0" i="0" u="none" strike="noStrike" kern="1200" baseline="0" dirty="0" smtClean="0">
                <a:solidFill>
                  <a:schemeClr val="tx1"/>
                </a:solidFill>
                <a:latin typeface="+mn-lt"/>
                <a:ea typeface="+mn-ea"/>
                <a:cs typeface="+mn-cs"/>
              </a:rPr>
              <a:t>quarter of 2015.</a:t>
            </a:r>
          </a:p>
          <a:p>
            <a:endParaRPr lang="en-US" sz="1300" b="0" i="0" u="none" strike="noStrike" kern="1200" baseline="0" dirty="0" smtClean="0">
              <a:solidFill>
                <a:schemeClr val="tx1"/>
              </a:solidFill>
              <a:latin typeface="+mn-lt"/>
              <a:ea typeface="+mn-ea"/>
              <a:cs typeface="+mn-cs"/>
            </a:endParaRPr>
          </a:p>
          <a:p>
            <a:r>
              <a:rPr lang="en-US" sz="1300" b="0" i="0" u="none" strike="noStrike" kern="1200" baseline="0" dirty="0" smtClean="0">
                <a:solidFill>
                  <a:schemeClr val="tx1"/>
                </a:solidFill>
                <a:latin typeface="+mn-lt"/>
                <a:ea typeface="+mn-ea"/>
                <a:cs typeface="+mn-cs"/>
              </a:rPr>
              <a:t>An NPRM is a notice published in the Federal Register that announces the intent of an agency to</a:t>
            </a:r>
          </a:p>
          <a:p>
            <a:r>
              <a:rPr lang="en-US" sz="1300" b="0" i="0" u="none" strike="noStrike" kern="1200" baseline="0" dirty="0" smtClean="0">
                <a:solidFill>
                  <a:schemeClr val="tx1"/>
                </a:solidFill>
                <a:latin typeface="+mn-lt"/>
                <a:ea typeface="+mn-ea"/>
                <a:cs typeface="+mn-cs"/>
              </a:rPr>
              <a:t>promulgate a particular rule. Generally, when posting an NPRM, an agency will also announce an</a:t>
            </a:r>
          </a:p>
          <a:p>
            <a:r>
              <a:rPr lang="en-US" sz="1300" b="0" i="0" u="none" strike="noStrike" kern="1200" baseline="0" dirty="0" smtClean="0">
                <a:solidFill>
                  <a:schemeClr val="tx1"/>
                </a:solidFill>
                <a:latin typeface="+mn-lt"/>
                <a:ea typeface="+mn-ea"/>
                <a:cs typeface="+mn-cs"/>
              </a:rPr>
              <a:t>opportunity for public comment (usually at least 60 days). Publication of an NPRM is often the first</a:t>
            </a:r>
          </a:p>
          <a:p>
            <a:r>
              <a:rPr lang="en-US" sz="1300" b="0" i="0" u="none" strike="noStrike" kern="1200" baseline="0" dirty="0" smtClean="0">
                <a:solidFill>
                  <a:schemeClr val="tx1"/>
                </a:solidFill>
                <a:latin typeface="+mn-lt"/>
                <a:ea typeface="+mn-ea"/>
                <a:cs typeface="+mn-cs"/>
              </a:rPr>
              <a:t>time the public becomes aware of an agency's rule proposal on a topic. Although in this case, this will</a:t>
            </a:r>
          </a:p>
          <a:p>
            <a:r>
              <a:rPr lang="en-US" sz="1300" b="0" i="0" u="none" strike="noStrike" kern="1200" baseline="0" dirty="0" smtClean="0">
                <a:solidFill>
                  <a:schemeClr val="tx1"/>
                </a:solidFill>
                <a:latin typeface="+mn-lt"/>
                <a:ea typeface="+mn-ea"/>
                <a:cs typeface="+mn-cs"/>
              </a:rPr>
              <a:t>be the second such notice.</a:t>
            </a:r>
          </a:p>
          <a:p>
            <a:endParaRPr lang="en-US" sz="1300" b="0" i="0" u="none" strike="noStrike" kern="1200" baseline="0" dirty="0" smtClean="0">
              <a:solidFill>
                <a:schemeClr val="tx1"/>
              </a:solidFill>
              <a:latin typeface="+mn-lt"/>
              <a:ea typeface="+mn-ea"/>
              <a:cs typeface="+mn-cs"/>
            </a:endParaRPr>
          </a:p>
          <a:p>
            <a:r>
              <a:rPr lang="en-US" sz="1300" b="0" i="0" u="none" strike="noStrike" kern="1200" baseline="0" dirty="0" smtClean="0">
                <a:solidFill>
                  <a:schemeClr val="tx1"/>
                </a:solidFill>
                <a:latin typeface="+mn-lt"/>
                <a:ea typeface="+mn-ea"/>
                <a:cs typeface="+mn-cs"/>
              </a:rPr>
              <a:t>It is anticipated that (if or when) this rule is eventually finalized, it would more broadly define as</a:t>
            </a:r>
          </a:p>
          <a:p>
            <a:r>
              <a:rPr lang="en-US" sz="1300" b="0" i="0" u="none" strike="noStrike" kern="1200" baseline="0" dirty="0" smtClean="0">
                <a:solidFill>
                  <a:schemeClr val="tx1"/>
                </a:solidFill>
                <a:latin typeface="+mn-lt"/>
                <a:ea typeface="+mn-ea"/>
                <a:cs typeface="+mn-cs"/>
              </a:rPr>
              <a:t>fiduciaries those persons who render investment advice to plans and IRAs for a fee within the</a:t>
            </a:r>
          </a:p>
          <a:p>
            <a:r>
              <a:rPr lang="en-US" sz="1300" b="0" i="0" u="none" strike="noStrike" kern="1200" baseline="0" dirty="0" smtClean="0">
                <a:solidFill>
                  <a:schemeClr val="tx1"/>
                </a:solidFill>
                <a:latin typeface="+mn-lt"/>
                <a:ea typeface="+mn-ea"/>
                <a:cs typeface="+mn-cs"/>
              </a:rPr>
              <a:t>meaning of section 3(21) of the Employee Retirement Income Security Act (ERISA) and section</a:t>
            </a:r>
          </a:p>
          <a:p>
            <a:r>
              <a:rPr lang="en-US" sz="1300" b="0" i="0" u="none" strike="noStrike" kern="1200" baseline="0" dirty="0" smtClean="0">
                <a:solidFill>
                  <a:schemeClr val="tx1"/>
                </a:solidFill>
                <a:latin typeface="+mn-lt"/>
                <a:ea typeface="+mn-ea"/>
                <a:cs typeface="+mn-cs"/>
              </a:rPr>
              <a:t>4975(e)(3) of the Internal Revenue Code. The DOL intends to have the rules take into account</a:t>
            </a:r>
          </a:p>
          <a:p>
            <a:r>
              <a:rPr lang="en-US" sz="1300" b="0" i="0" u="none" strike="noStrike" kern="1200" baseline="0" dirty="0" smtClean="0">
                <a:solidFill>
                  <a:schemeClr val="tx1"/>
                </a:solidFill>
                <a:latin typeface="+mn-lt"/>
                <a:ea typeface="+mn-ea"/>
                <a:cs typeface="+mn-cs"/>
              </a:rPr>
              <a:t>current practices of investment advisers and the expectations of plan officials and participants, and</a:t>
            </a:r>
          </a:p>
          <a:p>
            <a:r>
              <a:rPr lang="en-US" sz="1300" b="0" i="0" u="none" strike="noStrike" kern="1200" baseline="0" dirty="0" smtClean="0">
                <a:solidFill>
                  <a:schemeClr val="tx1"/>
                </a:solidFill>
                <a:latin typeface="+mn-lt"/>
                <a:ea typeface="+mn-ea"/>
                <a:cs typeface="+mn-cs"/>
              </a:rPr>
              <a:t>IRAs owners who receive investment advice, as well as changes that have occurred in the</a:t>
            </a:r>
          </a:p>
          <a:p>
            <a:r>
              <a:rPr lang="en-US" sz="1300" b="0" i="0" u="none" strike="noStrike" kern="1200" baseline="0" dirty="0" smtClean="0">
                <a:solidFill>
                  <a:schemeClr val="tx1"/>
                </a:solidFill>
                <a:latin typeface="+mn-lt"/>
                <a:ea typeface="+mn-ea"/>
                <a:cs typeface="+mn-cs"/>
              </a:rPr>
              <a:t>investment marketplace, and in the ways advisors are compensated that frequently subject advisors</a:t>
            </a:r>
          </a:p>
          <a:p>
            <a:r>
              <a:rPr lang="en-US" sz="1300" b="0" i="0" u="none" strike="noStrike" kern="1200" baseline="0" dirty="0" smtClean="0">
                <a:solidFill>
                  <a:schemeClr val="tx1"/>
                </a:solidFill>
                <a:latin typeface="+mn-lt"/>
                <a:ea typeface="+mn-ea"/>
                <a:cs typeface="+mn-cs"/>
              </a:rPr>
              <a:t>to harmful conflicts of interest.</a:t>
            </a:r>
          </a:p>
          <a:p>
            <a:endParaRPr lang="en-US" sz="1300" b="0" i="0" u="none" strike="noStrike" kern="1200" baseline="0" dirty="0" smtClean="0">
              <a:solidFill>
                <a:schemeClr val="tx1"/>
              </a:solidFill>
              <a:latin typeface="+mn-lt"/>
              <a:ea typeface="+mn-ea"/>
              <a:cs typeface="+mn-cs"/>
            </a:endParaRPr>
          </a:p>
          <a:p>
            <a:r>
              <a:rPr lang="en-US" sz="1300" b="0" i="0" u="none" strike="noStrike" kern="1200" baseline="0" dirty="0" smtClean="0">
                <a:solidFill>
                  <a:schemeClr val="tx1"/>
                </a:solidFill>
                <a:latin typeface="+mn-lt"/>
                <a:ea typeface="+mn-ea"/>
                <a:cs typeface="+mn-cs"/>
              </a:rPr>
              <a:t>If the DOL releases its NPRM along with the proposed rules for investment advice fiduciaries in Q1 or</a:t>
            </a:r>
          </a:p>
          <a:p>
            <a:r>
              <a:rPr lang="en-US" sz="1300" b="0" i="0" u="none" strike="noStrike" kern="1200" baseline="0" dirty="0" smtClean="0">
                <a:solidFill>
                  <a:schemeClr val="tx1"/>
                </a:solidFill>
                <a:latin typeface="+mn-lt"/>
                <a:ea typeface="+mn-ea"/>
                <a:cs typeface="+mn-cs"/>
              </a:rPr>
              <a:t>Q2 2015, we can anticipate a public comment period of at least 60 days and then a period of time for</a:t>
            </a:r>
          </a:p>
          <a:p>
            <a:r>
              <a:rPr lang="en-US" sz="1300" b="0" i="0" u="none" strike="noStrike" kern="1200" baseline="0" dirty="0" smtClean="0">
                <a:solidFill>
                  <a:schemeClr val="tx1"/>
                </a:solidFill>
                <a:latin typeface="+mn-lt"/>
                <a:ea typeface="+mn-ea"/>
                <a:cs typeface="+mn-cs"/>
              </a:rPr>
              <a:t>the DOL to issue final regulations. Then, it is often the case that the DOL applies a delayed effective</a:t>
            </a:r>
          </a:p>
          <a:p>
            <a:r>
              <a:rPr lang="en-US" sz="1300" b="0" i="0" u="none" strike="noStrike" kern="1200" baseline="0" dirty="0" smtClean="0">
                <a:solidFill>
                  <a:schemeClr val="tx1"/>
                </a:solidFill>
                <a:latin typeface="+mn-lt"/>
                <a:ea typeface="+mn-ea"/>
                <a:cs typeface="+mn-cs"/>
              </a:rPr>
              <a:t>date for final rules (e.g., 180 days after publication). The Learning Center will continue to monitor and</a:t>
            </a:r>
          </a:p>
          <a:p>
            <a:r>
              <a:rPr lang="en-US" sz="1300" b="0" i="0" u="none" strike="noStrike" kern="1200" baseline="0" dirty="0" smtClean="0">
                <a:solidFill>
                  <a:schemeClr val="tx1"/>
                </a:solidFill>
                <a:latin typeface="+mn-lt"/>
                <a:ea typeface="+mn-ea"/>
                <a:cs typeface="+mn-cs"/>
              </a:rPr>
              <a:t>report on the progress of these all-important fiduciary regulations.</a:t>
            </a:r>
            <a:endParaRPr lang="en-US" sz="1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5DC5321-D1C2-4379-8784-563E46F8D229}" type="slidenum">
              <a:rPr lang="en-GB" smtClean="0"/>
              <a:t>9</a:t>
            </a:fld>
            <a:endParaRPr lang="en-GB" dirty="0"/>
          </a:p>
        </p:txBody>
      </p:sp>
    </p:spTree>
    <p:extLst>
      <p:ext uri="{BB962C8B-B14F-4D97-AF65-F5344CB8AC3E}">
        <p14:creationId xmlns:p14="http://schemas.microsoft.com/office/powerpoint/2010/main" val="2034862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8723" y="2091059"/>
            <a:ext cx="6797372" cy="1061017"/>
          </a:xfrm>
        </p:spPr>
        <p:txBody>
          <a:bodyPr>
            <a:normAutofit/>
          </a:bodyPr>
          <a:lstStyle>
            <a:lvl1pPr>
              <a:defRPr sz="3000">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22525" y="3233988"/>
            <a:ext cx="6803571" cy="571380"/>
          </a:xfrm>
        </p:spPr>
        <p:txBody>
          <a:bodyPr>
            <a:normAutofit/>
          </a:bodyPr>
          <a:lstStyle>
            <a:lvl1pPr marL="0" indent="0" algn="l">
              <a:buNone/>
              <a:defRPr sz="1200">
                <a:solidFill>
                  <a:schemeClr val="tx2"/>
                </a:solidFill>
              </a:defRPr>
            </a:lvl1pPr>
            <a:lvl2pPr marL="509595" indent="0" algn="ctr">
              <a:buNone/>
              <a:defRPr>
                <a:solidFill>
                  <a:schemeClr val="tx1">
                    <a:tint val="75000"/>
                  </a:schemeClr>
                </a:solidFill>
              </a:defRPr>
            </a:lvl2pPr>
            <a:lvl3pPr marL="1019190" indent="0" algn="ctr">
              <a:buNone/>
              <a:defRPr>
                <a:solidFill>
                  <a:schemeClr val="tx1">
                    <a:tint val="75000"/>
                  </a:schemeClr>
                </a:solidFill>
              </a:defRPr>
            </a:lvl3pPr>
            <a:lvl4pPr marL="1528785" indent="0" algn="ctr">
              <a:buNone/>
              <a:defRPr>
                <a:solidFill>
                  <a:schemeClr val="tx1">
                    <a:tint val="75000"/>
                  </a:schemeClr>
                </a:solidFill>
              </a:defRPr>
            </a:lvl4pPr>
            <a:lvl5pPr marL="2038380" indent="0" algn="ctr">
              <a:buNone/>
              <a:defRPr>
                <a:solidFill>
                  <a:schemeClr val="tx1">
                    <a:tint val="75000"/>
                  </a:schemeClr>
                </a:solidFill>
              </a:defRPr>
            </a:lvl5pPr>
            <a:lvl6pPr marL="2547976" indent="0" algn="ctr">
              <a:buNone/>
              <a:defRPr>
                <a:solidFill>
                  <a:schemeClr val="tx1">
                    <a:tint val="75000"/>
                  </a:schemeClr>
                </a:solidFill>
              </a:defRPr>
            </a:lvl6pPr>
            <a:lvl7pPr marL="3057571" indent="0" algn="ctr">
              <a:buNone/>
              <a:defRPr>
                <a:solidFill>
                  <a:schemeClr val="tx1">
                    <a:tint val="75000"/>
                  </a:schemeClr>
                </a:solidFill>
              </a:defRPr>
            </a:lvl7pPr>
            <a:lvl8pPr marL="3567166" indent="0" algn="ctr">
              <a:buNone/>
              <a:defRPr>
                <a:solidFill>
                  <a:schemeClr val="tx1">
                    <a:tint val="75000"/>
                  </a:schemeClr>
                </a:solidFill>
              </a:defRPr>
            </a:lvl8pPr>
            <a:lvl9pPr marL="4076761" indent="0" algn="ctr">
              <a:buNone/>
              <a:defRPr>
                <a:solidFill>
                  <a:schemeClr val="tx1">
                    <a:tint val="75000"/>
                  </a:schemeClr>
                </a:solidFill>
              </a:defRPr>
            </a:lvl9pPr>
          </a:lstStyle>
          <a:p>
            <a:r>
              <a:rPr lang="en-US" smtClean="0"/>
              <a:t>Click to edit Master subtitle style</a:t>
            </a:r>
            <a:endParaRPr lang="en-GB" dirty="0"/>
          </a:p>
        </p:txBody>
      </p:sp>
      <p:sp>
        <p:nvSpPr>
          <p:cNvPr id="15" name="Text Placeholder 14"/>
          <p:cNvSpPr>
            <a:spLocks noGrp="1"/>
          </p:cNvSpPr>
          <p:nvPr>
            <p:ph type="body" sz="quarter" idx="10" hasCustomPrompt="1"/>
          </p:nvPr>
        </p:nvSpPr>
        <p:spPr>
          <a:xfrm>
            <a:off x="422524" y="69604"/>
            <a:ext cx="4975138" cy="217743"/>
          </a:xfrm>
        </p:spPr>
        <p:txBody>
          <a:bodyPr anchor="ctr" anchorCtr="0">
            <a:noAutofit/>
          </a:bodyPr>
          <a:lstStyle>
            <a:lvl1pPr marL="0" indent="0">
              <a:spcBef>
                <a:spcPts val="0"/>
              </a:spcBef>
              <a:spcAft>
                <a:spcPts val="0"/>
              </a:spcAft>
              <a:buNone/>
              <a:defRPr sz="800">
                <a:solidFill>
                  <a:schemeClr val="tx2"/>
                </a:solidFill>
              </a:defRPr>
            </a:lvl1pPr>
            <a:lvl2pPr marL="297264" indent="0">
              <a:spcBef>
                <a:spcPts val="0"/>
              </a:spcBef>
              <a:spcAft>
                <a:spcPts val="0"/>
              </a:spcAft>
              <a:buNone/>
              <a:defRPr sz="900">
                <a:solidFill>
                  <a:schemeClr val="tx2"/>
                </a:solidFill>
              </a:defRPr>
            </a:lvl2pPr>
            <a:lvl3pPr marL="605144" indent="0">
              <a:spcBef>
                <a:spcPts val="0"/>
              </a:spcBef>
              <a:spcAft>
                <a:spcPts val="0"/>
              </a:spcAft>
              <a:buNone/>
              <a:defRPr sz="900">
                <a:solidFill>
                  <a:schemeClr val="tx2"/>
                </a:solidFill>
              </a:defRPr>
            </a:lvl3pPr>
            <a:lvl4pPr marL="902408" indent="0">
              <a:spcBef>
                <a:spcPts val="0"/>
              </a:spcBef>
              <a:spcAft>
                <a:spcPts val="0"/>
              </a:spcAft>
              <a:buNone/>
              <a:defRPr sz="900">
                <a:solidFill>
                  <a:schemeClr val="tx2"/>
                </a:solidFill>
              </a:defRPr>
            </a:lvl4pPr>
            <a:lvl5pPr marL="1199672" indent="0">
              <a:spcBef>
                <a:spcPts val="0"/>
              </a:spcBef>
              <a:spcAft>
                <a:spcPts val="0"/>
              </a:spcAft>
              <a:buNone/>
              <a:defRPr sz="900">
                <a:solidFill>
                  <a:schemeClr val="tx2"/>
                </a:solidFill>
              </a:defRPr>
            </a:lvl5pPr>
          </a:lstStyle>
          <a:p>
            <a:pPr lvl="0"/>
            <a:r>
              <a:rPr lang="en-US" dirty="0" smtClean="0"/>
              <a:t>Presentation title 8pt</a:t>
            </a:r>
            <a:endParaRPr lang="en-GB" dirty="0"/>
          </a:p>
        </p:txBody>
      </p:sp>
      <p:pic>
        <p:nvPicPr>
          <p:cNvPr id="16387" name="Picture 3" descr="X:\CMID-Mktg\Creative Services\CTI templates\5410_CTI Learning Center template\LearningCenter_eyebrow.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9581" y="656496"/>
            <a:ext cx="160020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9048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524" y="622640"/>
            <a:ext cx="7169324" cy="1061017"/>
          </a:xfrm>
        </p:spPr>
        <p:txBody>
          <a:bodyPr/>
          <a:lstStyle/>
          <a:p>
            <a:r>
              <a:rPr lang="en-US" smtClean="0"/>
              <a:t>Click to edit Master title style</a:t>
            </a:r>
            <a:endParaRPr lang="en-GB" dirty="0"/>
          </a:p>
        </p:txBody>
      </p:sp>
      <p:sp>
        <p:nvSpPr>
          <p:cNvPr id="5" name="Slide Number Placeholder 4"/>
          <p:cNvSpPr>
            <a:spLocks noGrp="1"/>
          </p:cNvSpPr>
          <p:nvPr>
            <p:ph type="sldNum" sz="quarter" idx="12"/>
          </p:nvPr>
        </p:nvSpPr>
        <p:spPr/>
        <p:txBody>
          <a:bodyPr/>
          <a:lstStyle/>
          <a:p>
            <a:fld id="{39EE2C01-9CB9-45C1-A1E8-81D41AF78B45}" type="slidenum">
              <a:rPr lang="en-GB" smtClean="0"/>
              <a:t>‹#›</a:t>
            </a:fld>
            <a:endParaRPr lang="en-GB" dirty="0"/>
          </a:p>
        </p:txBody>
      </p:sp>
      <p:sp>
        <p:nvSpPr>
          <p:cNvPr id="13" name="Text Placeholder 12"/>
          <p:cNvSpPr>
            <a:spLocks noGrp="1"/>
          </p:cNvSpPr>
          <p:nvPr>
            <p:ph type="body" sz="quarter" idx="13" hasCustomPrompt="1"/>
          </p:nvPr>
        </p:nvSpPr>
        <p:spPr>
          <a:xfrm>
            <a:off x="422524" y="7070538"/>
            <a:ext cx="9218115" cy="244737"/>
          </a:xfrm>
        </p:spPr>
        <p:txBody>
          <a:bodyPr anchor="b" anchorCtr="0">
            <a:noAutofit/>
          </a:bodyPr>
          <a:lstStyle>
            <a:lvl1pPr marL="0" indent="0">
              <a:spcBef>
                <a:spcPts val="0"/>
              </a:spcBef>
              <a:spcAft>
                <a:spcPts val="0"/>
              </a:spcAft>
              <a:buNone/>
              <a:defRPr sz="800">
                <a:solidFill>
                  <a:schemeClr val="tx2"/>
                </a:solidFill>
              </a:defRPr>
            </a:lvl1pPr>
            <a:lvl2pPr marL="297264" indent="0">
              <a:spcBef>
                <a:spcPts val="0"/>
              </a:spcBef>
              <a:spcAft>
                <a:spcPts val="0"/>
              </a:spcAft>
              <a:buNone/>
              <a:defRPr sz="900">
                <a:solidFill>
                  <a:schemeClr val="tx2"/>
                </a:solidFill>
              </a:defRPr>
            </a:lvl2pPr>
            <a:lvl3pPr marL="605144" indent="0">
              <a:spcBef>
                <a:spcPts val="0"/>
              </a:spcBef>
              <a:spcAft>
                <a:spcPts val="0"/>
              </a:spcAft>
              <a:buNone/>
              <a:defRPr sz="900">
                <a:solidFill>
                  <a:schemeClr val="tx2"/>
                </a:solidFill>
              </a:defRPr>
            </a:lvl3pPr>
            <a:lvl4pPr marL="902408" indent="0">
              <a:spcBef>
                <a:spcPts val="0"/>
              </a:spcBef>
              <a:spcAft>
                <a:spcPts val="0"/>
              </a:spcAft>
              <a:buNone/>
              <a:defRPr sz="900">
                <a:solidFill>
                  <a:schemeClr val="tx2"/>
                </a:solidFill>
              </a:defRPr>
            </a:lvl4pPr>
            <a:lvl5pPr marL="1199672" indent="0">
              <a:spcBef>
                <a:spcPts val="0"/>
              </a:spcBef>
              <a:spcAft>
                <a:spcPts val="0"/>
              </a:spcAft>
              <a:buNone/>
              <a:defRPr sz="900">
                <a:solidFill>
                  <a:schemeClr val="tx2"/>
                </a:solidFill>
              </a:defRPr>
            </a:lvl5pPr>
          </a:lstStyle>
          <a:p>
            <a:pPr lvl="0"/>
            <a:r>
              <a:rPr lang="en-US" dirty="0" smtClean="0"/>
              <a:t>Insert footnotes</a:t>
            </a:r>
            <a:endParaRPr lang="en-GB" dirty="0"/>
          </a:p>
        </p:txBody>
      </p:sp>
      <p:sp>
        <p:nvSpPr>
          <p:cNvPr id="16" name="Text Placeholder 14"/>
          <p:cNvSpPr>
            <a:spLocks noGrp="1"/>
          </p:cNvSpPr>
          <p:nvPr>
            <p:ph type="body" sz="quarter" idx="10" hasCustomPrompt="1"/>
          </p:nvPr>
        </p:nvSpPr>
        <p:spPr>
          <a:xfrm>
            <a:off x="422524" y="64802"/>
            <a:ext cx="4975138" cy="217743"/>
          </a:xfrm>
        </p:spPr>
        <p:txBody>
          <a:bodyPr anchor="ctr" anchorCtr="0">
            <a:noAutofit/>
          </a:bodyPr>
          <a:lstStyle>
            <a:lvl1pPr marL="0" indent="0">
              <a:spcBef>
                <a:spcPts val="0"/>
              </a:spcBef>
              <a:spcAft>
                <a:spcPts val="0"/>
              </a:spcAft>
              <a:buNone/>
              <a:defRPr sz="800">
                <a:solidFill>
                  <a:schemeClr val="tx2"/>
                </a:solidFill>
              </a:defRPr>
            </a:lvl1pPr>
            <a:lvl2pPr marL="297264" indent="0">
              <a:spcBef>
                <a:spcPts val="0"/>
              </a:spcBef>
              <a:spcAft>
                <a:spcPts val="0"/>
              </a:spcAft>
              <a:buNone/>
              <a:defRPr sz="900">
                <a:solidFill>
                  <a:schemeClr val="tx2"/>
                </a:solidFill>
              </a:defRPr>
            </a:lvl2pPr>
            <a:lvl3pPr marL="605144" indent="0">
              <a:spcBef>
                <a:spcPts val="0"/>
              </a:spcBef>
              <a:spcAft>
                <a:spcPts val="0"/>
              </a:spcAft>
              <a:buNone/>
              <a:defRPr sz="900">
                <a:solidFill>
                  <a:schemeClr val="tx2"/>
                </a:solidFill>
              </a:defRPr>
            </a:lvl3pPr>
            <a:lvl4pPr marL="902408" indent="0">
              <a:spcBef>
                <a:spcPts val="0"/>
              </a:spcBef>
              <a:spcAft>
                <a:spcPts val="0"/>
              </a:spcAft>
              <a:buNone/>
              <a:defRPr sz="900">
                <a:solidFill>
                  <a:schemeClr val="tx2"/>
                </a:solidFill>
              </a:defRPr>
            </a:lvl4pPr>
            <a:lvl5pPr marL="1199672" indent="0">
              <a:spcBef>
                <a:spcPts val="0"/>
              </a:spcBef>
              <a:spcAft>
                <a:spcPts val="0"/>
              </a:spcAft>
              <a:buNone/>
              <a:defRPr sz="900">
                <a:solidFill>
                  <a:schemeClr val="tx2"/>
                </a:solidFill>
              </a:defRPr>
            </a:lvl5pPr>
          </a:lstStyle>
          <a:p>
            <a:pPr lvl="0"/>
            <a:r>
              <a:rPr lang="en-US" dirty="0" smtClean="0"/>
              <a:t>Presentation title 8pt</a:t>
            </a:r>
            <a:endParaRPr lang="en-GB" dirty="0"/>
          </a:p>
        </p:txBody>
      </p:sp>
      <p:cxnSp>
        <p:nvCxnSpPr>
          <p:cNvPr id="9" name="Straight Connector 8"/>
          <p:cNvCxnSpPr/>
          <p:nvPr userDrawn="1"/>
        </p:nvCxnSpPr>
        <p:spPr>
          <a:xfrm>
            <a:off x="422524" y="7460745"/>
            <a:ext cx="921811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4509" y="141720"/>
            <a:ext cx="2074380" cy="7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X:\CMID-Mktg\Creative Services\CTI templates\5410_CTI Learning Center template\LearningCenter_eyebrow_wo Knowledg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524" y="319696"/>
            <a:ext cx="1600201" cy="18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664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EE2C01-9CB9-45C1-A1E8-81D41AF78B45}" type="slidenum">
              <a:rPr lang="en-GB" smtClean="0"/>
              <a:t>‹#›</a:t>
            </a:fld>
            <a:endParaRPr lang="en-GB" dirty="0"/>
          </a:p>
        </p:txBody>
      </p:sp>
      <p:sp>
        <p:nvSpPr>
          <p:cNvPr id="11" name="Text Placeholder 14"/>
          <p:cNvSpPr>
            <a:spLocks noGrp="1"/>
          </p:cNvSpPr>
          <p:nvPr>
            <p:ph type="body" sz="quarter" idx="10" hasCustomPrompt="1"/>
          </p:nvPr>
        </p:nvSpPr>
        <p:spPr>
          <a:xfrm>
            <a:off x="422524" y="64802"/>
            <a:ext cx="4975138" cy="217743"/>
          </a:xfrm>
        </p:spPr>
        <p:txBody>
          <a:bodyPr anchor="ctr" anchorCtr="0">
            <a:noAutofit/>
          </a:bodyPr>
          <a:lstStyle>
            <a:lvl1pPr marL="0" indent="0">
              <a:spcBef>
                <a:spcPts val="0"/>
              </a:spcBef>
              <a:spcAft>
                <a:spcPts val="0"/>
              </a:spcAft>
              <a:buNone/>
              <a:defRPr sz="800">
                <a:solidFill>
                  <a:schemeClr val="tx2"/>
                </a:solidFill>
              </a:defRPr>
            </a:lvl1pPr>
            <a:lvl2pPr marL="297264" indent="0">
              <a:spcBef>
                <a:spcPts val="0"/>
              </a:spcBef>
              <a:spcAft>
                <a:spcPts val="0"/>
              </a:spcAft>
              <a:buNone/>
              <a:defRPr sz="900">
                <a:solidFill>
                  <a:schemeClr val="tx2"/>
                </a:solidFill>
              </a:defRPr>
            </a:lvl2pPr>
            <a:lvl3pPr marL="605144" indent="0">
              <a:spcBef>
                <a:spcPts val="0"/>
              </a:spcBef>
              <a:spcAft>
                <a:spcPts val="0"/>
              </a:spcAft>
              <a:buNone/>
              <a:defRPr sz="900">
                <a:solidFill>
                  <a:schemeClr val="tx2"/>
                </a:solidFill>
              </a:defRPr>
            </a:lvl3pPr>
            <a:lvl4pPr marL="902408" indent="0">
              <a:spcBef>
                <a:spcPts val="0"/>
              </a:spcBef>
              <a:spcAft>
                <a:spcPts val="0"/>
              </a:spcAft>
              <a:buNone/>
              <a:defRPr sz="900">
                <a:solidFill>
                  <a:schemeClr val="tx2"/>
                </a:solidFill>
              </a:defRPr>
            </a:lvl4pPr>
            <a:lvl5pPr marL="1199672" indent="0">
              <a:spcBef>
                <a:spcPts val="0"/>
              </a:spcBef>
              <a:spcAft>
                <a:spcPts val="0"/>
              </a:spcAft>
              <a:buNone/>
              <a:defRPr sz="900">
                <a:solidFill>
                  <a:schemeClr val="tx2"/>
                </a:solidFill>
              </a:defRPr>
            </a:lvl5pPr>
          </a:lstStyle>
          <a:p>
            <a:pPr lvl="0"/>
            <a:r>
              <a:rPr lang="en-US" dirty="0" smtClean="0"/>
              <a:t>Presentation title 8pt</a:t>
            </a:r>
            <a:endParaRPr lang="en-GB" dirty="0"/>
          </a:p>
        </p:txBody>
      </p:sp>
      <p:cxnSp>
        <p:nvCxnSpPr>
          <p:cNvPr id="8" name="Straight Connector 7"/>
          <p:cNvCxnSpPr/>
          <p:nvPr userDrawn="1"/>
        </p:nvCxnSpPr>
        <p:spPr>
          <a:xfrm>
            <a:off x="422524" y="7460745"/>
            <a:ext cx="921811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4509" y="141720"/>
            <a:ext cx="2074380" cy="7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X:\CMID-Mktg\Creative Services\CTI templates\5410_CTI Learning Center template\LearningCenter_eyebrow_wo Knowledg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524" y="319696"/>
            <a:ext cx="1600201" cy="18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4005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8723" y="2091059"/>
            <a:ext cx="6797372" cy="571549"/>
          </a:xfrm>
        </p:spPr>
        <p:txBody>
          <a:bodyPr>
            <a:normAutofit/>
          </a:bodyPr>
          <a:lstStyle>
            <a:lvl1pPr>
              <a:defRPr sz="3000">
                <a:solidFill>
                  <a:schemeClr val="tx2"/>
                </a:solidFill>
              </a:defRPr>
            </a:lvl1pPr>
          </a:lstStyle>
          <a:p>
            <a:r>
              <a:rPr lang="en-US" smtClean="0"/>
              <a:t>Click to edit Master title style</a:t>
            </a:r>
            <a:endParaRPr lang="en-GB"/>
          </a:p>
        </p:txBody>
      </p:sp>
      <p:sp>
        <p:nvSpPr>
          <p:cNvPr id="3" name="Subtitle 2"/>
          <p:cNvSpPr>
            <a:spLocks noGrp="1"/>
          </p:cNvSpPr>
          <p:nvPr>
            <p:ph type="subTitle" idx="1"/>
          </p:nvPr>
        </p:nvSpPr>
        <p:spPr>
          <a:xfrm>
            <a:off x="422525" y="2744234"/>
            <a:ext cx="6803571" cy="571380"/>
          </a:xfrm>
        </p:spPr>
        <p:txBody>
          <a:bodyPr>
            <a:noAutofit/>
          </a:bodyPr>
          <a:lstStyle>
            <a:lvl1pPr marL="0" indent="0" algn="l">
              <a:buNone/>
              <a:defRPr sz="3000">
                <a:solidFill>
                  <a:schemeClr val="bg2"/>
                </a:solidFill>
              </a:defRPr>
            </a:lvl1pPr>
            <a:lvl2pPr marL="509595" indent="0" algn="ctr">
              <a:buNone/>
              <a:defRPr>
                <a:solidFill>
                  <a:schemeClr val="tx1">
                    <a:tint val="75000"/>
                  </a:schemeClr>
                </a:solidFill>
              </a:defRPr>
            </a:lvl2pPr>
            <a:lvl3pPr marL="1019190" indent="0" algn="ctr">
              <a:buNone/>
              <a:defRPr>
                <a:solidFill>
                  <a:schemeClr val="tx1">
                    <a:tint val="75000"/>
                  </a:schemeClr>
                </a:solidFill>
              </a:defRPr>
            </a:lvl3pPr>
            <a:lvl4pPr marL="1528785" indent="0" algn="ctr">
              <a:buNone/>
              <a:defRPr>
                <a:solidFill>
                  <a:schemeClr val="tx1">
                    <a:tint val="75000"/>
                  </a:schemeClr>
                </a:solidFill>
              </a:defRPr>
            </a:lvl4pPr>
            <a:lvl5pPr marL="2038380" indent="0" algn="ctr">
              <a:buNone/>
              <a:defRPr>
                <a:solidFill>
                  <a:schemeClr val="tx1">
                    <a:tint val="75000"/>
                  </a:schemeClr>
                </a:solidFill>
              </a:defRPr>
            </a:lvl5pPr>
            <a:lvl6pPr marL="2547976" indent="0" algn="ctr">
              <a:buNone/>
              <a:defRPr>
                <a:solidFill>
                  <a:schemeClr val="tx1">
                    <a:tint val="75000"/>
                  </a:schemeClr>
                </a:solidFill>
              </a:defRPr>
            </a:lvl6pPr>
            <a:lvl7pPr marL="3057571" indent="0" algn="ctr">
              <a:buNone/>
              <a:defRPr>
                <a:solidFill>
                  <a:schemeClr val="tx1">
                    <a:tint val="75000"/>
                  </a:schemeClr>
                </a:solidFill>
              </a:defRPr>
            </a:lvl7pPr>
            <a:lvl8pPr marL="3567166" indent="0" algn="ctr">
              <a:buNone/>
              <a:defRPr>
                <a:solidFill>
                  <a:schemeClr val="tx1">
                    <a:tint val="75000"/>
                  </a:schemeClr>
                </a:solidFill>
              </a:defRPr>
            </a:lvl8pPr>
            <a:lvl9pPr marL="4076761" indent="0" algn="ctr">
              <a:buNone/>
              <a:defRPr>
                <a:solidFill>
                  <a:schemeClr val="tx1">
                    <a:tint val="75000"/>
                  </a:schemeClr>
                </a:solidFill>
              </a:defRPr>
            </a:lvl9pPr>
          </a:lstStyle>
          <a:p>
            <a:r>
              <a:rPr lang="en-US" smtClean="0"/>
              <a:t>Click to edit Master subtitle style</a:t>
            </a:r>
            <a:endParaRPr lang="en-GB" dirty="0"/>
          </a:p>
        </p:txBody>
      </p:sp>
      <p:sp>
        <p:nvSpPr>
          <p:cNvPr id="9" name="Text Placeholder 14"/>
          <p:cNvSpPr>
            <a:spLocks noGrp="1"/>
          </p:cNvSpPr>
          <p:nvPr>
            <p:ph type="body" sz="quarter" idx="10" hasCustomPrompt="1"/>
          </p:nvPr>
        </p:nvSpPr>
        <p:spPr>
          <a:xfrm>
            <a:off x="422524" y="69604"/>
            <a:ext cx="4975138" cy="217743"/>
          </a:xfrm>
        </p:spPr>
        <p:txBody>
          <a:bodyPr anchor="ctr" anchorCtr="0">
            <a:noAutofit/>
          </a:bodyPr>
          <a:lstStyle>
            <a:lvl1pPr marL="0" indent="0">
              <a:spcBef>
                <a:spcPts val="0"/>
              </a:spcBef>
              <a:spcAft>
                <a:spcPts val="0"/>
              </a:spcAft>
              <a:buNone/>
              <a:defRPr sz="800">
                <a:solidFill>
                  <a:schemeClr val="tx2"/>
                </a:solidFill>
              </a:defRPr>
            </a:lvl1pPr>
            <a:lvl2pPr marL="297264" indent="0">
              <a:spcBef>
                <a:spcPts val="0"/>
              </a:spcBef>
              <a:spcAft>
                <a:spcPts val="0"/>
              </a:spcAft>
              <a:buNone/>
              <a:defRPr sz="900">
                <a:solidFill>
                  <a:schemeClr val="tx2"/>
                </a:solidFill>
              </a:defRPr>
            </a:lvl2pPr>
            <a:lvl3pPr marL="605144" indent="0">
              <a:spcBef>
                <a:spcPts val="0"/>
              </a:spcBef>
              <a:spcAft>
                <a:spcPts val="0"/>
              </a:spcAft>
              <a:buNone/>
              <a:defRPr sz="900">
                <a:solidFill>
                  <a:schemeClr val="tx2"/>
                </a:solidFill>
              </a:defRPr>
            </a:lvl3pPr>
            <a:lvl4pPr marL="902408" indent="0">
              <a:spcBef>
                <a:spcPts val="0"/>
              </a:spcBef>
              <a:spcAft>
                <a:spcPts val="0"/>
              </a:spcAft>
              <a:buNone/>
              <a:defRPr sz="900">
                <a:solidFill>
                  <a:schemeClr val="tx2"/>
                </a:solidFill>
              </a:defRPr>
            </a:lvl4pPr>
            <a:lvl5pPr marL="1199672" indent="0">
              <a:spcBef>
                <a:spcPts val="0"/>
              </a:spcBef>
              <a:spcAft>
                <a:spcPts val="0"/>
              </a:spcAft>
              <a:buNone/>
              <a:defRPr sz="900">
                <a:solidFill>
                  <a:schemeClr val="tx2"/>
                </a:solidFill>
              </a:defRPr>
            </a:lvl5pPr>
          </a:lstStyle>
          <a:p>
            <a:pPr lvl="0"/>
            <a:r>
              <a:rPr lang="en-US" dirty="0" smtClean="0"/>
              <a:t>Presentation title 8pt</a:t>
            </a:r>
            <a:endParaRPr lang="en-GB" dirty="0"/>
          </a:p>
        </p:txBody>
      </p:sp>
      <p:pic>
        <p:nvPicPr>
          <p:cNvPr id="7" name="Picture 3" descr="X:\CMID-Mktg\Creative Services\CTI templates\5410_CTI Learning Center template\LearningCenter_eyebrow.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9581" y="656496"/>
            <a:ext cx="160020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0823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6" name="Slide Number Placeholder 5"/>
          <p:cNvSpPr>
            <a:spLocks noGrp="1"/>
          </p:cNvSpPr>
          <p:nvPr>
            <p:ph type="sldNum" sz="quarter" idx="12"/>
          </p:nvPr>
        </p:nvSpPr>
        <p:spPr>
          <a:xfrm>
            <a:off x="8469653" y="7469234"/>
            <a:ext cx="1170987" cy="273190"/>
          </a:xfrm>
        </p:spPr>
        <p:txBody>
          <a:bodyPr/>
          <a:lstStyle/>
          <a:p>
            <a:fld id="{39EE2C01-9CB9-45C1-A1E8-81D41AF78B45}" type="slidenum">
              <a:rPr lang="en-GB" smtClean="0"/>
              <a:t>‹#›</a:t>
            </a:fld>
            <a:endParaRPr lang="en-GB" dirty="0"/>
          </a:p>
        </p:txBody>
      </p:sp>
      <p:cxnSp>
        <p:nvCxnSpPr>
          <p:cNvPr id="8" name="Straight Connector 7"/>
          <p:cNvCxnSpPr/>
          <p:nvPr userDrawn="1"/>
        </p:nvCxnSpPr>
        <p:spPr>
          <a:xfrm>
            <a:off x="422524" y="7460745"/>
            <a:ext cx="921811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3"/>
          </p:nvPr>
        </p:nvSpPr>
        <p:spPr>
          <a:xfrm>
            <a:off x="428975" y="1846324"/>
            <a:ext cx="9211665" cy="5224049"/>
          </a:xfrm>
        </p:spPr>
        <p:txBody>
          <a:bodyPr/>
          <a:lstStyle>
            <a:lvl1pPr>
              <a:buClr>
                <a:schemeClr val="tx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15"/>
          <p:cNvSpPr>
            <a:spLocks noGrp="1"/>
          </p:cNvSpPr>
          <p:nvPr>
            <p:ph sz="quarter" idx="14" hasCustomPrompt="1"/>
          </p:nvPr>
        </p:nvSpPr>
        <p:spPr>
          <a:xfrm>
            <a:off x="433747" y="7076088"/>
            <a:ext cx="9218115" cy="239019"/>
          </a:xfrm>
        </p:spPr>
        <p:txBody>
          <a:bodyPr anchor="b" anchorCtr="0">
            <a:noAutofit/>
          </a:bodyPr>
          <a:lstStyle>
            <a:lvl1pPr marL="0" indent="0">
              <a:spcBef>
                <a:spcPts val="0"/>
              </a:spcBef>
              <a:spcAft>
                <a:spcPts val="0"/>
              </a:spcAft>
              <a:buNone/>
              <a:defRPr sz="800">
                <a:solidFill>
                  <a:schemeClr val="tx2"/>
                </a:solidFill>
              </a:defRPr>
            </a:lvl1pPr>
            <a:lvl2pPr marL="297264" indent="0">
              <a:spcBef>
                <a:spcPts val="0"/>
              </a:spcBef>
              <a:spcAft>
                <a:spcPts val="0"/>
              </a:spcAft>
              <a:buNone/>
              <a:defRPr sz="900">
                <a:solidFill>
                  <a:schemeClr val="tx2"/>
                </a:solidFill>
              </a:defRPr>
            </a:lvl2pPr>
            <a:lvl3pPr marL="605144" indent="0">
              <a:spcBef>
                <a:spcPts val="0"/>
              </a:spcBef>
              <a:spcAft>
                <a:spcPts val="0"/>
              </a:spcAft>
              <a:buNone/>
              <a:defRPr sz="900">
                <a:solidFill>
                  <a:schemeClr val="tx2"/>
                </a:solidFill>
              </a:defRPr>
            </a:lvl3pPr>
            <a:lvl4pPr marL="902408" indent="0">
              <a:spcBef>
                <a:spcPts val="0"/>
              </a:spcBef>
              <a:spcAft>
                <a:spcPts val="0"/>
              </a:spcAft>
              <a:buNone/>
              <a:defRPr sz="900">
                <a:solidFill>
                  <a:schemeClr val="tx2"/>
                </a:solidFill>
              </a:defRPr>
            </a:lvl4pPr>
            <a:lvl5pPr marL="1199672" indent="0">
              <a:spcBef>
                <a:spcPts val="0"/>
              </a:spcBef>
              <a:spcAft>
                <a:spcPts val="0"/>
              </a:spcAft>
              <a:buNone/>
              <a:defRPr sz="900">
                <a:solidFill>
                  <a:schemeClr val="tx2"/>
                </a:solidFill>
              </a:defRPr>
            </a:lvl5pPr>
          </a:lstStyle>
          <a:p>
            <a:pPr lvl="0"/>
            <a:r>
              <a:rPr lang="en-US" dirty="0" smtClean="0"/>
              <a:t>Insert footnotes</a:t>
            </a:r>
          </a:p>
        </p:txBody>
      </p:sp>
      <p:sp>
        <p:nvSpPr>
          <p:cNvPr id="18" name="Text Placeholder 14"/>
          <p:cNvSpPr>
            <a:spLocks noGrp="1"/>
          </p:cNvSpPr>
          <p:nvPr>
            <p:ph type="body" sz="quarter" idx="10" hasCustomPrompt="1"/>
          </p:nvPr>
        </p:nvSpPr>
        <p:spPr>
          <a:xfrm>
            <a:off x="422524" y="64802"/>
            <a:ext cx="4975138" cy="217743"/>
          </a:xfrm>
        </p:spPr>
        <p:txBody>
          <a:bodyPr anchor="ctr" anchorCtr="0">
            <a:noAutofit/>
          </a:bodyPr>
          <a:lstStyle>
            <a:lvl1pPr marL="0" indent="0">
              <a:spcBef>
                <a:spcPts val="0"/>
              </a:spcBef>
              <a:spcAft>
                <a:spcPts val="0"/>
              </a:spcAft>
              <a:buNone/>
              <a:defRPr sz="800">
                <a:solidFill>
                  <a:schemeClr val="tx2"/>
                </a:solidFill>
              </a:defRPr>
            </a:lvl1pPr>
            <a:lvl2pPr marL="297264" indent="0">
              <a:spcBef>
                <a:spcPts val="0"/>
              </a:spcBef>
              <a:spcAft>
                <a:spcPts val="0"/>
              </a:spcAft>
              <a:buNone/>
              <a:defRPr sz="900">
                <a:solidFill>
                  <a:schemeClr val="tx2"/>
                </a:solidFill>
              </a:defRPr>
            </a:lvl2pPr>
            <a:lvl3pPr marL="605144" indent="0">
              <a:spcBef>
                <a:spcPts val="0"/>
              </a:spcBef>
              <a:spcAft>
                <a:spcPts val="0"/>
              </a:spcAft>
              <a:buNone/>
              <a:defRPr sz="900">
                <a:solidFill>
                  <a:schemeClr val="tx2"/>
                </a:solidFill>
              </a:defRPr>
            </a:lvl3pPr>
            <a:lvl4pPr marL="902408" indent="0">
              <a:spcBef>
                <a:spcPts val="0"/>
              </a:spcBef>
              <a:spcAft>
                <a:spcPts val="0"/>
              </a:spcAft>
              <a:buNone/>
              <a:defRPr sz="900">
                <a:solidFill>
                  <a:schemeClr val="tx2"/>
                </a:solidFill>
              </a:defRPr>
            </a:lvl4pPr>
            <a:lvl5pPr marL="1199672" indent="0">
              <a:spcBef>
                <a:spcPts val="0"/>
              </a:spcBef>
              <a:spcAft>
                <a:spcPts val="0"/>
              </a:spcAft>
              <a:buNone/>
              <a:defRPr sz="900">
                <a:solidFill>
                  <a:schemeClr val="tx2"/>
                </a:solidFill>
              </a:defRPr>
            </a:lvl5pPr>
          </a:lstStyle>
          <a:p>
            <a:pPr lvl="0"/>
            <a:r>
              <a:rPr lang="en-US" dirty="0" smtClean="0"/>
              <a:t>Presentation title 8pt</a:t>
            </a:r>
            <a:endParaRPr lang="en-GB"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4509" y="141720"/>
            <a:ext cx="2074380" cy="7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descr="X:\CMID-Mktg\Creative Services\CTI templates\5410_CTI Learning Center template\LearningCenter_eyebrow_wo Knowledg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524" y="319696"/>
            <a:ext cx="1600201" cy="18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010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resenter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2"/>
          </p:nvPr>
        </p:nvSpPr>
        <p:spPr>
          <a:xfrm>
            <a:off x="8469653" y="7469234"/>
            <a:ext cx="1170987" cy="273190"/>
          </a:xfrm>
        </p:spPr>
        <p:txBody>
          <a:bodyPr/>
          <a:lstStyle/>
          <a:p>
            <a:fld id="{39EE2C01-9CB9-45C1-A1E8-81D41AF78B45}" type="slidenum">
              <a:rPr lang="en-GB" smtClean="0"/>
              <a:t>‹#›</a:t>
            </a:fld>
            <a:endParaRPr lang="en-GB" dirty="0"/>
          </a:p>
        </p:txBody>
      </p:sp>
      <p:cxnSp>
        <p:nvCxnSpPr>
          <p:cNvPr id="8" name="Straight Connector 7"/>
          <p:cNvCxnSpPr/>
          <p:nvPr userDrawn="1"/>
        </p:nvCxnSpPr>
        <p:spPr>
          <a:xfrm>
            <a:off x="422524" y="7460745"/>
            <a:ext cx="921811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4"/>
          <p:cNvSpPr>
            <a:spLocks noGrp="1"/>
          </p:cNvSpPr>
          <p:nvPr>
            <p:ph type="body" sz="quarter" idx="10" hasCustomPrompt="1"/>
          </p:nvPr>
        </p:nvSpPr>
        <p:spPr>
          <a:xfrm>
            <a:off x="422524" y="64802"/>
            <a:ext cx="4975138" cy="217743"/>
          </a:xfrm>
        </p:spPr>
        <p:txBody>
          <a:bodyPr anchor="ctr" anchorCtr="0">
            <a:noAutofit/>
          </a:bodyPr>
          <a:lstStyle>
            <a:lvl1pPr marL="0" indent="0">
              <a:spcBef>
                <a:spcPts val="0"/>
              </a:spcBef>
              <a:spcAft>
                <a:spcPts val="0"/>
              </a:spcAft>
              <a:buNone/>
              <a:defRPr sz="800">
                <a:solidFill>
                  <a:schemeClr val="tx2"/>
                </a:solidFill>
              </a:defRPr>
            </a:lvl1pPr>
            <a:lvl2pPr marL="297264" indent="0">
              <a:spcBef>
                <a:spcPts val="0"/>
              </a:spcBef>
              <a:spcAft>
                <a:spcPts val="0"/>
              </a:spcAft>
              <a:buNone/>
              <a:defRPr sz="900">
                <a:solidFill>
                  <a:schemeClr val="tx2"/>
                </a:solidFill>
              </a:defRPr>
            </a:lvl2pPr>
            <a:lvl3pPr marL="605144" indent="0">
              <a:spcBef>
                <a:spcPts val="0"/>
              </a:spcBef>
              <a:spcAft>
                <a:spcPts val="0"/>
              </a:spcAft>
              <a:buNone/>
              <a:defRPr sz="900">
                <a:solidFill>
                  <a:schemeClr val="tx2"/>
                </a:solidFill>
              </a:defRPr>
            </a:lvl3pPr>
            <a:lvl4pPr marL="902408" indent="0">
              <a:spcBef>
                <a:spcPts val="0"/>
              </a:spcBef>
              <a:spcAft>
                <a:spcPts val="0"/>
              </a:spcAft>
              <a:buNone/>
              <a:defRPr sz="900">
                <a:solidFill>
                  <a:schemeClr val="tx2"/>
                </a:solidFill>
              </a:defRPr>
            </a:lvl4pPr>
            <a:lvl5pPr marL="1199672" indent="0">
              <a:spcBef>
                <a:spcPts val="0"/>
              </a:spcBef>
              <a:spcAft>
                <a:spcPts val="0"/>
              </a:spcAft>
              <a:buNone/>
              <a:defRPr sz="900">
                <a:solidFill>
                  <a:schemeClr val="tx2"/>
                </a:solidFill>
              </a:defRPr>
            </a:lvl5pPr>
          </a:lstStyle>
          <a:p>
            <a:pPr lvl="0"/>
            <a:r>
              <a:rPr lang="en-US" dirty="0" smtClean="0"/>
              <a:t>Presentation title 8pt</a:t>
            </a:r>
            <a:endParaRPr lang="en-GB" dirty="0"/>
          </a:p>
        </p:txBody>
      </p:sp>
      <p:sp>
        <p:nvSpPr>
          <p:cNvPr id="17" name="Text Placeholder 4"/>
          <p:cNvSpPr>
            <a:spLocks noGrp="1"/>
          </p:cNvSpPr>
          <p:nvPr>
            <p:ph type="body" sz="quarter" idx="14" hasCustomPrompt="1"/>
          </p:nvPr>
        </p:nvSpPr>
        <p:spPr>
          <a:xfrm>
            <a:off x="410557" y="1846322"/>
            <a:ext cx="4254947" cy="253012"/>
          </a:xfrm>
          <a:prstGeom prst="rect">
            <a:avLst/>
          </a:prstGeom>
        </p:spPr>
        <p:txBody>
          <a:bodyPr lIns="40126" tIns="40126" rIns="40126" bIns="0" anchor="ctr" anchorCtr="0"/>
          <a:lstStyle>
            <a:lvl1pPr marL="0" indent="0">
              <a:buNone/>
              <a:defRPr sz="1400" b="1" baseline="0">
                <a:solidFill>
                  <a:schemeClr val="bg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IRM Name</a:t>
            </a:r>
          </a:p>
        </p:txBody>
      </p:sp>
      <p:sp>
        <p:nvSpPr>
          <p:cNvPr id="19" name="Text Placeholder 9"/>
          <p:cNvSpPr>
            <a:spLocks noGrp="1"/>
          </p:cNvSpPr>
          <p:nvPr>
            <p:ph type="body" sz="quarter" idx="15" hasCustomPrompt="1"/>
          </p:nvPr>
        </p:nvSpPr>
        <p:spPr>
          <a:xfrm>
            <a:off x="410557" y="2109579"/>
            <a:ext cx="4254947" cy="253012"/>
          </a:xfrm>
          <a:prstGeom prst="rect">
            <a:avLst/>
          </a:prstGeom>
        </p:spPr>
        <p:txBody>
          <a:bodyPr lIns="40126" tIns="40126" rIns="40126" bIns="0" anchor="ctr" anchorCtr="0">
            <a:noAutofit/>
          </a:bodyPr>
          <a:lstStyle>
            <a:lvl1pPr marL="0" indent="0">
              <a:lnSpc>
                <a:spcPts val="1003"/>
              </a:lnSpc>
              <a:buNone/>
              <a:defRPr sz="1400" i="1" baseline="0">
                <a:solidFill>
                  <a:schemeClr val="tx2"/>
                </a:solidFill>
              </a:defRPr>
            </a:lvl1pPr>
            <a:lvl2pPr marL="1673" indent="0">
              <a:lnSpc>
                <a:spcPts val="1003"/>
              </a:lnSpc>
              <a:buNone/>
              <a:defRPr sz="1300" baseline="0">
                <a:solidFill>
                  <a:srgbClr val="000000"/>
                </a:solidFill>
              </a:defRPr>
            </a:lvl2pPr>
            <a:lvl3pPr>
              <a:defRPr sz="1300">
                <a:solidFill>
                  <a:srgbClr val="000000"/>
                </a:solidFill>
              </a:defRPr>
            </a:lvl3pPr>
            <a:lvl4pPr>
              <a:defRPr sz="1300">
                <a:solidFill>
                  <a:srgbClr val="000000"/>
                </a:solidFill>
              </a:defRPr>
            </a:lvl4pPr>
            <a:lvl5pPr>
              <a:defRPr sz="1300">
                <a:solidFill>
                  <a:srgbClr val="000000"/>
                </a:solidFill>
              </a:defRPr>
            </a:lvl5pPr>
          </a:lstStyle>
          <a:p>
            <a:pPr lvl="0"/>
            <a:r>
              <a:rPr lang="en-US" dirty="0" smtClean="0"/>
              <a:t>Presenters Title</a:t>
            </a:r>
          </a:p>
        </p:txBody>
      </p:sp>
      <p:sp>
        <p:nvSpPr>
          <p:cNvPr id="20" name="Text Placeholder 15"/>
          <p:cNvSpPr>
            <a:spLocks noGrp="1"/>
          </p:cNvSpPr>
          <p:nvPr>
            <p:ph type="body" sz="quarter" idx="18" hasCustomPrompt="1"/>
          </p:nvPr>
        </p:nvSpPr>
        <p:spPr>
          <a:xfrm>
            <a:off x="410555" y="2372836"/>
            <a:ext cx="4254947" cy="253012"/>
          </a:xfrm>
          <a:prstGeom prst="rect">
            <a:avLst/>
          </a:prstGeom>
        </p:spPr>
        <p:txBody>
          <a:bodyPr lIns="40126" tIns="40126" rIns="40126" bIns="0" anchor="ctr" anchorCtr="0">
            <a:noAutofit/>
          </a:bodyPr>
          <a:lstStyle>
            <a:lvl1pPr marL="0" indent="0">
              <a:buNone/>
              <a:defRPr sz="1400" baseline="0">
                <a:solidFill>
                  <a:schemeClr val="tx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Department</a:t>
            </a:r>
          </a:p>
        </p:txBody>
      </p:sp>
      <p:sp>
        <p:nvSpPr>
          <p:cNvPr id="21" name="Text Placeholder 15"/>
          <p:cNvSpPr>
            <a:spLocks noGrp="1"/>
          </p:cNvSpPr>
          <p:nvPr>
            <p:ph type="body" sz="quarter" idx="19" hasCustomPrompt="1"/>
          </p:nvPr>
        </p:nvSpPr>
        <p:spPr>
          <a:xfrm>
            <a:off x="410555" y="2636093"/>
            <a:ext cx="4254947" cy="253012"/>
          </a:xfrm>
          <a:prstGeom prst="rect">
            <a:avLst/>
          </a:prstGeom>
        </p:spPr>
        <p:txBody>
          <a:bodyPr lIns="40126" tIns="40126" rIns="40126" bIns="0" anchor="ctr" anchorCtr="0"/>
          <a:lstStyle>
            <a:lvl1pPr marL="0" indent="0">
              <a:buNone/>
              <a:defRPr sz="1400" baseline="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+(X) XXX XXX-XXXX</a:t>
            </a:r>
          </a:p>
        </p:txBody>
      </p:sp>
      <p:sp>
        <p:nvSpPr>
          <p:cNvPr id="22" name="Text Placeholder 15"/>
          <p:cNvSpPr>
            <a:spLocks noGrp="1"/>
          </p:cNvSpPr>
          <p:nvPr>
            <p:ph type="body" sz="quarter" idx="20" hasCustomPrompt="1"/>
          </p:nvPr>
        </p:nvSpPr>
        <p:spPr>
          <a:xfrm>
            <a:off x="410555" y="2899350"/>
            <a:ext cx="4254947" cy="253012"/>
          </a:xfrm>
          <a:prstGeom prst="rect">
            <a:avLst/>
          </a:prstGeom>
        </p:spPr>
        <p:txBody>
          <a:bodyPr lIns="40126" tIns="40126" rIns="40126" bIns="0" anchor="ctr" anchorCtr="0">
            <a:noAutofit/>
          </a:bodyPr>
          <a:lstStyle>
            <a:lvl1pPr marL="0" indent="0">
              <a:buNone/>
              <a:defRPr sz="1400" baseline="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email@columbiathreadneedleinvestments.com</a:t>
            </a:r>
          </a:p>
        </p:txBody>
      </p:sp>
      <p:sp>
        <p:nvSpPr>
          <p:cNvPr id="73" name="Text Placeholder 4"/>
          <p:cNvSpPr>
            <a:spLocks noGrp="1"/>
          </p:cNvSpPr>
          <p:nvPr>
            <p:ph type="body" sz="quarter" idx="21" hasCustomPrompt="1"/>
          </p:nvPr>
        </p:nvSpPr>
        <p:spPr>
          <a:xfrm>
            <a:off x="431840" y="3304372"/>
            <a:ext cx="4254947" cy="253012"/>
          </a:xfrm>
          <a:prstGeom prst="rect">
            <a:avLst/>
          </a:prstGeom>
        </p:spPr>
        <p:txBody>
          <a:bodyPr lIns="40126" tIns="40126" rIns="40126" bIns="0" anchor="ctr" anchorCtr="0"/>
          <a:lstStyle>
            <a:lvl1pPr marL="0" indent="0">
              <a:buNone/>
              <a:defRPr sz="1400" b="1" baseline="0">
                <a:solidFill>
                  <a:schemeClr val="bg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IRM Name</a:t>
            </a:r>
          </a:p>
        </p:txBody>
      </p:sp>
      <p:sp>
        <p:nvSpPr>
          <p:cNvPr id="74" name="Text Placeholder 9"/>
          <p:cNvSpPr>
            <a:spLocks noGrp="1"/>
          </p:cNvSpPr>
          <p:nvPr>
            <p:ph type="body" sz="quarter" idx="22" hasCustomPrompt="1"/>
          </p:nvPr>
        </p:nvSpPr>
        <p:spPr>
          <a:xfrm>
            <a:off x="431840" y="3567629"/>
            <a:ext cx="4254947" cy="253012"/>
          </a:xfrm>
          <a:prstGeom prst="rect">
            <a:avLst/>
          </a:prstGeom>
        </p:spPr>
        <p:txBody>
          <a:bodyPr lIns="40126" tIns="40126" rIns="40126" bIns="0" anchor="ctr" anchorCtr="0">
            <a:noAutofit/>
          </a:bodyPr>
          <a:lstStyle>
            <a:lvl1pPr marL="0" indent="0">
              <a:lnSpc>
                <a:spcPts val="1003"/>
              </a:lnSpc>
              <a:buNone/>
              <a:defRPr sz="1400" i="1" baseline="0">
                <a:solidFill>
                  <a:schemeClr val="tx2"/>
                </a:solidFill>
              </a:defRPr>
            </a:lvl1pPr>
            <a:lvl2pPr marL="1673" indent="0">
              <a:lnSpc>
                <a:spcPts val="1003"/>
              </a:lnSpc>
              <a:buNone/>
              <a:defRPr sz="1300" baseline="0">
                <a:solidFill>
                  <a:srgbClr val="000000"/>
                </a:solidFill>
              </a:defRPr>
            </a:lvl2pPr>
            <a:lvl3pPr>
              <a:defRPr sz="1300">
                <a:solidFill>
                  <a:srgbClr val="000000"/>
                </a:solidFill>
              </a:defRPr>
            </a:lvl3pPr>
            <a:lvl4pPr>
              <a:defRPr sz="1300">
                <a:solidFill>
                  <a:srgbClr val="000000"/>
                </a:solidFill>
              </a:defRPr>
            </a:lvl4pPr>
            <a:lvl5pPr>
              <a:defRPr sz="1300">
                <a:solidFill>
                  <a:srgbClr val="000000"/>
                </a:solidFill>
              </a:defRPr>
            </a:lvl5pPr>
          </a:lstStyle>
          <a:p>
            <a:pPr lvl="0"/>
            <a:r>
              <a:rPr lang="en-US" dirty="0" smtClean="0"/>
              <a:t>Presenters Title</a:t>
            </a:r>
          </a:p>
        </p:txBody>
      </p:sp>
      <p:sp>
        <p:nvSpPr>
          <p:cNvPr id="75" name="Text Placeholder 15"/>
          <p:cNvSpPr>
            <a:spLocks noGrp="1"/>
          </p:cNvSpPr>
          <p:nvPr>
            <p:ph type="body" sz="quarter" idx="23" hasCustomPrompt="1"/>
          </p:nvPr>
        </p:nvSpPr>
        <p:spPr>
          <a:xfrm>
            <a:off x="431838" y="3830886"/>
            <a:ext cx="4254947" cy="253012"/>
          </a:xfrm>
          <a:prstGeom prst="rect">
            <a:avLst/>
          </a:prstGeom>
        </p:spPr>
        <p:txBody>
          <a:bodyPr lIns="40126" tIns="40126" rIns="40126" bIns="0" anchor="ctr" anchorCtr="0">
            <a:noAutofit/>
          </a:bodyPr>
          <a:lstStyle>
            <a:lvl1pPr marL="0" indent="0">
              <a:buNone/>
              <a:defRPr sz="1400" baseline="0">
                <a:solidFill>
                  <a:schemeClr val="tx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Department</a:t>
            </a:r>
          </a:p>
        </p:txBody>
      </p:sp>
      <p:sp>
        <p:nvSpPr>
          <p:cNvPr id="76" name="Text Placeholder 15"/>
          <p:cNvSpPr>
            <a:spLocks noGrp="1"/>
          </p:cNvSpPr>
          <p:nvPr>
            <p:ph type="body" sz="quarter" idx="24" hasCustomPrompt="1"/>
          </p:nvPr>
        </p:nvSpPr>
        <p:spPr>
          <a:xfrm>
            <a:off x="431838" y="4094143"/>
            <a:ext cx="4254947" cy="253012"/>
          </a:xfrm>
          <a:prstGeom prst="rect">
            <a:avLst/>
          </a:prstGeom>
        </p:spPr>
        <p:txBody>
          <a:bodyPr lIns="40126" tIns="40126" rIns="40126" bIns="0" anchor="ctr" anchorCtr="0"/>
          <a:lstStyle>
            <a:lvl1pPr marL="0" indent="0">
              <a:buNone/>
              <a:defRPr sz="1400" baseline="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+(X) XXX XXX-XXXX</a:t>
            </a:r>
          </a:p>
        </p:txBody>
      </p:sp>
      <p:sp>
        <p:nvSpPr>
          <p:cNvPr id="77" name="Text Placeholder 15"/>
          <p:cNvSpPr>
            <a:spLocks noGrp="1"/>
          </p:cNvSpPr>
          <p:nvPr>
            <p:ph type="body" sz="quarter" idx="25" hasCustomPrompt="1"/>
          </p:nvPr>
        </p:nvSpPr>
        <p:spPr>
          <a:xfrm>
            <a:off x="431838" y="4357401"/>
            <a:ext cx="4254947" cy="253012"/>
          </a:xfrm>
          <a:prstGeom prst="rect">
            <a:avLst/>
          </a:prstGeom>
        </p:spPr>
        <p:txBody>
          <a:bodyPr lIns="40126" tIns="40126" rIns="40126" bIns="0" anchor="ctr" anchorCtr="0">
            <a:noAutofit/>
          </a:bodyPr>
          <a:lstStyle>
            <a:lvl1pPr marL="0" indent="0">
              <a:buNone/>
              <a:defRPr sz="1400" baseline="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email@columbiathreadneedleinvestments.com</a:t>
            </a:r>
          </a:p>
        </p:txBody>
      </p:sp>
      <p:sp>
        <p:nvSpPr>
          <p:cNvPr id="78" name="Text Placeholder 4"/>
          <p:cNvSpPr>
            <a:spLocks noGrp="1"/>
          </p:cNvSpPr>
          <p:nvPr>
            <p:ph type="body" sz="quarter" idx="26" hasCustomPrompt="1"/>
          </p:nvPr>
        </p:nvSpPr>
        <p:spPr>
          <a:xfrm>
            <a:off x="422525" y="4797401"/>
            <a:ext cx="4254947" cy="253012"/>
          </a:xfrm>
          <a:prstGeom prst="rect">
            <a:avLst/>
          </a:prstGeom>
        </p:spPr>
        <p:txBody>
          <a:bodyPr lIns="40126" tIns="40126" rIns="40126" bIns="0" anchor="ctr" anchorCtr="0"/>
          <a:lstStyle>
            <a:lvl1pPr marL="0" indent="0">
              <a:buNone/>
              <a:defRPr sz="1400" b="1" baseline="0">
                <a:solidFill>
                  <a:schemeClr val="bg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IRM Name</a:t>
            </a:r>
          </a:p>
        </p:txBody>
      </p:sp>
      <p:sp>
        <p:nvSpPr>
          <p:cNvPr id="79" name="Text Placeholder 9"/>
          <p:cNvSpPr>
            <a:spLocks noGrp="1"/>
          </p:cNvSpPr>
          <p:nvPr>
            <p:ph type="body" sz="quarter" idx="27" hasCustomPrompt="1"/>
          </p:nvPr>
        </p:nvSpPr>
        <p:spPr>
          <a:xfrm>
            <a:off x="422525" y="5060657"/>
            <a:ext cx="4254947" cy="253012"/>
          </a:xfrm>
          <a:prstGeom prst="rect">
            <a:avLst/>
          </a:prstGeom>
        </p:spPr>
        <p:txBody>
          <a:bodyPr lIns="40126" tIns="40126" rIns="40126" bIns="0" anchor="ctr" anchorCtr="0">
            <a:noAutofit/>
          </a:bodyPr>
          <a:lstStyle>
            <a:lvl1pPr marL="0" indent="0">
              <a:lnSpc>
                <a:spcPts val="1003"/>
              </a:lnSpc>
              <a:buNone/>
              <a:defRPr sz="1400" i="1" baseline="0">
                <a:solidFill>
                  <a:schemeClr val="tx2"/>
                </a:solidFill>
              </a:defRPr>
            </a:lvl1pPr>
            <a:lvl2pPr marL="1673" indent="0">
              <a:lnSpc>
                <a:spcPts val="1003"/>
              </a:lnSpc>
              <a:buNone/>
              <a:defRPr sz="1300" baseline="0">
                <a:solidFill>
                  <a:srgbClr val="000000"/>
                </a:solidFill>
              </a:defRPr>
            </a:lvl2pPr>
            <a:lvl3pPr>
              <a:defRPr sz="1300">
                <a:solidFill>
                  <a:srgbClr val="000000"/>
                </a:solidFill>
              </a:defRPr>
            </a:lvl3pPr>
            <a:lvl4pPr>
              <a:defRPr sz="1300">
                <a:solidFill>
                  <a:srgbClr val="000000"/>
                </a:solidFill>
              </a:defRPr>
            </a:lvl4pPr>
            <a:lvl5pPr>
              <a:defRPr sz="1300">
                <a:solidFill>
                  <a:srgbClr val="000000"/>
                </a:solidFill>
              </a:defRPr>
            </a:lvl5pPr>
          </a:lstStyle>
          <a:p>
            <a:pPr lvl="0"/>
            <a:r>
              <a:rPr lang="en-US" dirty="0" smtClean="0"/>
              <a:t>Presenters Title</a:t>
            </a:r>
          </a:p>
        </p:txBody>
      </p:sp>
      <p:sp>
        <p:nvSpPr>
          <p:cNvPr id="80" name="Text Placeholder 15"/>
          <p:cNvSpPr>
            <a:spLocks noGrp="1"/>
          </p:cNvSpPr>
          <p:nvPr>
            <p:ph type="body" sz="quarter" idx="28" hasCustomPrompt="1"/>
          </p:nvPr>
        </p:nvSpPr>
        <p:spPr>
          <a:xfrm>
            <a:off x="422524" y="5323914"/>
            <a:ext cx="4254947" cy="253012"/>
          </a:xfrm>
          <a:prstGeom prst="rect">
            <a:avLst/>
          </a:prstGeom>
        </p:spPr>
        <p:txBody>
          <a:bodyPr lIns="40126" tIns="40126" rIns="40126" bIns="0" anchor="ctr" anchorCtr="0">
            <a:noAutofit/>
          </a:bodyPr>
          <a:lstStyle>
            <a:lvl1pPr marL="0" indent="0">
              <a:buNone/>
              <a:defRPr sz="1400" baseline="0">
                <a:solidFill>
                  <a:schemeClr val="tx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Department</a:t>
            </a:r>
          </a:p>
        </p:txBody>
      </p:sp>
      <p:sp>
        <p:nvSpPr>
          <p:cNvPr id="81" name="Text Placeholder 15"/>
          <p:cNvSpPr>
            <a:spLocks noGrp="1"/>
          </p:cNvSpPr>
          <p:nvPr>
            <p:ph type="body" sz="quarter" idx="29" hasCustomPrompt="1"/>
          </p:nvPr>
        </p:nvSpPr>
        <p:spPr>
          <a:xfrm>
            <a:off x="422524" y="5587171"/>
            <a:ext cx="4254947" cy="253012"/>
          </a:xfrm>
          <a:prstGeom prst="rect">
            <a:avLst/>
          </a:prstGeom>
        </p:spPr>
        <p:txBody>
          <a:bodyPr lIns="40126" tIns="40126" rIns="40126" bIns="0" anchor="ctr" anchorCtr="0"/>
          <a:lstStyle>
            <a:lvl1pPr marL="0" indent="0">
              <a:buNone/>
              <a:defRPr sz="1400" baseline="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+(X) XXX XXX-XXXX</a:t>
            </a:r>
          </a:p>
        </p:txBody>
      </p:sp>
      <p:sp>
        <p:nvSpPr>
          <p:cNvPr id="82" name="Text Placeholder 15"/>
          <p:cNvSpPr>
            <a:spLocks noGrp="1"/>
          </p:cNvSpPr>
          <p:nvPr>
            <p:ph type="body" sz="quarter" idx="30" hasCustomPrompt="1"/>
          </p:nvPr>
        </p:nvSpPr>
        <p:spPr>
          <a:xfrm>
            <a:off x="422524" y="5850429"/>
            <a:ext cx="4254947" cy="253012"/>
          </a:xfrm>
          <a:prstGeom prst="rect">
            <a:avLst/>
          </a:prstGeom>
        </p:spPr>
        <p:txBody>
          <a:bodyPr lIns="40126" tIns="40126" rIns="40126" bIns="0" anchor="ctr" anchorCtr="0">
            <a:noAutofit/>
          </a:bodyPr>
          <a:lstStyle>
            <a:lvl1pPr marL="0" indent="0">
              <a:buNone/>
              <a:defRPr sz="1400" baseline="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email@columbiathreadneedleinvestments.com</a:t>
            </a:r>
          </a:p>
        </p:txBody>
      </p:sp>
      <p:sp>
        <p:nvSpPr>
          <p:cNvPr id="88" name="Text Placeholder 4"/>
          <p:cNvSpPr>
            <a:spLocks noGrp="1"/>
          </p:cNvSpPr>
          <p:nvPr>
            <p:ph type="body" sz="quarter" idx="31" hasCustomPrompt="1"/>
          </p:nvPr>
        </p:nvSpPr>
        <p:spPr>
          <a:xfrm>
            <a:off x="5397663" y="1846322"/>
            <a:ext cx="4254947" cy="253012"/>
          </a:xfrm>
          <a:prstGeom prst="rect">
            <a:avLst/>
          </a:prstGeom>
        </p:spPr>
        <p:txBody>
          <a:bodyPr lIns="40126" tIns="40126" rIns="40126" bIns="0" anchor="ctr" anchorCtr="0"/>
          <a:lstStyle>
            <a:lvl1pPr marL="0" indent="0">
              <a:buNone/>
              <a:defRPr sz="1400" b="1" baseline="0">
                <a:solidFill>
                  <a:schemeClr val="bg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IRM Name</a:t>
            </a:r>
          </a:p>
        </p:txBody>
      </p:sp>
      <p:sp>
        <p:nvSpPr>
          <p:cNvPr id="89" name="Text Placeholder 9"/>
          <p:cNvSpPr>
            <a:spLocks noGrp="1"/>
          </p:cNvSpPr>
          <p:nvPr>
            <p:ph type="body" sz="quarter" idx="32" hasCustomPrompt="1"/>
          </p:nvPr>
        </p:nvSpPr>
        <p:spPr>
          <a:xfrm>
            <a:off x="5397663" y="2109579"/>
            <a:ext cx="4254947" cy="253012"/>
          </a:xfrm>
          <a:prstGeom prst="rect">
            <a:avLst/>
          </a:prstGeom>
        </p:spPr>
        <p:txBody>
          <a:bodyPr lIns="40126" tIns="40126" rIns="40126" bIns="0" anchor="ctr" anchorCtr="0">
            <a:noAutofit/>
          </a:bodyPr>
          <a:lstStyle>
            <a:lvl1pPr marL="0" indent="0">
              <a:lnSpc>
                <a:spcPts val="1003"/>
              </a:lnSpc>
              <a:buNone/>
              <a:defRPr sz="1400" i="1" baseline="0">
                <a:solidFill>
                  <a:schemeClr val="tx2"/>
                </a:solidFill>
              </a:defRPr>
            </a:lvl1pPr>
            <a:lvl2pPr marL="1673" indent="0">
              <a:lnSpc>
                <a:spcPts val="1003"/>
              </a:lnSpc>
              <a:buNone/>
              <a:defRPr sz="1300" baseline="0">
                <a:solidFill>
                  <a:srgbClr val="000000"/>
                </a:solidFill>
              </a:defRPr>
            </a:lvl2pPr>
            <a:lvl3pPr>
              <a:defRPr sz="1300">
                <a:solidFill>
                  <a:srgbClr val="000000"/>
                </a:solidFill>
              </a:defRPr>
            </a:lvl3pPr>
            <a:lvl4pPr>
              <a:defRPr sz="1300">
                <a:solidFill>
                  <a:srgbClr val="000000"/>
                </a:solidFill>
              </a:defRPr>
            </a:lvl4pPr>
            <a:lvl5pPr>
              <a:defRPr sz="1300">
                <a:solidFill>
                  <a:srgbClr val="000000"/>
                </a:solidFill>
              </a:defRPr>
            </a:lvl5pPr>
          </a:lstStyle>
          <a:p>
            <a:pPr lvl="0"/>
            <a:r>
              <a:rPr lang="en-US" dirty="0" smtClean="0"/>
              <a:t>Presenters Title</a:t>
            </a:r>
          </a:p>
        </p:txBody>
      </p:sp>
      <p:sp>
        <p:nvSpPr>
          <p:cNvPr id="90" name="Text Placeholder 15"/>
          <p:cNvSpPr>
            <a:spLocks noGrp="1"/>
          </p:cNvSpPr>
          <p:nvPr>
            <p:ph type="body" sz="quarter" idx="33" hasCustomPrompt="1"/>
          </p:nvPr>
        </p:nvSpPr>
        <p:spPr>
          <a:xfrm>
            <a:off x="5397662" y="2372836"/>
            <a:ext cx="4254947" cy="253012"/>
          </a:xfrm>
          <a:prstGeom prst="rect">
            <a:avLst/>
          </a:prstGeom>
        </p:spPr>
        <p:txBody>
          <a:bodyPr lIns="40126" tIns="40126" rIns="40126" bIns="0" anchor="ctr" anchorCtr="0">
            <a:noAutofit/>
          </a:bodyPr>
          <a:lstStyle>
            <a:lvl1pPr marL="0" indent="0">
              <a:buNone/>
              <a:defRPr sz="1400" baseline="0">
                <a:solidFill>
                  <a:schemeClr val="tx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Department</a:t>
            </a:r>
          </a:p>
        </p:txBody>
      </p:sp>
      <p:sp>
        <p:nvSpPr>
          <p:cNvPr id="91" name="Text Placeholder 15"/>
          <p:cNvSpPr>
            <a:spLocks noGrp="1"/>
          </p:cNvSpPr>
          <p:nvPr>
            <p:ph type="body" sz="quarter" idx="34" hasCustomPrompt="1"/>
          </p:nvPr>
        </p:nvSpPr>
        <p:spPr>
          <a:xfrm>
            <a:off x="5397662" y="2636093"/>
            <a:ext cx="4254947" cy="253012"/>
          </a:xfrm>
          <a:prstGeom prst="rect">
            <a:avLst/>
          </a:prstGeom>
        </p:spPr>
        <p:txBody>
          <a:bodyPr lIns="40126" tIns="40126" rIns="40126" bIns="0" anchor="ctr" anchorCtr="0"/>
          <a:lstStyle>
            <a:lvl1pPr marL="0" indent="0">
              <a:buNone/>
              <a:defRPr sz="1400" baseline="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+(X) XXX XXX-XXXX</a:t>
            </a:r>
          </a:p>
        </p:txBody>
      </p:sp>
      <p:sp>
        <p:nvSpPr>
          <p:cNvPr id="92" name="Text Placeholder 15"/>
          <p:cNvSpPr>
            <a:spLocks noGrp="1"/>
          </p:cNvSpPr>
          <p:nvPr>
            <p:ph type="body" sz="quarter" idx="35" hasCustomPrompt="1"/>
          </p:nvPr>
        </p:nvSpPr>
        <p:spPr>
          <a:xfrm>
            <a:off x="5397662" y="2899350"/>
            <a:ext cx="4254947" cy="253012"/>
          </a:xfrm>
          <a:prstGeom prst="rect">
            <a:avLst/>
          </a:prstGeom>
        </p:spPr>
        <p:txBody>
          <a:bodyPr lIns="40126" tIns="40126" rIns="40126" bIns="0" anchor="ctr" anchorCtr="0">
            <a:noAutofit/>
          </a:bodyPr>
          <a:lstStyle>
            <a:lvl1pPr marL="0" indent="0">
              <a:buNone/>
              <a:defRPr sz="1400" baseline="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email@columbiathreadneedleinvestments.com</a:t>
            </a:r>
          </a:p>
        </p:txBody>
      </p:sp>
      <p:sp>
        <p:nvSpPr>
          <p:cNvPr id="93" name="Text Placeholder 4"/>
          <p:cNvSpPr>
            <a:spLocks noGrp="1"/>
          </p:cNvSpPr>
          <p:nvPr>
            <p:ph type="body" sz="quarter" idx="36" hasCustomPrompt="1"/>
          </p:nvPr>
        </p:nvSpPr>
        <p:spPr>
          <a:xfrm>
            <a:off x="5397663" y="3304372"/>
            <a:ext cx="4254947" cy="253012"/>
          </a:xfrm>
          <a:prstGeom prst="rect">
            <a:avLst/>
          </a:prstGeom>
        </p:spPr>
        <p:txBody>
          <a:bodyPr lIns="40126" tIns="40126" rIns="40126" bIns="0" anchor="ctr" anchorCtr="0"/>
          <a:lstStyle>
            <a:lvl1pPr marL="0" indent="0">
              <a:buNone/>
              <a:defRPr sz="1400" b="1" baseline="0">
                <a:solidFill>
                  <a:schemeClr val="bg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IRM Name</a:t>
            </a:r>
          </a:p>
        </p:txBody>
      </p:sp>
      <p:sp>
        <p:nvSpPr>
          <p:cNvPr id="94" name="Text Placeholder 9"/>
          <p:cNvSpPr>
            <a:spLocks noGrp="1"/>
          </p:cNvSpPr>
          <p:nvPr>
            <p:ph type="body" sz="quarter" idx="37" hasCustomPrompt="1"/>
          </p:nvPr>
        </p:nvSpPr>
        <p:spPr>
          <a:xfrm>
            <a:off x="5397663" y="3567629"/>
            <a:ext cx="4254947" cy="253012"/>
          </a:xfrm>
          <a:prstGeom prst="rect">
            <a:avLst/>
          </a:prstGeom>
        </p:spPr>
        <p:txBody>
          <a:bodyPr lIns="40126" tIns="40126" rIns="40126" bIns="0" anchor="ctr" anchorCtr="0">
            <a:noAutofit/>
          </a:bodyPr>
          <a:lstStyle>
            <a:lvl1pPr marL="0" indent="0">
              <a:lnSpc>
                <a:spcPts val="1003"/>
              </a:lnSpc>
              <a:buNone/>
              <a:defRPr sz="1400" i="1" baseline="0">
                <a:solidFill>
                  <a:schemeClr val="tx2"/>
                </a:solidFill>
              </a:defRPr>
            </a:lvl1pPr>
            <a:lvl2pPr marL="1673" indent="0">
              <a:lnSpc>
                <a:spcPts val="1003"/>
              </a:lnSpc>
              <a:buNone/>
              <a:defRPr sz="1300" baseline="0">
                <a:solidFill>
                  <a:srgbClr val="000000"/>
                </a:solidFill>
              </a:defRPr>
            </a:lvl2pPr>
            <a:lvl3pPr>
              <a:defRPr sz="1300">
                <a:solidFill>
                  <a:srgbClr val="000000"/>
                </a:solidFill>
              </a:defRPr>
            </a:lvl3pPr>
            <a:lvl4pPr>
              <a:defRPr sz="1300">
                <a:solidFill>
                  <a:srgbClr val="000000"/>
                </a:solidFill>
              </a:defRPr>
            </a:lvl4pPr>
            <a:lvl5pPr>
              <a:defRPr sz="1300">
                <a:solidFill>
                  <a:srgbClr val="000000"/>
                </a:solidFill>
              </a:defRPr>
            </a:lvl5pPr>
          </a:lstStyle>
          <a:p>
            <a:pPr lvl="0"/>
            <a:r>
              <a:rPr lang="en-US" dirty="0" smtClean="0"/>
              <a:t>Presenters Title</a:t>
            </a:r>
          </a:p>
        </p:txBody>
      </p:sp>
      <p:sp>
        <p:nvSpPr>
          <p:cNvPr id="95" name="Text Placeholder 15"/>
          <p:cNvSpPr>
            <a:spLocks noGrp="1"/>
          </p:cNvSpPr>
          <p:nvPr>
            <p:ph type="body" sz="quarter" idx="38" hasCustomPrompt="1"/>
          </p:nvPr>
        </p:nvSpPr>
        <p:spPr>
          <a:xfrm>
            <a:off x="5397662" y="3830886"/>
            <a:ext cx="4254947" cy="253012"/>
          </a:xfrm>
          <a:prstGeom prst="rect">
            <a:avLst/>
          </a:prstGeom>
        </p:spPr>
        <p:txBody>
          <a:bodyPr lIns="40126" tIns="40126" rIns="40126" bIns="0" anchor="ctr" anchorCtr="0">
            <a:noAutofit/>
          </a:bodyPr>
          <a:lstStyle>
            <a:lvl1pPr marL="0" indent="0">
              <a:buNone/>
              <a:defRPr sz="1400" baseline="0">
                <a:solidFill>
                  <a:schemeClr val="tx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Department</a:t>
            </a:r>
          </a:p>
        </p:txBody>
      </p:sp>
      <p:sp>
        <p:nvSpPr>
          <p:cNvPr id="96" name="Text Placeholder 15"/>
          <p:cNvSpPr>
            <a:spLocks noGrp="1"/>
          </p:cNvSpPr>
          <p:nvPr>
            <p:ph type="body" sz="quarter" idx="39" hasCustomPrompt="1"/>
          </p:nvPr>
        </p:nvSpPr>
        <p:spPr>
          <a:xfrm>
            <a:off x="5397662" y="4094143"/>
            <a:ext cx="4254947" cy="253012"/>
          </a:xfrm>
          <a:prstGeom prst="rect">
            <a:avLst/>
          </a:prstGeom>
        </p:spPr>
        <p:txBody>
          <a:bodyPr lIns="40126" tIns="40126" rIns="40126" bIns="0" anchor="ctr" anchorCtr="0"/>
          <a:lstStyle>
            <a:lvl1pPr marL="0" indent="0">
              <a:buNone/>
              <a:defRPr sz="1400" baseline="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+(X) XXX XXX-XXXX</a:t>
            </a:r>
          </a:p>
        </p:txBody>
      </p:sp>
      <p:sp>
        <p:nvSpPr>
          <p:cNvPr id="97" name="Text Placeholder 15"/>
          <p:cNvSpPr>
            <a:spLocks noGrp="1"/>
          </p:cNvSpPr>
          <p:nvPr>
            <p:ph type="body" sz="quarter" idx="40" hasCustomPrompt="1"/>
          </p:nvPr>
        </p:nvSpPr>
        <p:spPr>
          <a:xfrm>
            <a:off x="5397662" y="4357401"/>
            <a:ext cx="4254947" cy="253012"/>
          </a:xfrm>
          <a:prstGeom prst="rect">
            <a:avLst/>
          </a:prstGeom>
        </p:spPr>
        <p:txBody>
          <a:bodyPr lIns="40126" tIns="40126" rIns="40126" bIns="0" anchor="ctr" anchorCtr="0">
            <a:noAutofit/>
          </a:bodyPr>
          <a:lstStyle>
            <a:lvl1pPr marL="0" indent="0">
              <a:buNone/>
              <a:defRPr sz="1400" baseline="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email@columbiathreadneedleinvestments.com</a:t>
            </a:r>
          </a:p>
        </p:txBody>
      </p:sp>
      <p:sp>
        <p:nvSpPr>
          <p:cNvPr id="98" name="Text Placeholder 4"/>
          <p:cNvSpPr>
            <a:spLocks noGrp="1"/>
          </p:cNvSpPr>
          <p:nvPr>
            <p:ph type="body" sz="quarter" idx="41" hasCustomPrompt="1"/>
          </p:nvPr>
        </p:nvSpPr>
        <p:spPr>
          <a:xfrm>
            <a:off x="5385693" y="4797401"/>
            <a:ext cx="4254947" cy="253012"/>
          </a:xfrm>
          <a:prstGeom prst="rect">
            <a:avLst/>
          </a:prstGeom>
        </p:spPr>
        <p:txBody>
          <a:bodyPr lIns="40126" tIns="40126" rIns="40126" bIns="0" anchor="ctr" anchorCtr="0"/>
          <a:lstStyle>
            <a:lvl1pPr marL="0" indent="0">
              <a:buNone/>
              <a:defRPr sz="1400" b="1" baseline="0">
                <a:solidFill>
                  <a:schemeClr val="bg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IRM Name</a:t>
            </a:r>
          </a:p>
        </p:txBody>
      </p:sp>
      <p:sp>
        <p:nvSpPr>
          <p:cNvPr id="99" name="Text Placeholder 9"/>
          <p:cNvSpPr>
            <a:spLocks noGrp="1"/>
          </p:cNvSpPr>
          <p:nvPr>
            <p:ph type="body" sz="quarter" idx="42" hasCustomPrompt="1"/>
          </p:nvPr>
        </p:nvSpPr>
        <p:spPr>
          <a:xfrm>
            <a:off x="5385693" y="5060657"/>
            <a:ext cx="4254947" cy="253012"/>
          </a:xfrm>
          <a:prstGeom prst="rect">
            <a:avLst/>
          </a:prstGeom>
        </p:spPr>
        <p:txBody>
          <a:bodyPr lIns="40126" tIns="40126" rIns="40126" bIns="0" anchor="ctr" anchorCtr="0">
            <a:noAutofit/>
          </a:bodyPr>
          <a:lstStyle>
            <a:lvl1pPr marL="0" indent="0">
              <a:lnSpc>
                <a:spcPts val="1003"/>
              </a:lnSpc>
              <a:buNone/>
              <a:defRPr sz="1400" i="1" baseline="0">
                <a:solidFill>
                  <a:schemeClr val="tx2"/>
                </a:solidFill>
              </a:defRPr>
            </a:lvl1pPr>
            <a:lvl2pPr marL="1673" indent="0">
              <a:lnSpc>
                <a:spcPts val="1003"/>
              </a:lnSpc>
              <a:buNone/>
              <a:defRPr sz="1300" baseline="0">
                <a:solidFill>
                  <a:srgbClr val="000000"/>
                </a:solidFill>
              </a:defRPr>
            </a:lvl2pPr>
            <a:lvl3pPr>
              <a:defRPr sz="1300">
                <a:solidFill>
                  <a:srgbClr val="000000"/>
                </a:solidFill>
              </a:defRPr>
            </a:lvl3pPr>
            <a:lvl4pPr>
              <a:defRPr sz="1300">
                <a:solidFill>
                  <a:srgbClr val="000000"/>
                </a:solidFill>
              </a:defRPr>
            </a:lvl4pPr>
            <a:lvl5pPr>
              <a:defRPr sz="1300">
                <a:solidFill>
                  <a:srgbClr val="000000"/>
                </a:solidFill>
              </a:defRPr>
            </a:lvl5pPr>
          </a:lstStyle>
          <a:p>
            <a:pPr lvl="0"/>
            <a:r>
              <a:rPr lang="en-US" dirty="0" smtClean="0"/>
              <a:t>Presenters Title</a:t>
            </a:r>
          </a:p>
        </p:txBody>
      </p:sp>
      <p:sp>
        <p:nvSpPr>
          <p:cNvPr id="100" name="Text Placeholder 15"/>
          <p:cNvSpPr>
            <a:spLocks noGrp="1"/>
          </p:cNvSpPr>
          <p:nvPr>
            <p:ph type="body" sz="quarter" idx="43" hasCustomPrompt="1"/>
          </p:nvPr>
        </p:nvSpPr>
        <p:spPr>
          <a:xfrm>
            <a:off x="5385692" y="5323914"/>
            <a:ext cx="4254947" cy="253012"/>
          </a:xfrm>
          <a:prstGeom prst="rect">
            <a:avLst/>
          </a:prstGeom>
        </p:spPr>
        <p:txBody>
          <a:bodyPr lIns="40126" tIns="40126" rIns="40126" bIns="0" anchor="ctr" anchorCtr="0">
            <a:noAutofit/>
          </a:bodyPr>
          <a:lstStyle>
            <a:lvl1pPr marL="0" indent="0">
              <a:buNone/>
              <a:defRPr sz="1400" baseline="0">
                <a:solidFill>
                  <a:schemeClr val="tx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Department</a:t>
            </a:r>
          </a:p>
        </p:txBody>
      </p:sp>
      <p:sp>
        <p:nvSpPr>
          <p:cNvPr id="101" name="Text Placeholder 15"/>
          <p:cNvSpPr>
            <a:spLocks noGrp="1"/>
          </p:cNvSpPr>
          <p:nvPr>
            <p:ph type="body" sz="quarter" idx="44" hasCustomPrompt="1"/>
          </p:nvPr>
        </p:nvSpPr>
        <p:spPr>
          <a:xfrm>
            <a:off x="5385692" y="5587171"/>
            <a:ext cx="4254947" cy="253012"/>
          </a:xfrm>
          <a:prstGeom prst="rect">
            <a:avLst/>
          </a:prstGeom>
        </p:spPr>
        <p:txBody>
          <a:bodyPr lIns="40126" tIns="40126" rIns="40126" bIns="0" anchor="ctr" anchorCtr="0"/>
          <a:lstStyle>
            <a:lvl1pPr marL="0" indent="0">
              <a:buNone/>
              <a:defRPr sz="1400" baseline="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+(X) XXX XXX-XXXX</a:t>
            </a:r>
          </a:p>
        </p:txBody>
      </p:sp>
      <p:sp>
        <p:nvSpPr>
          <p:cNvPr id="102" name="Text Placeholder 15"/>
          <p:cNvSpPr>
            <a:spLocks noGrp="1"/>
          </p:cNvSpPr>
          <p:nvPr>
            <p:ph type="body" sz="quarter" idx="45" hasCustomPrompt="1"/>
          </p:nvPr>
        </p:nvSpPr>
        <p:spPr>
          <a:xfrm>
            <a:off x="5385692" y="5850429"/>
            <a:ext cx="4254947" cy="253012"/>
          </a:xfrm>
          <a:prstGeom prst="rect">
            <a:avLst/>
          </a:prstGeom>
        </p:spPr>
        <p:txBody>
          <a:bodyPr lIns="40126" tIns="40126" rIns="40126" bIns="0" anchor="ctr" anchorCtr="0">
            <a:noAutofit/>
          </a:bodyPr>
          <a:lstStyle>
            <a:lvl1pPr marL="0" indent="0">
              <a:buNone/>
              <a:defRPr sz="1400" baseline="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email@columbiathreadneedleinvestments.com</a:t>
            </a:r>
          </a:p>
        </p:txBody>
      </p:sp>
      <p:pic>
        <p:nvPicPr>
          <p:cNvPr id="3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4509" y="141720"/>
            <a:ext cx="2074380" cy="7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descr="X:\CMID-Mktg\Creative Services\CTI templates\5410_CTI Learning Center template\LearningCenter_eyebrow_wo Knowledg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524" y="319696"/>
            <a:ext cx="1600201" cy="18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2412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2"/>
          </p:nvPr>
        </p:nvSpPr>
        <p:spPr>
          <a:xfrm>
            <a:off x="8469653" y="7469234"/>
            <a:ext cx="1170987" cy="273190"/>
          </a:xfrm>
        </p:spPr>
        <p:txBody>
          <a:bodyPr/>
          <a:lstStyle/>
          <a:p>
            <a:fld id="{39EE2C01-9CB9-45C1-A1E8-81D41AF78B45}" type="slidenum">
              <a:rPr lang="en-GB" smtClean="0"/>
              <a:t>‹#›</a:t>
            </a:fld>
            <a:endParaRPr lang="en-GB" dirty="0"/>
          </a:p>
        </p:txBody>
      </p:sp>
      <p:cxnSp>
        <p:nvCxnSpPr>
          <p:cNvPr id="8" name="Straight Connector 7"/>
          <p:cNvCxnSpPr/>
          <p:nvPr userDrawn="1"/>
        </p:nvCxnSpPr>
        <p:spPr>
          <a:xfrm>
            <a:off x="422524" y="7460745"/>
            <a:ext cx="921811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4"/>
          <p:cNvSpPr>
            <a:spLocks noGrp="1"/>
          </p:cNvSpPr>
          <p:nvPr>
            <p:ph type="body" sz="quarter" idx="10" hasCustomPrompt="1"/>
          </p:nvPr>
        </p:nvSpPr>
        <p:spPr>
          <a:xfrm>
            <a:off x="422524" y="64802"/>
            <a:ext cx="4975138" cy="217743"/>
          </a:xfrm>
        </p:spPr>
        <p:txBody>
          <a:bodyPr anchor="ctr" anchorCtr="0">
            <a:noAutofit/>
          </a:bodyPr>
          <a:lstStyle>
            <a:lvl1pPr marL="0" indent="0">
              <a:spcBef>
                <a:spcPts val="0"/>
              </a:spcBef>
              <a:spcAft>
                <a:spcPts val="0"/>
              </a:spcAft>
              <a:buNone/>
              <a:defRPr sz="800">
                <a:solidFill>
                  <a:schemeClr val="tx2"/>
                </a:solidFill>
              </a:defRPr>
            </a:lvl1pPr>
            <a:lvl2pPr marL="297264" indent="0">
              <a:spcBef>
                <a:spcPts val="0"/>
              </a:spcBef>
              <a:spcAft>
                <a:spcPts val="0"/>
              </a:spcAft>
              <a:buNone/>
              <a:defRPr sz="900">
                <a:solidFill>
                  <a:schemeClr val="tx2"/>
                </a:solidFill>
              </a:defRPr>
            </a:lvl2pPr>
            <a:lvl3pPr marL="605144" indent="0">
              <a:spcBef>
                <a:spcPts val="0"/>
              </a:spcBef>
              <a:spcAft>
                <a:spcPts val="0"/>
              </a:spcAft>
              <a:buNone/>
              <a:defRPr sz="900">
                <a:solidFill>
                  <a:schemeClr val="tx2"/>
                </a:solidFill>
              </a:defRPr>
            </a:lvl3pPr>
            <a:lvl4pPr marL="902408" indent="0">
              <a:spcBef>
                <a:spcPts val="0"/>
              </a:spcBef>
              <a:spcAft>
                <a:spcPts val="0"/>
              </a:spcAft>
              <a:buNone/>
              <a:defRPr sz="900">
                <a:solidFill>
                  <a:schemeClr val="tx2"/>
                </a:solidFill>
              </a:defRPr>
            </a:lvl4pPr>
            <a:lvl5pPr marL="1199672" indent="0">
              <a:spcBef>
                <a:spcPts val="0"/>
              </a:spcBef>
              <a:spcAft>
                <a:spcPts val="0"/>
              </a:spcAft>
              <a:buNone/>
              <a:defRPr sz="900">
                <a:solidFill>
                  <a:schemeClr val="tx2"/>
                </a:solidFill>
              </a:defRPr>
            </a:lvl5pPr>
          </a:lstStyle>
          <a:p>
            <a:pPr lvl="0"/>
            <a:r>
              <a:rPr lang="en-US" dirty="0" smtClean="0"/>
              <a:t>Presentation title 8pt</a:t>
            </a:r>
            <a:endParaRPr lang="en-GB" dirty="0"/>
          </a:p>
        </p:txBody>
      </p:sp>
      <p:pic>
        <p:nvPicPr>
          <p:cNvPr id="3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4509" y="141720"/>
            <a:ext cx="2074380" cy="7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 Placeholder 3"/>
          <p:cNvSpPr>
            <a:spLocks noGrp="1"/>
          </p:cNvSpPr>
          <p:nvPr>
            <p:ph type="body" sz="quarter" idx="18" hasCustomPrompt="1"/>
          </p:nvPr>
        </p:nvSpPr>
        <p:spPr>
          <a:xfrm>
            <a:off x="414118" y="1843208"/>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1</a:t>
            </a:r>
          </a:p>
        </p:txBody>
      </p:sp>
      <p:sp>
        <p:nvSpPr>
          <p:cNvPr id="39" name="Text Placeholder 3"/>
          <p:cNvSpPr>
            <a:spLocks noGrp="1"/>
          </p:cNvSpPr>
          <p:nvPr>
            <p:ph type="body" sz="quarter" idx="19" hasCustomPrompt="1"/>
          </p:nvPr>
        </p:nvSpPr>
        <p:spPr>
          <a:xfrm>
            <a:off x="414118" y="2043874"/>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sp>
        <p:nvSpPr>
          <p:cNvPr id="40" name="Text Placeholder 3"/>
          <p:cNvSpPr>
            <a:spLocks noGrp="1"/>
          </p:cNvSpPr>
          <p:nvPr>
            <p:ph type="body" sz="quarter" idx="54" hasCustomPrompt="1"/>
          </p:nvPr>
        </p:nvSpPr>
        <p:spPr>
          <a:xfrm>
            <a:off x="422275" y="2374826"/>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2</a:t>
            </a:r>
          </a:p>
        </p:txBody>
      </p:sp>
      <p:sp>
        <p:nvSpPr>
          <p:cNvPr id="41" name="Text Placeholder 3"/>
          <p:cNvSpPr>
            <a:spLocks noGrp="1"/>
          </p:cNvSpPr>
          <p:nvPr>
            <p:ph type="body" sz="quarter" idx="55" hasCustomPrompt="1"/>
          </p:nvPr>
        </p:nvSpPr>
        <p:spPr>
          <a:xfrm>
            <a:off x="422275" y="2575492"/>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sp>
        <p:nvSpPr>
          <p:cNvPr id="42" name="Text Placeholder 3"/>
          <p:cNvSpPr>
            <a:spLocks noGrp="1"/>
          </p:cNvSpPr>
          <p:nvPr>
            <p:ph type="body" sz="quarter" idx="56" hasCustomPrompt="1"/>
          </p:nvPr>
        </p:nvSpPr>
        <p:spPr>
          <a:xfrm>
            <a:off x="422894" y="2950890"/>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3</a:t>
            </a:r>
          </a:p>
        </p:txBody>
      </p:sp>
      <p:sp>
        <p:nvSpPr>
          <p:cNvPr id="43" name="Text Placeholder 3"/>
          <p:cNvSpPr>
            <a:spLocks noGrp="1"/>
          </p:cNvSpPr>
          <p:nvPr>
            <p:ph type="body" sz="quarter" idx="57" hasCustomPrompt="1"/>
          </p:nvPr>
        </p:nvSpPr>
        <p:spPr>
          <a:xfrm>
            <a:off x="422894" y="3151556"/>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sp>
        <p:nvSpPr>
          <p:cNvPr id="44" name="Text Placeholder 3"/>
          <p:cNvSpPr>
            <a:spLocks noGrp="1"/>
          </p:cNvSpPr>
          <p:nvPr>
            <p:ph type="body" sz="quarter" idx="58" hasCustomPrompt="1"/>
          </p:nvPr>
        </p:nvSpPr>
        <p:spPr>
          <a:xfrm>
            <a:off x="422275" y="3526954"/>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4</a:t>
            </a:r>
          </a:p>
        </p:txBody>
      </p:sp>
      <p:sp>
        <p:nvSpPr>
          <p:cNvPr id="45" name="Text Placeholder 3"/>
          <p:cNvSpPr>
            <a:spLocks noGrp="1"/>
          </p:cNvSpPr>
          <p:nvPr>
            <p:ph type="body" sz="quarter" idx="59" hasCustomPrompt="1"/>
          </p:nvPr>
        </p:nvSpPr>
        <p:spPr>
          <a:xfrm>
            <a:off x="422275" y="3727620"/>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sp>
        <p:nvSpPr>
          <p:cNvPr id="46" name="Text Placeholder 3"/>
          <p:cNvSpPr>
            <a:spLocks noGrp="1"/>
          </p:cNvSpPr>
          <p:nvPr>
            <p:ph type="body" sz="quarter" idx="60" hasCustomPrompt="1"/>
          </p:nvPr>
        </p:nvSpPr>
        <p:spPr>
          <a:xfrm>
            <a:off x="422275" y="4123600"/>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5</a:t>
            </a:r>
          </a:p>
        </p:txBody>
      </p:sp>
      <p:sp>
        <p:nvSpPr>
          <p:cNvPr id="47" name="Text Placeholder 3"/>
          <p:cNvSpPr>
            <a:spLocks noGrp="1"/>
          </p:cNvSpPr>
          <p:nvPr>
            <p:ph type="body" sz="quarter" idx="61" hasCustomPrompt="1"/>
          </p:nvPr>
        </p:nvSpPr>
        <p:spPr>
          <a:xfrm>
            <a:off x="422275" y="4324266"/>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sp>
        <p:nvSpPr>
          <p:cNvPr id="48" name="Text Placeholder 3"/>
          <p:cNvSpPr>
            <a:spLocks noGrp="1"/>
          </p:cNvSpPr>
          <p:nvPr>
            <p:ph type="body" sz="quarter" idx="62" hasCustomPrompt="1"/>
          </p:nvPr>
        </p:nvSpPr>
        <p:spPr>
          <a:xfrm>
            <a:off x="422894" y="4751090"/>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6</a:t>
            </a:r>
          </a:p>
        </p:txBody>
      </p:sp>
      <p:sp>
        <p:nvSpPr>
          <p:cNvPr id="49" name="Text Placeholder 3"/>
          <p:cNvSpPr>
            <a:spLocks noGrp="1"/>
          </p:cNvSpPr>
          <p:nvPr>
            <p:ph type="body" sz="quarter" idx="63" hasCustomPrompt="1"/>
          </p:nvPr>
        </p:nvSpPr>
        <p:spPr>
          <a:xfrm>
            <a:off x="422894" y="4951756"/>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sp>
        <p:nvSpPr>
          <p:cNvPr id="50" name="Text Placeholder 3"/>
          <p:cNvSpPr>
            <a:spLocks noGrp="1"/>
          </p:cNvSpPr>
          <p:nvPr>
            <p:ph type="body" sz="quarter" idx="64" hasCustomPrompt="1"/>
          </p:nvPr>
        </p:nvSpPr>
        <p:spPr>
          <a:xfrm>
            <a:off x="422894" y="5327154"/>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7</a:t>
            </a:r>
          </a:p>
        </p:txBody>
      </p:sp>
      <p:sp>
        <p:nvSpPr>
          <p:cNvPr id="51" name="Text Placeholder 3"/>
          <p:cNvSpPr>
            <a:spLocks noGrp="1"/>
          </p:cNvSpPr>
          <p:nvPr>
            <p:ph type="body" sz="quarter" idx="65" hasCustomPrompt="1"/>
          </p:nvPr>
        </p:nvSpPr>
        <p:spPr>
          <a:xfrm>
            <a:off x="422894" y="5527820"/>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sp>
        <p:nvSpPr>
          <p:cNvPr id="52" name="Text Placeholder 3"/>
          <p:cNvSpPr>
            <a:spLocks noGrp="1"/>
          </p:cNvSpPr>
          <p:nvPr>
            <p:ph type="body" sz="quarter" idx="66" hasCustomPrompt="1"/>
          </p:nvPr>
        </p:nvSpPr>
        <p:spPr>
          <a:xfrm>
            <a:off x="422894" y="5903218"/>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8</a:t>
            </a:r>
          </a:p>
        </p:txBody>
      </p:sp>
      <p:sp>
        <p:nvSpPr>
          <p:cNvPr id="53" name="Text Placeholder 3"/>
          <p:cNvSpPr>
            <a:spLocks noGrp="1"/>
          </p:cNvSpPr>
          <p:nvPr>
            <p:ph type="body" sz="quarter" idx="67" hasCustomPrompt="1"/>
          </p:nvPr>
        </p:nvSpPr>
        <p:spPr>
          <a:xfrm>
            <a:off x="422894" y="6103884"/>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sp>
        <p:nvSpPr>
          <p:cNvPr id="54" name="Text Placeholder 3"/>
          <p:cNvSpPr>
            <a:spLocks noGrp="1"/>
          </p:cNvSpPr>
          <p:nvPr>
            <p:ph type="body" sz="quarter" idx="68" hasCustomPrompt="1"/>
          </p:nvPr>
        </p:nvSpPr>
        <p:spPr>
          <a:xfrm>
            <a:off x="422275" y="6479282"/>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9</a:t>
            </a:r>
          </a:p>
        </p:txBody>
      </p:sp>
      <p:sp>
        <p:nvSpPr>
          <p:cNvPr id="55" name="Text Placeholder 3"/>
          <p:cNvSpPr>
            <a:spLocks noGrp="1"/>
          </p:cNvSpPr>
          <p:nvPr>
            <p:ph type="body" sz="quarter" idx="69" hasCustomPrompt="1"/>
          </p:nvPr>
        </p:nvSpPr>
        <p:spPr>
          <a:xfrm>
            <a:off x="422275" y="6679948"/>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sp>
        <p:nvSpPr>
          <p:cNvPr id="56" name="Text Placeholder 3"/>
          <p:cNvSpPr>
            <a:spLocks noGrp="1"/>
          </p:cNvSpPr>
          <p:nvPr>
            <p:ph type="body" sz="quarter" idx="70" hasCustomPrompt="1"/>
          </p:nvPr>
        </p:nvSpPr>
        <p:spPr>
          <a:xfrm>
            <a:off x="5399458" y="1846263"/>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10</a:t>
            </a:r>
          </a:p>
        </p:txBody>
      </p:sp>
      <p:sp>
        <p:nvSpPr>
          <p:cNvPr id="57" name="Text Placeholder 3"/>
          <p:cNvSpPr>
            <a:spLocks noGrp="1"/>
          </p:cNvSpPr>
          <p:nvPr>
            <p:ph type="body" sz="quarter" idx="71" hasCustomPrompt="1"/>
          </p:nvPr>
        </p:nvSpPr>
        <p:spPr>
          <a:xfrm>
            <a:off x="5399458" y="2046929"/>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sp>
        <p:nvSpPr>
          <p:cNvPr id="58" name="Text Placeholder 3"/>
          <p:cNvSpPr>
            <a:spLocks noGrp="1"/>
          </p:cNvSpPr>
          <p:nvPr>
            <p:ph type="body" sz="quarter" idx="72" hasCustomPrompt="1"/>
          </p:nvPr>
        </p:nvSpPr>
        <p:spPr>
          <a:xfrm>
            <a:off x="5407615" y="2377881"/>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11</a:t>
            </a:r>
          </a:p>
        </p:txBody>
      </p:sp>
      <p:sp>
        <p:nvSpPr>
          <p:cNvPr id="59" name="Text Placeholder 3"/>
          <p:cNvSpPr>
            <a:spLocks noGrp="1"/>
          </p:cNvSpPr>
          <p:nvPr>
            <p:ph type="body" sz="quarter" idx="73" hasCustomPrompt="1"/>
          </p:nvPr>
        </p:nvSpPr>
        <p:spPr>
          <a:xfrm>
            <a:off x="5407615" y="2578547"/>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sp>
        <p:nvSpPr>
          <p:cNvPr id="60" name="Text Placeholder 3"/>
          <p:cNvSpPr>
            <a:spLocks noGrp="1"/>
          </p:cNvSpPr>
          <p:nvPr>
            <p:ph type="body" sz="quarter" idx="74" hasCustomPrompt="1"/>
          </p:nvPr>
        </p:nvSpPr>
        <p:spPr>
          <a:xfrm>
            <a:off x="5408234" y="2953945"/>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12</a:t>
            </a:r>
          </a:p>
        </p:txBody>
      </p:sp>
      <p:sp>
        <p:nvSpPr>
          <p:cNvPr id="61" name="Text Placeholder 3"/>
          <p:cNvSpPr>
            <a:spLocks noGrp="1"/>
          </p:cNvSpPr>
          <p:nvPr>
            <p:ph type="body" sz="quarter" idx="75" hasCustomPrompt="1"/>
          </p:nvPr>
        </p:nvSpPr>
        <p:spPr>
          <a:xfrm>
            <a:off x="5408234" y="3154611"/>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sp>
        <p:nvSpPr>
          <p:cNvPr id="62" name="Text Placeholder 3"/>
          <p:cNvSpPr>
            <a:spLocks noGrp="1"/>
          </p:cNvSpPr>
          <p:nvPr>
            <p:ph type="body" sz="quarter" idx="76" hasCustomPrompt="1"/>
          </p:nvPr>
        </p:nvSpPr>
        <p:spPr>
          <a:xfrm>
            <a:off x="5407615" y="3530009"/>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13</a:t>
            </a:r>
          </a:p>
        </p:txBody>
      </p:sp>
      <p:sp>
        <p:nvSpPr>
          <p:cNvPr id="63" name="Text Placeholder 3"/>
          <p:cNvSpPr>
            <a:spLocks noGrp="1"/>
          </p:cNvSpPr>
          <p:nvPr>
            <p:ph type="body" sz="quarter" idx="77" hasCustomPrompt="1"/>
          </p:nvPr>
        </p:nvSpPr>
        <p:spPr>
          <a:xfrm>
            <a:off x="5407615" y="3730675"/>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sp>
        <p:nvSpPr>
          <p:cNvPr id="64" name="Text Placeholder 3"/>
          <p:cNvSpPr>
            <a:spLocks noGrp="1"/>
          </p:cNvSpPr>
          <p:nvPr>
            <p:ph type="body" sz="quarter" idx="78" hasCustomPrompt="1"/>
          </p:nvPr>
        </p:nvSpPr>
        <p:spPr>
          <a:xfrm>
            <a:off x="5407615" y="4126655"/>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14</a:t>
            </a:r>
          </a:p>
        </p:txBody>
      </p:sp>
      <p:sp>
        <p:nvSpPr>
          <p:cNvPr id="65" name="Text Placeholder 3"/>
          <p:cNvSpPr>
            <a:spLocks noGrp="1"/>
          </p:cNvSpPr>
          <p:nvPr>
            <p:ph type="body" sz="quarter" idx="79" hasCustomPrompt="1"/>
          </p:nvPr>
        </p:nvSpPr>
        <p:spPr>
          <a:xfrm>
            <a:off x="5407615" y="4327321"/>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sp>
        <p:nvSpPr>
          <p:cNvPr id="66" name="Text Placeholder 3"/>
          <p:cNvSpPr>
            <a:spLocks noGrp="1"/>
          </p:cNvSpPr>
          <p:nvPr>
            <p:ph type="body" sz="quarter" idx="80" hasCustomPrompt="1"/>
          </p:nvPr>
        </p:nvSpPr>
        <p:spPr>
          <a:xfrm>
            <a:off x="5408234" y="4754145"/>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15</a:t>
            </a:r>
          </a:p>
        </p:txBody>
      </p:sp>
      <p:sp>
        <p:nvSpPr>
          <p:cNvPr id="67" name="Text Placeholder 3"/>
          <p:cNvSpPr>
            <a:spLocks noGrp="1"/>
          </p:cNvSpPr>
          <p:nvPr>
            <p:ph type="body" sz="quarter" idx="81" hasCustomPrompt="1"/>
          </p:nvPr>
        </p:nvSpPr>
        <p:spPr>
          <a:xfrm>
            <a:off x="5408234" y="4954811"/>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sp>
        <p:nvSpPr>
          <p:cNvPr id="68" name="Text Placeholder 3"/>
          <p:cNvSpPr>
            <a:spLocks noGrp="1"/>
          </p:cNvSpPr>
          <p:nvPr>
            <p:ph type="body" sz="quarter" idx="82" hasCustomPrompt="1"/>
          </p:nvPr>
        </p:nvSpPr>
        <p:spPr>
          <a:xfrm>
            <a:off x="5408234" y="5330209"/>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16</a:t>
            </a:r>
          </a:p>
        </p:txBody>
      </p:sp>
      <p:sp>
        <p:nvSpPr>
          <p:cNvPr id="69" name="Text Placeholder 3"/>
          <p:cNvSpPr>
            <a:spLocks noGrp="1"/>
          </p:cNvSpPr>
          <p:nvPr>
            <p:ph type="body" sz="quarter" idx="83" hasCustomPrompt="1"/>
          </p:nvPr>
        </p:nvSpPr>
        <p:spPr>
          <a:xfrm>
            <a:off x="5408234" y="5530875"/>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sp>
        <p:nvSpPr>
          <p:cNvPr id="70" name="Text Placeholder 3"/>
          <p:cNvSpPr>
            <a:spLocks noGrp="1"/>
          </p:cNvSpPr>
          <p:nvPr>
            <p:ph type="body" sz="quarter" idx="84" hasCustomPrompt="1"/>
          </p:nvPr>
        </p:nvSpPr>
        <p:spPr>
          <a:xfrm>
            <a:off x="5408234" y="5906273"/>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17</a:t>
            </a:r>
          </a:p>
        </p:txBody>
      </p:sp>
      <p:sp>
        <p:nvSpPr>
          <p:cNvPr id="71" name="Text Placeholder 3"/>
          <p:cNvSpPr>
            <a:spLocks noGrp="1"/>
          </p:cNvSpPr>
          <p:nvPr>
            <p:ph type="body" sz="quarter" idx="85" hasCustomPrompt="1"/>
          </p:nvPr>
        </p:nvSpPr>
        <p:spPr>
          <a:xfrm>
            <a:off x="5408234" y="6106939"/>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sp>
        <p:nvSpPr>
          <p:cNvPr id="72" name="Text Placeholder 3"/>
          <p:cNvSpPr>
            <a:spLocks noGrp="1"/>
          </p:cNvSpPr>
          <p:nvPr>
            <p:ph type="body" sz="quarter" idx="86" hasCustomPrompt="1"/>
          </p:nvPr>
        </p:nvSpPr>
        <p:spPr>
          <a:xfrm>
            <a:off x="5407615" y="6482337"/>
            <a:ext cx="4241181" cy="194400"/>
          </a:xfrm>
        </p:spPr>
        <p:txBody>
          <a:bodyPr lIns="18000" tIns="18000" rIns="18000" bIns="18000" anchor="ctr" anchorCtr="0">
            <a:noAutofit/>
          </a:bodyPr>
          <a:lstStyle>
            <a:lvl1pPr marL="0" indent="0">
              <a:buNone/>
              <a:defRPr sz="1400" b="1">
                <a:solidFill>
                  <a:schemeClr val="bg2"/>
                </a:solidFill>
                <a:latin typeface="Arial" panose="020B0604020202020204" pitchFamily="34" charset="0"/>
                <a:cs typeface="Arial" panose="020B0604020202020204" pitchFamily="34" charset="0"/>
              </a:defRPr>
            </a:lvl1pPr>
            <a:lvl2pPr>
              <a:defRPr/>
            </a:lvl2pPr>
          </a:lstStyle>
          <a:p>
            <a:pPr lvl="0"/>
            <a:r>
              <a:rPr lang="en-US" dirty="0" smtClean="0"/>
              <a:t>Section 18</a:t>
            </a:r>
          </a:p>
        </p:txBody>
      </p:sp>
      <p:sp>
        <p:nvSpPr>
          <p:cNvPr id="83" name="Text Placeholder 3"/>
          <p:cNvSpPr>
            <a:spLocks noGrp="1"/>
          </p:cNvSpPr>
          <p:nvPr>
            <p:ph type="body" sz="quarter" idx="87" hasCustomPrompt="1"/>
          </p:nvPr>
        </p:nvSpPr>
        <p:spPr>
          <a:xfrm>
            <a:off x="5407615" y="6683003"/>
            <a:ext cx="4241181" cy="194400"/>
          </a:xfrm>
        </p:spPr>
        <p:txBody>
          <a:bodyPr lIns="18000" tIns="18000" rIns="18000" bIns="18000" anchor="ctr" anchorCtr="0">
            <a:noAutofit/>
          </a:bodyPr>
          <a:lstStyle>
            <a:lvl1pPr marL="0" indent="0">
              <a:buNone/>
              <a:defRPr sz="1400">
                <a:solidFill>
                  <a:schemeClr val="tx2"/>
                </a:solidFill>
                <a:latin typeface="Arial" panose="020B0604020202020204" pitchFamily="34" charset="0"/>
                <a:cs typeface="Arial" panose="020B0604020202020204" pitchFamily="34" charset="0"/>
              </a:defRPr>
            </a:lvl1pPr>
            <a:lvl2pPr>
              <a:defRPr/>
            </a:lvl2pPr>
          </a:lstStyle>
          <a:p>
            <a:pPr lvl="0"/>
            <a:r>
              <a:rPr lang="en-US" dirty="0" smtClean="0"/>
              <a:t>Section Name</a:t>
            </a:r>
          </a:p>
        </p:txBody>
      </p:sp>
      <p:pic>
        <p:nvPicPr>
          <p:cNvPr id="74" name="Picture 4" descr="X:\CMID-Mktg\Creative Services\CTI templates\5410_CTI Learning Center template\LearningCenter_eyebrow_wo Knowledg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524" y="319696"/>
            <a:ext cx="1600201" cy="18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8850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Slide Number Placeholder 6"/>
          <p:cNvSpPr>
            <a:spLocks noGrp="1"/>
          </p:cNvSpPr>
          <p:nvPr>
            <p:ph type="sldNum" sz="quarter" idx="12"/>
          </p:nvPr>
        </p:nvSpPr>
        <p:spPr/>
        <p:txBody>
          <a:bodyPr/>
          <a:lstStyle/>
          <a:p>
            <a:fld id="{39EE2C01-9CB9-45C1-A1E8-81D41AF78B45}" type="slidenum">
              <a:rPr lang="en-GB" smtClean="0"/>
              <a:t>‹#›</a:t>
            </a:fld>
            <a:endParaRPr lang="en-GB" dirty="0"/>
          </a:p>
        </p:txBody>
      </p:sp>
      <p:sp>
        <p:nvSpPr>
          <p:cNvPr id="15" name="Content Placeholder 14"/>
          <p:cNvSpPr>
            <a:spLocks noGrp="1"/>
          </p:cNvSpPr>
          <p:nvPr>
            <p:ph sz="quarter" idx="13"/>
          </p:nvPr>
        </p:nvSpPr>
        <p:spPr>
          <a:xfrm>
            <a:off x="422525" y="1846324"/>
            <a:ext cx="4242978" cy="5224049"/>
          </a:xfrm>
        </p:spPr>
        <p:txBody>
          <a:bodyPr/>
          <a:lstStyle>
            <a:lvl1pPr>
              <a:spcBef>
                <a:spcPts val="223"/>
              </a:spcBef>
              <a:defRPr/>
            </a:lvl1pPr>
            <a:lvl2pPr>
              <a:spcBef>
                <a:spcPts val="223"/>
              </a:spcBef>
              <a:defRPr/>
            </a:lvl2pPr>
            <a:lvl3pPr>
              <a:spcBef>
                <a:spcPts val="223"/>
              </a:spcBef>
              <a:defRPr/>
            </a:lvl3pPr>
            <a:lvl4pPr>
              <a:spcBef>
                <a:spcPts val="223"/>
              </a:spcBef>
              <a:defRPr/>
            </a:lvl4pPr>
            <a:lvl5pPr>
              <a:spcBef>
                <a:spcPts val="223"/>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6"/>
          <p:cNvSpPr>
            <a:spLocks noGrp="1"/>
          </p:cNvSpPr>
          <p:nvPr>
            <p:ph sz="quarter" idx="14"/>
          </p:nvPr>
        </p:nvSpPr>
        <p:spPr>
          <a:xfrm>
            <a:off x="5397662" y="1846324"/>
            <a:ext cx="4242977" cy="5224049"/>
          </a:xfrm>
        </p:spPr>
        <p:txBody>
          <a:bodyPr/>
          <a:lstStyle>
            <a:lvl1pPr>
              <a:spcBef>
                <a:spcPts val="223"/>
              </a:spcBef>
              <a:defRPr/>
            </a:lvl1pPr>
            <a:lvl2pPr>
              <a:spcBef>
                <a:spcPts val="223"/>
              </a:spcBef>
              <a:defRPr/>
            </a:lvl2pPr>
            <a:lvl3pPr>
              <a:spcBef>
                <a:spcPts val="223"/>
              </a:spcBef>
              <a:defRPr/>
            </a:lvl3pPr>
            <a:lvl4pPr>
              <a:spcBef>
                <a:spcPts val="223"/>
              </a:spcBef>
              <a:defRPr/>
            </a:lvl4pPr>
            <a:lvl5pPr>
              <a:spcBef>
                <a:spcPts val="223"/>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3" name="Text Placeholder 22"/>
          <p:cNvSpPr>
            <a:spLocks noGrp="1"/>
          </p:cNvSpPr>
          <p:nvPr>
            <p:ph type="body" sz="quarter" idx="15" hasCustomPrompt="1"/>
          </p:nvPr>
        </p:nvSpPr>
        <p:spPr>
          <a:xfrm>
            <a:off x="422525" y="7070538"/>
            <a:ext cx="4242978" cy="244737"/>
          </a:xfrm>
        </p:spPr>
        <p:txBody>
          <a:bodyPr anchor="b" anchorCtr="0">
            <a:noAutofit/>
          </a:bodyPr>
          <a:lstStyle>
            <a:lvl1pPr marL="0" indent="0">
              <a:spcBef>
                <a:spcPts val="0"/>
              </a:spcBef>
              <a:spcAft>
                <a:spcPts val="0"/>
              </a:spcAft>
              <a:buNone/>
              <a:defRPr sz="800">
                <a:solidFill>
                  <a:schemeClr val="tx2"/>
                </a:solidFill>
              </a:defRPr>
            </a:lvl1pPr>
            <a:lvl2pPr marL="297264" indent="0">
              <a:spcBef>
                <a:spcPts val="0"/>
              </a:spcBef>
              <a:spcAft>
                <a:spcPts val="0"/>
              </a:spcAft>
              <a:buNone/>
              <a:defRPr sz="900">
                <a:solidFill>
                  <a:schemeClr val="tx2"/>
                </a:solidFill>
              </a:defRPr>
            </a:lvl2pPr>
            <a:lvl3pPr marL="605144" indent="0">
              <a:spcBef>
                <a:spcPts val="0"/>
              </a:spcBef>
              <a:spcAft>
                <a:spcPts val="0"/>
              </a:spcAft>
              <a:buNone/>
              <a:defRPr sz="900">
                <a:solidFill>
                  <a:schemeClr val="tx2"/>
                </a:solidFill>
              </a:defRPr>
            </a:lvl3pPr>
            <a:lvl4pPr marL="902408" indent="0">
              <a:spcBef>
                <a:spcPts val="0"/>
              </a:spcBef>
              <a:spcAft>
                <a:spcPts val="0"/>
              </a:spcAft>
              <a:buNone/>
              <a:defRPr sz="900">
                <a:solidFill>
                  <a:schemeClr val="tx2"/>
                </a:solidFill>
              </a:defRPr>
            </a:lvl4pPr>
            <a:lvl5pPr marL="1199672" indent="0">
              <a:spcBef>
                <a:spcPts val="0"/>
              </a:spcBef>
              <a:spcAft>
                <a:spcPts val="0"/>
              </a:spcAft>
              <a:buNone/>
              <a:defRPr sz="900">
                <a:solidFill>
                  <a:schemeClr val="tx2"/>
                </a:solidFill>
              </a:defRPr>
            </a:lvl5pPr>
          </a:lstStyle>
          <a:p>
            <a:pPr lvl="0"/>
            <a:r>
              <a:rPr lang="en-US" dirty="0" smtClean="0"/>
              <a:t>Insert footnotes</a:t>
            </a:r>
            <a:endParaRPr lang="en-GB" dirty="0"/>
          </a:p>
        </p:txBody>
      </p:sp>
      <p:sp>
        <p:nvSpPr>
          <p:cNvPr id="25" name="Text Placeholder 24"/>
          <p:cNvSpPr>
            <a:spLocks noGrp="1"/>
          </p:cNvSpPr>
          <p:nvPr>
            <p:ph type="body" sz="quarter" idx="16" hasCustomPrompt="1"/>
          </p:nvPr>
        </p:nvSpPr>
        <p:spPr>
          <a:xfrm>
            <a:off x="5397662" y="7070538"/>
            <a:ext cx="4242977" cy="244737"/>
          </a:xfrm>
        </p:spPr>
        <p:txBody>
          <a:bodyPr anchor="b" anchorCtr="0">
            <a:noAutofit/>
          </a:bodyPr>
          <a:lstStyle>
            <a:lvl1pPr marL="0" indent="0">
              <a:spcBef>
                <a:spcPts val="0"/>
              </a:spcBef>
              <a:spcAft>
                <a:spcPts val="0"/>
              </a:spcAft>
              <a:buNone/>
              <a:defRPr sz="800">
                <a:solidFill>
                  <a:schemeClr val="tx2"/>
                </a:solidFill>
              </a:defRPr>
            </a:lvl1pPr>
            <a:lvl2pPr marL="297264" indent="0">
              <a:spcBef>
                <a:spcPts val="0"/>
              </a:spcBef>
              <a:spcAft>
                <a:spcPts val="0"/>
              </a:spcAft>
              <a:buNone/>
              <a:defRPr sz="900">
                <a:solidFill>
                  <a:schemeClr val="tx2"/>
                </a:solidFill>
              </a:defRPr>
            </a:lvl2pPr>
            <a:lvl3pPr marL="605144" indent="0">
              <a:spcBef>
                <a:spcPts val="0"/>
              </a:spcBef>
              <a:spcAft>
                <a:spcPts val="0"/>
              </a:spcAft>
              <a:buNone/>
              <a:defRPr sz="900">
                <a:solidFill>
                  <a:schemeClr val="tx2"/>
                </a:solidFill>
              </a:defRPr>
            </a:lvl3pPr>
            <a:lvl4pPr marL="902408" indent="0">
              <a:spcBef>
                <a:spcPts val="0"/>
              </a:spcBef>
              <a:spcAft>
                <a:spcPts val="0"/>
              </a:spcAft>
              <a:buNone/>
              <a:defRPr sz="900">
                <a:solidFill>
                  <a:schemeClr val="tx2"/>
                </a:solidFill>
              </a:defRPr>
            </a:lvl4pPr>
            <a:lvl5pPr marL="1199672" indent="0">
              <a:spcBef>
                <a:spcPts val="0"/>
              </a:spcBef>
              <a:spcAft>
                <a:spcPts val="0"/>
              </a:spcAft>
              <a:buNone/>
              <a:defRPr sz="900">
                <a:solidFill>
                  <a:schemeClr val="tx2"/>
                </a:solidFill>
              </a:defRPr>
            </a:lvl5pPr>
          </a:lstStyle>
          <a:p>
            <a:pPr lvl="0"/>
            <a:r>
              <a:rPr lang="en-US" dirty="0" smtClean="0"/>
              <a:t>Insert footnotes</a:t>
            </a:r>
            <a:endParaRPr lang="en-GB" dirty="0"/>
          </a:p>
        </p:txBody>
      </p:sp>
      <p:sp>
        <p:nvSpPr>
          <p:cNvPr id="27" name="Text Placeholder 14"/>
          <p:cNvSpPr>
            <a:spLocks noGrp="1"/>
          </p:cNvSpPr>
          <p:nvPr>
            <p:ph type="body" sz="quarter" idx="10" hasCustomPrompt="1"/>
          </p:nvPr>
        </p:nvSpPr>
        <p:spPr>
          <a:xfrm>
            <a:off x="422524" y="64802"/>
            <a:ext cx="4975138" cy="217743"/>
          </a:xfrm>
        </p:spPr>
        <p:txBody>
          <a:bodyPr anchor="ctr" anchorCtr="0">
            <a:noAutofit/>
          </a:bodyPr>
          <a:lstStyle>
            <a:lvl1pPr marL="0" indent="0">
              <a:spcBef>
                <a:spcPts val="0"/>
              </a:spcBef>
              <a:spcAft>
                <a:spcPts val="0"/>
              </a:spcAft>
              <a:buNone/>
              <a:defRPr sz="800">
                <a:solidFill>
                  <a:schemeClr val="tx2"/>
                </a:solidFill>
              </a:defRPr>
            </a:lvl1pPr>
            <a:lvl2pPr marL="297264" indent="0">
              <a:spcBef>
                <a:spcPts val="0"/>
              </a:spcBef>
              <a:spcAft>
                <a:spcPts val="0"/>
              </a:spcAft>
              <a:buNone/>
              <a:defRPr sz="900">
                <a:solidFill>
                  <a:schemeClr val="tx2"/>
                </a:solidFill>
              </a:defRPr>
            </a:lvl2pPr>
            <a:lvl3pPr marL="605144" indent="0">
              <a:spcBef>
                <a:spcPts val="0"/>
              </a:spcBef>
              <a:spcAft>
                <a:spcPts val="0"/>
              </a:spcAft>
              <a:buNone/>
              <a:defRPr sz="900">
                <a:solidFill>
                  <a:schemeClr val="tx2"/>
                </a:solidFill>
              </a:defRPr>
            </a:lvl3pPr>
            <a:lvl4pPr marL="902408" indent="0">
              <a:spcBef>
                <a:spcPts val="0"/>
              </a:spcBef>
              <a:spcAft>
                <a:spcPts val="0"/>
              </a:spcAft>
              <a:buNone/>
              <a:defRPr sz="900">
                <a:solidFill>
                  <a:schemeClr val="tx2"/>
                </a:solidFill>
              </a:defRPr>
            </a:lvl4pPr>
            <a:lvl5pPr marL="1199672" indent="0">
              <a:spcBef>
                <a:spcPts val="0"/>
              </a:spcBef>
              <a:spcAft>
                <a:spcPts val="0"/>
              </a:spcAft>
              <a:buNone/>
              <a:defRPr sz="900">
                <a:solidFill>
                  <a:schemeClr val="tx2"/>
                </a:solidFill>
              </a:defRPr>
            </a:lvl5pPr>
          </a:lstStyle>
          <a:p>
            <a:pPr lvl="0"/>
            <a:r>
              <a:rPr lang="en-US" dirty="0" smtClean="0"/>
              <a:t>Presentation title 8pt</a:t>
            </a:r>
            <a:endParaRPr lang="en-GB" dirty="0"/>
          </a:p>
        </p:txBody>
      </p:sp>
      <p:cxnSp>
        <p:nvCxnSpPr>
          <p:cNvPr id="13" name="Straight Connector 12"/>
          <p:cNvCxnSpPr/>
          <p:nvPr userDrawn="1"/>
        </p:nvCxnSpPr>
        <p:spPr>
          <a:xfrm>
            <a:off x="422524" y="7460745"/>
            <a:ext cx="921811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4509" y="141720"/>
            <a:ext cx="2074380" cy="7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descr="X:\CMID-Mktg\Creative Services\CTI templates\5410_CTI Learning Center template\LearningCenter_eyebrow_wo Knowledg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524" y="319696"/>
            <a:ext cx="1600201" cy="18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7399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ck Sto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Slide Number Placeholder 6"/>
          <p:cNvSpPr>
            <a:spLocks noGrp="1"/>
          </p:cNvSpPr>
          <p:nvPr>
            <p:ph type="sldNum" sz="quarter" idx="12"/>
          </p:nvPr>
        </p:nvSpPr>
        <p:spPr/>
        <p:txBody>
          <a:bodyPr/>
          <a:lstStyle/>
          <a:p>
            <a:fld id="{39EE2C01-9CB9-45C1-A1E8-81D41AF78B45}" type="slidenum">
              <a:rPr lang="en-GB" smtClean="0"/>
              <a:t>‹#›</a:t>
            </a:fld>
            <a:endParaRPr lang="en-GB" dirty="0"/>
          </a:p>
        </p:txBody>
      </p:sp>
      <p:sp>
        <p:nvSpPr>
          <p:cNvPr id="17" name="Content Placeholder 16"/>
          <p:cNvSpPr>
            <a:spLocks noGrp="1"/>
          </p:cNvSpPr>
          <p:nvPr>
            <p:ph sz="quarter" idx="14"/>
          </p:nvPr>
        </p:nvSpPr>
        <p:spPr>
          <a:xfrm>
            <a:off x="5397662" y="1846323"/>
            <a:ext cx="4242977" cy="5468785"/>
          </a:xfrm>
        </p:spPr>
        <p:txBody>
          <a:bodyPr/>
          <a:lstStyle>
            <a:lvl1pPr>
              <a:spcBef>
                <a:spcPts val="223"/>
              </a:spcBef>
              <a:defRPr/>
            </a:lvl1pPr>
            <a:lvl2pPr>
              <a:spcBef>
                <a:spcPts val="223"/>
              </a:spcBef>
              <a:defRPr/>
            </a:lvl2pPr>
            <a:lvl3pPr>
              <a:spcBef>
                <a:spcPts val="223"/>
              </a:spcBef>
              <a:defRPr/>
            </a:lvl3pPr>
            <a:lvl4pPr>
              <a:spcBef>
                <a:spcPts val="223"/>
              </a:spcBef>
              <a:defRPr/>
            </a:lvl4pPr>
            <a:lvl5pPr>
              <a:spcBef>
                <a:spcPts val="223"/>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3" name="Text Placeholder 22"/>
          <p:cNvSpPr>
            <a:spLocks noGrp="1"/>
          </p:cNvSpPr>
          <p:nvPr>
            <p:ph type="body" sz="quarter" idx="15" hasCustomPrompt="1"/>
          </p:nvPr>
        </p:nvSpPr>
        <p:spPr>
          <a:xfrm>
            <a:off x="422525" y="6825522"/>
            <a:ext cx="4242978" cy="480077"/>
          </a:xfrm>
        </p:spPr>
        <p:txBody>
          <a:bodyPr anchor="b" anchorCtr="0">
            <a:noAutofit/>
          </a:bodyPr>
          <a:lstStyle>
            <a:lvl1pPr marL="0" indent="0">
              <a:spcBef>
                <a:spcPts val="0"/>
              </a:spcBef>
              <a:spcAft>
                <a:spcPts val="0"/>
              </a:spcAft>
              <a:buNone/>
              <a:defRPr sz="800">
                <a:solidFill>
                  <a:schemeClr val="tx2"/>
                </a:solidFill>
              </a:defRPr>
            </a:lvl1pPr>
            <a:lvl2pPr marL="297264" indent="0">
              <a:spcBef>
                <a:spcPts val="0"/>
              </a:spcBef>
              <a:spcAft>
                <a:spcPts val="0"/>
              </a:spcAft>
              <a:buNone/>
              <a:defRPr sz="900">
                <a:solidFill>
                  <a:schemeClr val="tx2"/>
                </a:solidFill>
              </a:defRPr>
            </a:lvl2pPr>
            <a:lvl3pPr marL="605144" indent="0">
              <a:spcBef>
                <a:spcPts val="0"/>
              </a:spcBef>
              <a:spcAft>
                <a:spcPts val="0"/>
              </a:spcAft>
              <a:buNone/>
              <a:defRPr sz="900">
                <a:solidFill>
                  <a:schemeClr val="tx2"/>
                </a:solidFill>
              </a:defRPr>
            </a:lvl3pPr>
            <a:lvl4pPr marL="902408" indent="0">
              <a:spcBef>
                <a:spcPts val="0"/>
              </a:spcBef>
              <a:spcAft>
                <a:spcPts val="0"/>
              </a:spcAft>
              <a:buNone/>
              <a:defRPr sz="900">
                <a:solidFill>
                  <a:schemeClr val="tx2"/>
                </a:solidFill>
              </a:defRPr>
            </a:lvl4pPr>
            <a:lvl5pPr marL="1199672" indent="0">
              <a:spcBef>
                <a:spcPts val="0"/>
              </a:spcBef>
              <a:spcAft>
                <a:spcPts val="0"/>
              </a:spcAft>
              <a:buNone/>
              <a:defRPr sz="900">
                <a:solidFill>
                  <a:schemeClr val="tx2"/>
                </a:solidFill>
              </a:defRPr>
            </a:lvl5pPr>
          </a:lstStyle>
          <a:p>
            <a:pPr lvl="0"/>
            <a:r>
              <a:rPr lang="en-US" dirty="0" smtClean="0"/>
              <a:t>Insert footnotes</a:t>
            </a:r>
            <a:endParaRPr lang="en-GB" dirty="0"/>
          </a:p>
        </p:txBody>
      </p:sp>
      <p:sp>
        <p:nvSpPr>
          <p:cNvPr id="4" name="Text Placeholder 3"/>
          <p:cNvSpPr>
            <a:spLocks noGrp="1"/>
          </p:cNvSpPr>
          <p:nvPr>
            <p:ph type="body" sz="quarter" idx="17" hasCustomPrompt="1"/>
          </p:nvPr>
        </p:nvSpPr>
        <p:spPr>
          <a:xfrm>
            <a:off x="422525" y="1846352"/>
            <a:ext cx="4242978" cy="408495"/>
          </a:xfrm>
        </p:spPr>
        <p:txBody>
          <a:bodyPr/>
          <a:lstStyle>
            <a:lvl1pPr marL="0" indent="0">
              <a:spcBef>
                <a:spcPts val="0"/>
              </a:spcBef>
              <a:spcAft>
                <a:spcPts val="0"/>
              </a:spcAft>
              <a:buNone/>
              <a:defRPr b="1">
                <a:solidFill>
                  <a:schemeClr val="tx2"/>
                </a:solidFill>
              </a:defRPr>
            </a:lvl1pPr>
            <a:lvl2pPr marL="297264" indent="0">
              <a:spcBef>
                <a:spcPts val="0"/>
              </a:spcBef>
              <a:spcAft>
                <a:spcPts val="0"/>
              </a:spcAft>
              <a:buNone/>
              <a:defRPr b="1">
                <a:solidFill>
                  <a:schemeClr val="tx2"/>
                </a:solidFill>
              </a:defRPr>
            </a:lvl2pPr>
            <a:lvl3pPr marL="605144" indent="0">
              <a:spcBef>
                <a:spcPts val="0"/>
              </a:spcBef>
              <a:spcAft>
                <a:spcPts val="0"/>
              </a:spcAft>
              <a:buNone/>
              <a:defRPr b="1">
                <a:solidFill>
                  <a:schemeClr val="tx2"/>
                </a:solidFill>
              </a:defRPr>
            </a:lvl3pPr>
            <a:lvl4pPr marL="902408" indent="0">
              <a:spcBef>
                <a:spcPts val="0"/>
              </a:spcBef>
              <a:spcAft>
                <a:spcPts val="0"/>
              </a:spcAft>
              <a:buNone/>
              <a:defRPr b="1">
                <a:solidFill>
                  <a:schemeClr val="tx2"/>
                </a:solidFill>
              </a:defRPr>
            </a:lvl4pPr>
            <a:lvl5pPr marL="1199672" indent="0">
              <a:spcBef>
                <a:spcPts val="0"/>
              </a:spcBef>
              <a:spcAft>
                <a:spcPts val="0"/>
              </a:spcAft>
              <a:buNone/>
              <a:defRPr b="1">
                <a:solidFill>
                  <a:schemeClr val="tx2"/>
                </a:solidFill>
              </a:defRPr>
            </a:lvl5pPr>
          </a:lstStyle>
          <a:p>
            <a:pPr lvl="0"/>
            <a:r>
              <a:rPr lang="en-US" dirty="0" smtClean="0"/>
              <a:t>Stock chart title</a:t>
            </a:r>
            <a:endParaRPr lang="en-GB" dirty="0"/>
          </a:p>
        </p:txBody>
      </p:sp>
      <p:sp>
        <p:nvSpPr>
          <p:cNvPr id="19" name="Text Placeholder 14"/>
          <p:cNvSpPr>
            <a:spLocks noGrp="1"/>
          </p:cNvSpPr>
          <p:nvPr>
            <p:ph type="body" sz="quarter" idx="10" hasCustomPrompt="1"/>
          </p:nvPr>
        </p:nvSpPr>
        <p:spPr>
          <a:xfrm>
            <a:off x="422524" y="64802"/>
            <a:ext cx="4975138" cy="217743"/>
          </a:xfrm>
        </p:spPr>
        <p:txBody>
          <a:bodyPr anchor="ctr" anchorCtr="0">
            <a:noAutofit/>
          </a:bodyPr>
          <a:lstStyle>
            <a:lvl1pPr marL="0" indent="0">
              <a:spcBef>
                <a:spcPts val="0"/>
              </a:spcBef>
              <a:spcAft>
                <a:spcPts val="0"/>
              </a:spcAft>
              <a:buNone/>
              <a:defRPr sz="800">
                <a:solidFill>
                  <a:schemeClr val="tx2"/>
                </a:solidFill>
              </a:defRPr>
            </a:lvl1pPr>
            <a:lvl2pPr marL="297264" indent="0">
              <a:spcBef>
                <a:spcPts val="0"/>
              </a:spcBef>
              <a:spcAft>
                <a:spcPts val="0"/>
              </a:spcAft>
              <a:buNone/>
              <a:defRPr sz="900">
                <a:solidFill>
                  <a:schemeClr val="tx2"/>
                </a:solidFill>
              </a:defRPr>
            </a:lvl2pPr>
            <a:lvl3pPr marL="605144" indent="0">
              <a:spcBef>
                <a:spcPts val="0"/>
              </a:spcBef>
              <a:spcAft>
                <a:spcPts val="0"/>
              </a:spcAft>
              <a:buNone/>
              <a:defRPr sz="900">
                <a:solidFill>
                  <a:schemeClr val="tx2"/>
                </a:solidFill>
              </a:defRPr>
            </a:lvl3pPr>
            <a:lvl4pPr marL="902408" indent="0">
              <a:spcBef>
                <a:spcPts val="0"/>
              </a:spcBef>
              <a:spcAft>
                <a:spcPts val="0"/>
              </a:spcAft>
              <a:buNone/>
              <a:defRPr sz="900">
                <a:solidFill>
                  <a:schemeClr val="tx2"/>
                </a:solidFill>
              </a:defRPr>
            </a:lvl4pPr>
            <a:lvl5pPr marL="1199672" indent="0">
              <a:spcBef>
                <a:spcPts val="0"/>
              </a:spcBef>
              <a:spcAft>
                <a:spcPts val="0"/>
              </a:spcAft>
              <a:buNone/>
              <a:defRPr sz="900">
                <a:solidFill>
                  <a:schemeClr val="tx2"/>
                </a:solidFill>
              </a:defRPr>
            </a:lvl5pPr>
          </a:lstStyle>
          <a:p>
            <a:pPr lvl="0"/>
            <a:r>
              <a:rPr lang="en-US" dirty="0" smtClean="0"/>
              <a:t>Presentation title 8pt</a:t>
            </a:r>
            <a:endParaRPr lang="en-GB" dirty="0"/>
          </a:p>
        </p:txBody>
      </p:sp>
      <p:cxnSp>
        <p:nvCxnSpPr>
          <p:cNvPr id="14" name="Straight Connector 13"/>
          <p:cNvCxnSpPr/>
          <p:nvPr userDrawn="1"/>
        </p:nvCxnSpPr>
        <p:spPr>
          <a:xfrm>
            <a:off x="422524" y="7460745"/>
            <a:ext cx="921811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4509" y="141720"/>
            <a:ext cx="2074380" cy="7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X:\CMID-Mktg\Creative Services\CTI templates\5410_CTI Learning Center template\LearningCenter_eyebrow_wo Knowledg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524" y="319696"/>
            <a:ext cx="1600201" cy="18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7058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fld id="{39EE2C01-9CB9-45C1-A1E8-81D41AF78B45}" type="slidenum">
              <a:rPr lang="en-GB" smtClean="0"/>
              <a:pPr/>
              <a:t>‹#›</a:t>
            </a:fld>
            <a:endParaRPr lang="en-GB" dirty="0"/>
          </a:p>
        </p:txBody>
      </p:sp>
      <p:sp>
        <p:nvSpPr>
          <p:cNvPr id="7" name="Content Placeholder 6"/>
          <p:cNvSpPr>
            <a:spLocks noGrp="1"/>
          </p:cNvSpPr>
          <p:nvPr>
            <p:ph sz="quarter" idx="11"/>
          </p:nvPr>
        </p:nvSpPr>
        <p:spPr>
          <a:xfrm>
            <a:off x="422525" y="1845749"/>
            <a:ext cx="4242978" cy="244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2"/>
          </p:nvPr>
        </p:nvSpPr>
        <p:spPr>
          <a:xfrm>
            <a:off x="5397662" y="1837094"/>
            <a:ext cx="4242977" cy="244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10"/>
          <p:cNvSpPr>
            <a:spLocks noGrp="1"/>
          </p:cNvSpPr>
          <p:nvPr>
            <p:ph sz="quarter" idx="13"/>
          </p:nvPr>
        </p:nvSpPr>
        <p:spPr>
          <a:xfrm>
            <a:off x="422525" y="4621204"/>
            <a:ext cx="4242978" cy="244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12"/>
          <p:cNvSpPr>
            <a:spLocks noGrp="1"/>
          </p:cNvSpPr>
          <p:nvPr>
            <p:ph sz="quarter" idx="14"/>
          </p:nvPr>
        </p:nvSpPr>
        <p:spPr>
          <a:xfrm>
            <a:off x="5397662" y="4621204"/>
            <a:ext cx="4242977" cy="244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4"/>
          <p:cNvSpPr>
            <a:spLocks noGrp="1"/>
          </p:cNvSpPr>
          <p:nvPr>
            <p:ph type="body" sz="quarter" idx="15" hasCustomPrompt="1"/>
          </p:nvPr>
        </p:nvSpPr>
        <p:spPr>
          <a:xfrm>
            <a:off x="422524" y="64802"/>
            <a:ext cx="4975138" cy="217743"/>
          </a:xfrm>
        </p:spPr>
        <p:txBody>
          <a:bodyPr anchor="ctr" anchorCtr="0">
            <a:noAutofit/>
          </a:bodyPr>
          <a:lstStyle>
            <a:lvl1pPr marL="0" indent="0">
              <a:spcBef>
                <a:spcPts val="0"/>
              </a:spcBef>
              <a:spcAft>
                <a:spcPts val="0"/>
              </a:spcAft>
              <a:buNone/>
              <a:defRPr sz="800">
                <a:solidFill>
                  <a:schemeClr val="tx2"/>
                </a:solidFill>
              </a:defRPr>
            </a:lvl1pPr>
            <a:lvl2pPr marL="297264" indent="0">
              <a:spcBef>
                <a:spcPts val="0"/>
              </a:spcBef>
              <a:spcAft>
                <a:spcPts val="0"/>
              </a:spcAft>
              <a:buNone/>
              <a:defRPr sz="900">
                <a:solidFill>
                  <a:schemeClr val="tx2"/>
                </a:solidFill>
              </a:defRPr>
            </a:lvl2pPr>
            <a:lvl3pPr marL="605144" indent="0">
              <a:spcBef>
                <a:spcPts val="0"/>
              </a:spcBef>
              <a:spcAft>
                <a:spcPts val="0"/>
              </a:spcAft>
              <a:buNone/>
              <a:defRPr sz="900">
                <a:solidFill>
                  <a:schemeClr val="tx2"/>
                </a:solidFill>
              </a:defRPr>
            </a:lvl3pPr>
            <a:lvl4pPr marL="902408" indent="0">
              <a:spcBef>
                <a:spcPts val="0"/>
              </a:spcBef>
              <a:spcAft>
                <a:spcPts val="0"/>
              </a:spcAft>
              <a:buNone/>
              <a:defRPr sz="900">
                <a:solidFill>
                  <a:schemeClr val="tx2"/>
                </a:solidFill>
              </a:defRPr>
            </a:lvl4pPr>
            <a:lvl5pPr marL="1199672" indent="0">
              <a:spcBef>
                <a:spcPts val="0"/>
              </a:spcBef>
              <a:spcAft>
                <a:spcPts val="0"/>
              </a:spcAft>
              <a:buNone/>
              <a:defRPr sz="900">
                <a:solidFill>
                  <a:schemeClr val="tx2"/>
                </a:solidFill>
              </a:defRPr>
            </a:lvl5pPr>
          </a:lstStyle>
          <a:p>
            <a:pPr lvl="0"/>
            <a:r>
              <a:rPr lang="en-US" dirty="0" smtClean="0"/>
              <a:t>Presentation title 8pt</a:t>
            </a:r>
            <a:endParaRPr lang="en-GB" dirty="0"/>
          </a:p>
        </p:txBody>
      </p:sp>
      <p:cxnSp>
        <p:nvCxnSpPr>
          <p:cNvPr id="12" name="Straight Connector 11"/>
          <p:cNvCxnSpPr/>
          <p:nvPr userDrawn="1"/>
        </p:nvCxnSpPr>
        <p:spPr>
          <a:xfrm>
            <a:off x="422524" y="7460745"/>
            <a:ext cx="921811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4509" y="141720"/>
            <a:ext cx="2074380" cy="7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descr="X:\CMID-Mktg\Creative Services\CTI templates\5410_CTI Learning Center template\LearningCenter_eyebrow_wo Knowledg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524" y="319696"/>
            <a:ext cx="1600201" cy="18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7911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up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Slide Number Placeholder 4"/>
          <p:cNvSpPr>
            <a:spLocks noGrp="1"/>
          </p:cNvSpPr>
          <p:nvPr>
            <p:ph type="sldNum" sz="quarter" idx="12"/>
          </p:nvPr>
        </p:nvSpPr>
        <p:spPr/>
        <p:txBody>
          <a:bodyPr/>
          <a:lstStyle/>
          <a:p>
            <a:fld id="{39EE2C01-9CB9-45C1-A1E8-81D41AF78B45}" type="slidenum">
              <a:rPr lang="en-GB" smtClean="0"/>
              <a:t>‹#›</a:t>
            </a:fld>
            <a:endParaRPr lang="en-GB" dirty="0"/>
          </a:p>
        </p:txBody>
      </p:sp>
      <p:sp>
        <p:nvSpPr>
          <p:cNvPr id="13" name="Text Placeholder 12"/>
          <p:cNvSpPr>
            <a:spLocks noGrp="1"/>
          </p:cNvSpPr>
          <p:nvPr>
            <p:ph type="body" sz="quarter" idx="13" hasCustomPrompt="1"/>
          </p:nvPr>
        </p:nvSpPr>
        <p:spPr>
          <a:xfrm>
            <a:off x="422524" y="7070538"/>
            <a:ext cx="9218115" cy="244737"/>
          </a:xfrm>
        </p:spPr>
        <p:txBody>
          <a:bodyPr anchor="b" anchorCtr="0">
            <a:noAutofit/>
          </a:bodyPr>
          <a:lstStyle>
            <a:lvl1pPr marL="0" indent="0">
              <a:spcBef>
                <a:spcPts val="0"/>
              </a:spcBef>
              <a:spcAft>
                <a:spcPts val="0"/>
              </a:spcAft>
              <a:buNone/>
              <a:defRPr sz="800">
                <a:solidFill>
                  <a:schemeClr val="tx2"/>
                </a:solidFill>
              </a:defRPr>
            </a:lvl1pPr>
            <a:lvl2pPr marL="297264" indent="0">
              <a:spcBef>
                <a:spcPts val="0"/>
              </a:spcBef>
              <a:spcAft>
                <a:spcPts val="0"/>
              </a:spcAft>
              <a:buNone/>
              <a:defRPr sz="900">
                <a:solidFill>
                  <a:schemeClr val="tx2"/>
                </a:solidFill>
              </a:defRPr>
            </a:lvl2pPr>
            <a:lvl3pPr marL="605144" indent="0">
              <a:spcBef>
                <a:spcPts val="0"/>
              </a:spcBef>
              <a:spcAft>
                <a:spcPts val="0"/>
              </a:spcAft>
              <a:buNone/>
              <a:defRPr sz="900">
                <a:solidFill>
                  <a:schemeClr val="tx2"/>
                </a:solidFill>
              </a:defRPr>
            </a:lvl3pPr>
            <a:lvl4pPr marL="902408" indent="0">
              <a:spcBef>
                <a:spcPts val="0"/>
              </a:spcBef>
              <a:spcAft>
                <a:spcPts val="0"/>
              </a:spcAft>
              <a:buNone/>
              <a:defRPr sz="900">
                <a:solidFill>
                  <a:schemeClr val="tx2"/>
                </a:solidFill>
              </a:defRPr>
            </a:lvl4pPr>
            <a:lvl5pPr marL="1199672" indent="0">
              <a:spcBef>
                <a:spcPts val="0"/>
              </a:spcBef>
              <a:spcAft>
                <a:spcPts val="0"/>
              </a:spcAft>
              <a:buNone/>
              <a:defRPr sz="900">
                <a:solidFill>
                  <a:schemeClr val="tx2"/>
                </a:solidFill>
              </a:defRPr>
            </a:lvl5pPr>
          </a:lstStyle>
          <a:p>
            <a:pPr lvl="0"/>
            <a:r>
              <a:rPr lang="en-US" dirty="0" smtClean="0"/>
              <a:t>Insert footnotes</a:t>
            </a:r>
            <a:endParaRPr lang="en-GB" dirty="0"/>
          </a:p>
        </p:txBody>
      </p:sp>
      <p:sp>
        <p:nvSpPr>
          <p:cNvPr id="8" name="Content Placeholder 7"/>
          <p:cNvSpPr>
            <a:spLocks noGrp="1"/>
          </p:cNvSpPr>
          <p:nvPr>
            <p:ph sz="quarter" idx="15"/>
          </p:nvPr>
        </p:nvSpPr>
        <p:spPr>
          <a:xfrm>
            <a:off x="3564184" y="1846324"/>
            <a:ext cx="2925693" cy="52240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10"/>
          <p:cNvSpPr>
            <a:spLocks noGrp="1"/>
          </p:cNvSpPr>
          <p:nvPr>
            <p:ph sz="quarter" idx="16"/>
          </p:nvPr>
        </p:nvSpPr>
        <p:spPr>
          <a:xfrm>
            <a:off x="422523" y="1846324"/>
            <a:ext cx="2925693" cy="52240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13"/>
          <p:cNvSpPr>
            <a:spLocks noGrp="1"/>
          </p:cNvSpPr>
          <p:nvPr>
            <p:ph sz="quarter" idx="17"/>
          </p:nvPr>
        </p:nvSpPr>
        <p:spPr>
          <a:xfrm>
            <a:off x="6705845" y="1846324"/>
            <a:ext cx="2925693" cy="52240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4"/>
          <p:cNvSpPr>
            <a:spLocks noGrp="1"/>
          </p:cNvSpPr>
          <p:nvPr>
            <p:ph type="body" sz="quarter" idx="10" hasCustomPrompt="1"/>
          </p:nvPr>
        </p:nvSpPr>
        <p:spPr>
          <a:xfrm>
            <a:off x="422524" y="64802"/>
            <a:ext cx="4975138" cy="217743"/>
          </a:xfrm>
        </p:spPr>
        <p:txBody>
          <a:bodyPr anchor="ctr" anchorCtr="0">
            <a:noAutofit/>
          </a:bodyPr>
          <a:lstStyle>
            <a:lvl1pPr marL="0" indent="0">
              <a:spcBef>
                <a:spcPts val="0"/>
              </a:spcBef>
              <a:spcAft>
                <a:spcPts val="0"/>
              </a:spcAft>
              <a:buNone/>
              <a:defRPr sz="800">
                <a:solidFill>
                  <a:schemeClr val="tx2"/>
                </a:solidFill>
              </a:defRPr>
            </a:lvl1pPr>
            <a:lvl2pPr marL="297264" indent="0">
              <a:spcBef>
                <a:spcPts val="0"/>
              </a:spcBef>
              <a:spcAft>
                <a:spcPts val="0"/>
              </a:spcAft>
              <a:buNone/>
              <a:defRPr sz="900">
                <a:solidFill>
                  <a:schemeClr val="tx2"/>
                </a:solidFill>
              </a:defRPr>
            </a:lvl2pPr>
            <a:lvl3pPr marL="605144" indent="0">
              <a:spcBef>
                <a:spcPts val="0"/>
              </a:spcBef>
              <a:spcAft>
                <a:spcPts val="0"/>
              </a:spcAft>
              <a:buNone/>
              <a:defRPr sz="900">
                <a:solidFill>
                  <a:schemeClr val="tx2"/>
                </a:solidFill>
              </a:defRPr>
            </a:lvl3pPr>
            <a:lvl4pPr marL="902408" indent="0">
              <a:spcBef>
                <a:spcPts val="0"/>
              </a:spcBef>
              <a:spcAft>
                <a:spcPts val="0"/>
              </a:spcAft>
              <a:buNone/>
              <a:defRPr sz="900">
                <a:solidFill>
                  <a:schemeClr val="tx2"/>
                </a:solidFill>
              </a:defRPr>
            </a:lvl4pPr>
            <a:lvl5pPr marL="1199672" indent="0">
              <a:spcBef>
                <a:spcPts val="0"/>
              </a:spcBef>
              <a:spcAft>
                <a:spcPts val="0"/>
              </a:spcAft>
              <a:buNone/>
              <a:defRPr sz="900">
                <a:solidFill>
                  <a:schemeClr val="tx2"/>
                </a:solidFill>
              </a:defRPr>
            </a:lvl5pPr>
          </a:lstStyle>
          <a:p>
            <a:pPr lvl="0"/>
            <a:r>
              <a:rPr lang="en-US" dirty="0" smtClean="0"/>
              <a:t>Presentation title 8pt</a:t>
            </a:r>
            <a:endParaRPr lang="en-GB" dirty="0"/>
          </a:p>
        </p:txBody>
      </p:sp>
      <p:cxnSp>
        <p:nvCxnSpPr>
          <p:cNvPr id="17" name="Straight Connector 16"/>
          <p:cNvCxnSpPr/>
          <p:nvPr userDrawn="1"/>
        </p:nvCxnSpPr>
        <p:spPr>
          <a:xfrm>
            <a:off x="422524" y="7460745"/>
            <a:ext cx="921811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4509" y="141720"/>
            <a:ext cx="2074380" cy="7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descr="X:\CMID-Mktg\Creative Services\CTI templates\5410_CTI Learning Center template\LearningCenter_eyebrow_wo Knowledg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524" y="319696"/>
            <a:ext cx="1600201" cy="18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841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524" y="622641"/>
            <a:ext cx="7169324" cy="1059925"/>
          </a:xfrm>
          <a:prstGeom prst="rect">
            <a:avLst/>
          </a:prstGeom>
        </p:spPr>
        <p:txBody>
          <a:bodyPr vert="horz" lIns="0" tIns="0" rIns="0" bIns="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22524" y="1846324"/>
            <a:ext cx="9218115" cy="538780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8469653" y="7478744"/>
            <a:ext cx="1170987" cy="273190"/>
          </a:xfrm>
          <a:prstGeom prst="rect">
            <a:avLst/>
          </a:prstGeom>
        </p:spPr>
        <p:txBody>
          <a:bodyPr vert="horz" lIns="0" tIns="0" rIns="0" bIns="0" rtlCol="0" anchor="ctr"/>
          <a:lstStyle>
            <a:lvl1pPr algn="r">
              <a:defRPr sz="900">
                <a:solidFill>
                  <a:schemeClr val="tx2"/>
                </a:solidFill>
              </a:defRPr>
            </a:lvl1pPr>
          </a:lstStyle>
          <a:p>
            <a:fld id="{39EE2C01-9CB9-45C1-A1E8-81D41AF78B45}" type="slidenum">
              <a:rPr lang="en-GB" smtClean="0"/>
              <a:pPr/>
              <a:t>‹#›</a:t>
            </a:fld>
            <a:endParaRPr lang="en-GB" dirty="0"/>
          </a:p>
        </p:txBody>
      </p:sp>
    </p:spTree>
    <p:extLst>
      <p:ext uri="{BB962C8B-B14F-4D97-AF65-F5344CB8AC3E}">
        <p14:creationId xmlns:p14="http://schemas.microsoft.com/office/powerpoint/2010/main" val="110904738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60" r:id="rId4"/>
    <p:sldLayoutId id="2147483661" r:id="rId5"/>
    <p:sldLayoutId id="2147483652" r:id="rId6"/>
    <p:sldLayoutId id="2147483659" r:id="rId7"/>
    <p:sldLayoutId id="2147483657" r:id="rId8"/>
    <p:sldLayoutId id="2147483658" r:id="rId9"/>
    <p:sldLayoutId id="2147483654" r:id="rId10"/>
    <p:sldLayoutId id="2147483655" r:id="rId11"/>
  </p:sldLayoutIdLst>
  <p:timing>
    <p:tnLst>
      <p:par>
        <p:cTn id="1" dur="indefinite" restart="never" nodeType="tmRoot"/>
      </p:par>
    </p:tnLst>
  </p:timing>
  <p:hf hdr="0" ftr="0" dt="0"/>
  <p:txStyles>
    <p:titleStyle>
      <a:lvl1pPr algn="l" defTabSz="1019190" rtl="0" eaLnBrk="1" latinLnBrk="0" hangingPunct="1">
        <a:spcBef>
          <a:spcPct val="0"/>
        </a:spcBef>
        <a:buNone/>
        <a:defRPr sz="2200" kern="1200">
          <a:solidFill>
            <a:schemeClr val="tx2"/>
          </a:solidFill>
          <a:latin typeface="+mj-lt"/>
          <a:ea typeface="+mj-ea"/>
          <a:cs typeface="+mj-cs"/>
        </a:defRPr>
      </a:lvl1pPr>
    </p:titleStyle>
    <p:bodyStyle>
      <a:lvl1pPr marL="297264" indent="-297264" algn="l" defTabSz="1019190" rtl="0" eaLnBrk="1" latinLnBrk="0" hangingPunct="1">
        <a:spcBef>
          <a:spcPts val="334"/>
        </a:spcBef>
        <a:spcAft>
          <a:spcPts val="334"/>
        </a:spcAft>
        <a:buClr>
          <a:schemeClr val="tx2"/>
        </a:buClr>
        <a:buSzPct val="80000"/>
        <a:buFont typeface="Wingdings" panose="05000000000000000000" pitchFamily="2" charset="2"/>
        <a:buChar char="n"/>
        <a:defRPr sz="1400" kern="1200">
          <a:solidFill>
            <a:schemeClr val="tx1"/>
          </a:solidFill>
          <a:latin typeface="+mn-lt"/>
          <a:ea typeface="+mn-ea"/>
          <a:cs typeface="+mn-cs"/>
        </a:defRPr>
      </a:lvl1pPr>
      <a:lvl2pPr marL="605144" indent="-307880" algn="l" defTabSz="1019190" rtl="0" eaLnBrk="1" latinLnBrk="0" hangingPunct="1">
        <a:spcBef>
          <a:spcPts val="334"/>
        </a:spcBef>
        <a:spcAft>
          <a:spcPts val="334"/>
        </a:spcAft>
        <a:buClr>
          <a:schemeClr val="bg2"/>
        </a:buClr>
        <a:buSzPct val="80000"/>
        <a:buFont typeface="Wingdings" panose="05000000000000000000" pitchFamily="2" charset="2"/>
        <a:buChar char="n"/>
        <a:defRPr sz="1200" kern="1200">
          <a:solidFill>
            <a:schemeClr val="tx1"/>
          </a:solidFill>
          <a:latin typeface="+mn-lt"/>
          <a:ea typeface="+mn-ea"/>
          <a:cs typeface="+mn-cs"/>
        </a:defRPr>
      </a:lvl2pPr>
      <a:lvl3pPr marL="902408" indent="-297264" algn="l" defTabSz="1019190" rtl="0" eaLnBrk="1" latinLnBrk="0" hangingPunct="1">
        <a:spcBef>
          <a:spcPts val="334"/>
        </a:spcBef>
        <a:spcAft>
          <a:spcPts val="334"/>
        </a:spcAft>
        <a:buClr>
          <a:schemeClr val="bg2"/>
        </a:buClr>
        <a:buSzPct val="80000"/>
        <a:buFont typeface="Arial" panose="020B0604020202020204" pitchFamily="34" charset="0"/>
        <a:buChar char="–"/>
        <a:defRPr sz="1200" kern="1200">
          <a:solidFill>
            <a:schemeClr val="tx1"/>
          </a:solidFill>
          <a:latin typeface="+mn-lt"/>
          <a:ea typeface="+mn-ea"/>
          <a:cs typeface="+mn-cs"/>
        </a:defRPr>
      </a:lvl3pPr>
      <a:lvl4pPr marL="1199672" indent="-297264" algn="l" defTabSz="1019190" rtl="0" eaLnBrk="1" latinLnBrk="0" hangingPunct="1">
        <a:spcBef>
          <a:spcPts val="334"/>
        </a:spcBef>
        <a:spcAft>
          <a:spcPts val="334"/>
        </a:spcAft>
        <a:buClr>
          <a:schemeClr val="bg2"/>
        </a:buClr>
        <a:buSzPct val="80000"/>
        <a:buFont typeface="Wingdings" panose="05000000000000000000" pitchFamily="2" charset="2"/>
        <a:buChar char="n"/>
        <a:defRPr sz="1200" kern="1200">
          <a:solidFill>
            <a:schemeClr val="tx1"/>
          </a:solidFill>
          <a:latin typeface="+mn-lt"/>
          <a:ea typeface="+mn-ea"/>
          <a:cs typeface="+mn-cs"/>
        </a:defRPr>
      </a:lvl4pPr>
      <a:lvl5pPr marL="1496936" indent="-297264" algn="l" defTabSz="1019190" rtl="0" eaLnBrk="1" latinLnBrk="0" hangingPunct="1">
        <a:spcBef>
          <a:spcPts val="334"/>
        </a:spcBef>
        <a:spcAft>
          <a:spcPts val="334"/>
        </a:spcAft>
        <a:buClr>
          <a:schemeClr val="bg2"/>
        </a:buClr>
        <a:buSzPct val="80000"/>
        <a:buFont typeface="Arial" panose="020B0604020202020204" pitchFamily="34" charset="0"/>
        <a:buChar char="–"/>
        <a:defRPr sz="1200" kern="1200">
          <a:solidFill>
            <a:schemeClr val="tx1"/>
          </a:solidFill>
          <a:latin typeface="+mn-lt"/>
          <a:ea typeface="+mn-ea"/>
          <a:cs typeface="+mn-cs"/>
        </a:defRPr>
      </a:lvl5pPr>
      <a:lvl6pPr marL="2802773"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2368"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1963"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1559"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9190" rtl="0" eaLnBrk="1" latinLnBrk="0" hangingPunct="1">
        <a:defRPr sz="2000" kern="1200">
          <a:solidFill>
            <a:schemeClr val="tx1"/>
          </a:solidFill>
          <a:latin typeface="+mn-lt"/>
          <a:ea typeface="+mn-ea"/>
          <a:cs typeface="+mn-cs"/>
        </a:defRPr>
      </a:lvl1pPr>
      <a:lvl2pPr marL="509595" algn="l" defTabSz="1019190" rtl="0" eaLnBrk="1" latinLnBrk="0" hangingPunct="1">
        <a:defRPr sz="2000" kern="1200">
          <a:solidFill>
            <a:schemeClr val="tx1"/>
          </a:solidFill>
          <a:latin typeface="+mn-lt"/>
          <a:ea typeface="+mn-ea"/>
          <a:cs typeface="+mn-cs"/>
        </a:defRPr>
      </a:lvl2pPr>
      <a:lvl3pPr marL="1019190" algn="l" defTabSz="1019190" rtl="0" eaLnBrk="1" latinLnBrk="0" hangingPunct="1">
        <a:defRPr sz="2000" kern="1200">
          <a:solidFill>
            <a:schemeClr val="tx1"/>
          </a:solidFill>
          <a:latin typeface="+mn-lt"/>
          <a:ea typeface="+mn-ea"/>
          <a:cs typeface="+mn-cs"/>
        </a:defRPr>
      </a:lvl3pPr>
      <a:lvl4pPr marL="1528785" algn="l" defTabSz="1019190" rtl="0" eaLnBrk="1" latinLnBrk="0" hangingPunct="1">
        <a:defRPr sz="2000" kern="1200">
          <a:solidFill>
            <a:schemeClr val="tx1"/>
          </a:solidFill>
          <a:latin typeface="+mn-lt"/>
          <a:ea typeface="+mn-ea"/>
          <a:cs typeface="+mn-cs"/>
        </a:defRPr>
      </a:lvl4pPr>
      <a:lvl5pPr marL="2038380" algn="l" defTabSz="1019190" rtl="0" eaLnBrk="1" latinLnBrk="0" hangingPunct="1">
        <a:defRPr sz="2000" kern="1200">
          <a:solidFill>
            <a:schemeClr val="tx1"/>
          </a:solidFill>
          <a:latin typeface="+mn-lt"/>
          <a:ea typeface="+mn-ea"/>
          <a:cs typeface="+mn-cs"/>
        </a:defRPr>
      </a:lvl5pPr>
      <a:lvl6pPr marL="2547976" algn="l" defTabSz="1019190" rtl="0" eaLnBrk="1" latinLnBrk="0" hangingPunct="1">
        <a:defRPr sz="2000" kern="1200">
          <a:solidFill>
            <a:schemeClr val="tx1"/>
          </a:solidFill>
          <a:latin typeface="+mn-lt"/>
          <a:ea typeface="+mn-ea"/>
          <a:cs typeface="+mn-cs"/>
        </a:defRPr>
      </a:lvl6pPr>
      <a:lvl7pPr marL="3057571" algn="l" defTabSz="1019190" rtl="0" eaLnBrk="1" latinLnBrk="0" hangingPunct="1">
        <a:defRPr sz="2000" kern="1200">
          <a:solidFill>
            <a:schemeClr val="tx1"/>
          </a:solidFill>
          <a:latin typeface="+mn-lt"/>
          <a:ea typeface="+mn-ea"/>
          <a:cs typeface="+mn-cs"/>
        </a:defRPr>
      </a:lvl7pPr>
      <a:lvl8pPr marL="3567166" algn="l" defTabSz="1019190" rtl="0" eaLnBrk="1" latinLnBrk="0" hangingPunct="1">
        <a:defRPr sz="2000" kern="1200">
          <a:solidFill>
            <a:schemeClr val="tx1"/>
          </a:solidFill>
          <a:latin typeface="+mn-lt"/>
          <a:ea typeface="+mn-ea"/>
          <a:cs typeface="+mn-cs"/>
        </a:defRPr>
      </a:lvl8pPr>
      <a:lvl9pPr marL="4076761" algn="l" defTabSz="10191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inra.org/investors/protectyourself/investoralerts/retirementaccounts/p436001"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dol.gov/ebsa/erisa_enforcement.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Washington Watch</a:t>
            </a:r>
            <a:endParaRPr lang="en-GB" dirty="0">
              <a:solidFill>
                <a:schemeClr val="bg2"/>
              </a:solidFill>
            </a:endParaRPr>
          </a:p>
        </p:txBody>
      </p:sp>
      <p:sp>
        <p:nvSpPr>
          <p:cNvPr id="4" name="Text Placeholder 3"/>
          <p:cNvSpPr>
            <a:spLocks noGrp="1"/>
          </p:cNvSpPr>
          <p:nvPr>
            <p:ph type="body" sz="quarter" idx="10"/>
          </p:nvPr>
        </p:nvSpPr>
        <p:spPr/>
        <p:txBody>
          <a:bodyPr/>
          <a:lstStyle/>
          <a:p>
            <a:r>
              <a:rPr lang="en-GB" dirty="0" smtClean="0"/>
              <a:t>Washington Watch</a:t>
            </a:r>
            <a:endParaRPr lang="en-GB" dirty="0"/>
          </a:p>
        </p:txBody>
      </p:sp>
      <p:sp>
        <p:nvSpPr>
          <p:cNvPr id="5" name="Rectangle 3"/>
          <p:cNvSpPr>
            <a:spLocks noChangeArrowheads="1"/>
          </p:cNvSpPr>
          <p:nvPr/>
        </p:nvSpPr>
        <p:spPr bwMode="auto">
          <a:xfrm>
            <a:off x="3659981" y="7316024"/>
            <a:ext cx="539428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a:t>
            </a:r>
          </a:p>
          <a:p>
            <a:pPr eaLnBrk="1" hangingPunct="1">
              <a:spcBef>
                <a:spcPts val="200"/>
              </a:spcBef>
              <a:defRPr/>
            </a:pPr>
            <a:r>
              <a:rPr lang="en-US" altLang="en-US" sz="900" dirty="0" smtClean="0">
                <a:solidFill>
                  <a:srgbClr val="002060"/>
                </a:solidFill>
              </a:rPr>
              <a:t> © 2015 Columbia Management Investment Advisers, LLC. All rights reserved.</a:t>
            </a:r>
          </a:p>
        </p:txBody>
      </p:sp>
      <p:sp>
        <p:nvSpPr>
          <p:cNvPr id="7" name="Text Box 4"/>
          <p:cNvSpPr txBox="1">
            <a:spLocks noChangeArrowheads="1"/>
          </p:cNvSpPr>
          <p:nvPr/>
        </p:nvSpPr>
        <p:spPr bwMode="auto">
          <a:xfrm>
            <a:off x="8529683" y="7526973"/>
            <a:ext cx="1378698" cy="246221"/>
          </a:xfrm>
          <a:prstGeom prst="rect">
            <a:avLst/>
          </a:prstGeom>
          <a:noFill/>
          <a:ln w="9525" algn="ctr">
            <a:noFill/>
            <a:miter lim="800000"/>
            <a:headEnd/>
            <a:tailEnd/>
          </a:ln>
        </p:spPr>
        <p:txBody>
          <a:bodyPr wrap="square" lIns="0" tIns="0" rIns="0" bIns="0">
            <a:spAutoFit/>
          </a:bodyPr>
          <a:lstStyle/>
          <a:p>
            <a:r>
              <a:rPr lang="en-US" sz="800" b="0" dirty="0" smtClean="0">
                <a:solidFill>
                  <a:srgbClr val="002060"/>
                </a:solidFill>
              </a:rPr>
              <a:t>1173810_(</a:t>
            </a:r>
            <a:r>
              <a:rPr lang="en-US" sz="800" dirty="0" smtClean="0">
                <a:solidFill>
                  <a:srgbClr val="002060"/>
                </a:solidFill>
              </a:rPr>
              <a:t>04/15) FF1154666</a:t>
            </a:r>
            <a:endParaRPr lang="en-US" sz="800" dirty="0">
              <a:solidFill>
                <a:srgbClr val="002060"/>
              </a:solidFill>
            </a:endParaRPr>
          </a:p>
          <a:p>
            <a:endParaRPr lang="en-US" sz="800" b="0" dirty="0">
              <a:solidFill>
                <a:srgbClr val="002060"/>
              </a:solidFill>
            </a:endParaRPr>
          </a:p>
        </p:txBody>
      </p:sp>
    </p:spTree>
    <p:extLst>
      <p:ext uri="{BB962C8B-B14F-4D97-AF65-F5344CB8AC3E}">
        <p14:creationId xmlns:p14="http://schemas.microsoft.com/office/powerpoint/2010/main" val="22354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Brokerage windows</a:t>
            </a:r>
            <a:endParaRPr lang="en-US" dirty="0"/>
          </a:p>
        </p:txBody>
      </p:sp>
      <p:sp>
        <p:nvSpPr>
          <p:cNvPr id="3" name="Slide Number Placeholder 2"/>
          <p:cNvSpPr>
            <a:spLocks noGrp="1"/>
          </p:cNvSpPr>
          <p:nvPr>
            <p:ph type="sldNum" sz="quarter" idx="12"/>
          </p:nvPr>
        </p:nvSpPr>
        <p:spPr/>
        <p:txBody>
          <a:bodyPr/>
          <a:lstStyle/>
          <a:p>
            <a:fld id="{39EE2C01-9CB9-45C1-A1E8-81D41AF78B45}" type="slidenum">
              <a:rPr lang="en-GB" smtClean="0"/>
              <a:t>10</a:t>
            </a:fld>
            <a:endParaRPr lang="en-GB" dirty="0"/>
          </a:p>
        </p:txBody>
      </p:sp>
      <p:sp>
        <p:nvSpPr>
          <p:cNvPr id="4" name="Content Placeholder 3"/>
          <p:cNvSpPr>
            <a:spLocks noGrp="1"/>
          </p:cNvSpPr>
          <p:nvPr>
            <p:ph sz="quarter" idx="13"/>
          </p:nvPr>
        </p:nvSpPr>
        <p:spPr>
          <a:xfrm>
            <a:off x="428975" y="3505995"/>
            <a:ext cx="9211665" cy="838200"/>
          </a:xfrm>
        </p:spPr>
        <p:txBody>
          <a:bodyPr>
            <a:normAutofit/>
          </a:bodyPr>
          <a:lstStyle/>
          <a:p>
            <a:pPr marL="0" lvl="1" indent="0">
              <a:buNone/>
            </a:pPr>
            <a:r>
              <a:rPr lang="en-US" sz="1800" dirty="0" smtClean="0"/>
              <a:t>DOL </a:t>
            </a:r>
            <a:r>
              <a:rPr lang="en-US" sz="1800" dirty="0"/>
              <a:t>is considering whether, and to what extent, regulatory guidance on fiduciary requirements and regulatory safeguards for brokerage windows would be </a:t>
            </a:r>
            <a:r>
              <a:rPr lang="en-US" sz="1800" dirty="0" smtClean="0"/>
              <a:t>appropriate</a:t>
            </a:r>
            <a:endParaRPr lang="en-US" sz="1800" dirty="0"/>
          </a:p>
        </p:txBody>
      </p:sp>
      <p:graphicFrame>
        <p:nvGraphicFramePr>
          <p:cNvPr id="7" name="Group 3"/>
          <p:cNvGraphicFramePr>
            <a:graphicFrameLocks noGrp="1"/>
          </p:cNvGraphicFramePr>
          <p:nvPr>
            <p:extLst>
              <p:ext uri="{D42A27DB-BD31-4B8C-83A1-F6EECF244321}">
                <p14:modId xmlns:p14="http://schemas.microsoft.com/office/powerpoint/2010/main" val="4228383475"/>
              </p:ext>
            </p:extLst>
          </p:nvPr>
        </p:nvGraphicFramePr>
        <p:xfrm>
          <a:off x="422524" y="1905794"/>
          <a:ext cx="9218115" cy="1405139"/>
        </p:xfrm>
        <a:graphic>
          <a:graphicData uri="http://schemas.openxmlformats.org/drawingml/2006/table">
            <a:tbl>
              <a:tblPr/>
              <a:tblGrid>
                <a:gridCol w="1616772"/>
                <a:gridCol w="1620685"/>
                <a:gridCol w="2743200"/>
                <a:gridCol w="3237458"/>
              </a:tblGrid>
              <a:tr h="388971">
                <a:tc>
                  <a:txBody>
                    <a:bodyPr/>
                    <a:lstStyle/>
                    <a:p>
                      <a:pPr marL="0" marR="0" lvl="0" indent="0" algn="l" defTabSz="914400" rtl="0" eaLnBrk="0" fontAlgn="base" latinLnBrk="0" hangingPunct="0">
                        <a:lnSpc>
                          <a:spcPct val="100000"/>
                        </a:lnSpc>
                        <a:spcBef>
                          <a:spcPct val="35000"/>
                        </a:spcBef>
                        <a:spcAft>
                          <a:spcPct val="35000"/>
                        </a:spcAft>
                        <a:buClr>
                          <a:schemeClr val="accent2"/>
                        </a:buClr>
                        <a:buSzPct val="80000"/>
                        <a:buFont typeface="Wingdings" pitchFamily="2" charset="2"/>
                        <a:buNone/>
                        <a:tabLst/>
                        <a:defRPr/>
                      </a:pPr>
                      <a:r>
                        <a:rPr lang="en-US" sz="1600" b="1" baseline="0" dirty="0" smtClean="0">
                          <a:solidFill>
                            <a:schemeClr val="bg1"/>
                          </a:solidFill>
                        </a:rPr>
                        <a:t>Status</a:t>
                      </a:r>
                      <a:endParaRPr lang="en-US" sz="1600" b="1" dirty="0" smtClean="0">
                        <a:solidFill>
                          <a:schemeClr val="bg1"/>
                        </a:solidFill>
                      </a:endParaRPr>
                    </a:p>
                  </a:txBody>
                  <a:tcPr marL="54839" marR="54839" marT="20404" marB="20404" anchor="ctr" horzOverflow="overflow">
                    <a:lnL cap="flat">
                      <a:noFill/>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Timing</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Who Is the Target?</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Comments/Action</a:t>
                      </a:r>
                    </a:p>
                  </a:txBody>
                  <a:tcPr marL="54839" marR="54839" marT="20404" marB="20404" anchor="ctr" horzOverflow="overflow">
                    <a:lnL w="12700" cap="flat" cmpd="sng" algn="ctr">
                      <a:solidFill>
                        <a:schemeClr val="bg1"/>
                      </a:solidFill>
                      <a:prstDash val="solid"/>
                      <a:round/>
                      <a:headEnd type="none" w="med" len="med"/>
                      <a:tailEnd type="none" w="med" len="med"/>
                    </a:lnL>
                    <a:lnR cap="flat">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r>
              <a:tr h="816805">
                <a:tc>
                  <a:txBody>
                    <a:bodyPr/>
                    <a:lstStyle/>
                    <a:p>
                      <a:r>
                        <a:rPr lang="en-US" sz="1600" b="1" dirty="0" smtClean="0">
                          <a:solidFill>
                            <a:schemeClr val="tx1"/>
                          </a:solidFill>
                        </a:rPr>
                        <a:t>Pre-rule</a:t>
                      </a:r>
                      <a:endParaRPr lang="en-US" sz="1600" b="1" dirty="0">
                        <a:solidFill>
                          <a:schemeClr val="tx1"/>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dirty="0" smtClean="0">
                          <a:solidFill>
                            <a:schemeClr val="tx1"/>
                          </a:solidFill>
                        </a:rPr>
                        <a:t>Following</a:t>
                      </a:r>
                      <a:r>
                        <a:rPr lang="en-US" sz="1600" baseline="0" dirty="0" smtClean="0">
                          <a:solidFill>
                            <a:schemeClr val="tx1"/>
                          </a:solidFill>
                        </a:rPr>
                        <a:t> DOL’s review of industry comments</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dirty="0" smtClean="0">
                          <a:solidFill>
                            <a:schemeClr val="tx1"/>
                          </a:solidFill>
                        </a:rPr>
                        <a:t>Plan investment providers</a:t>
                      </a:r>
                      <a:r>
                        <a:rPr lang="en-US" sz="1600" baseline="0" dirty="0" smtClean="0">
                          <a:solidFill>
                            <a:schemeClr val="tx1"/>
                          </a:solidFill>
                        </a:rPr>
                        <a:t> </a:t>
                      </a:r>
                      <a:br>
                        <a:rPr lang="en-US" sz="1600" baseline="0" dirty="0" smtClean="0">
                          <a:solidFill>
                            <a:schemeClr val="tx1"/>
                          </a:solidFill>
                        </a:rPr>
                      </a:br>
                      <a:r>
                        <a:rPr lang="en-US" sz="1600" baseline="0" dirty="0" smtClean="0">
                          <a:solidFill>
                            <a:schemeClr val="tx1"/>
                          </a:solidFill>
                        </a:rPr>
                        <a:t>and sponsors</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b="1" dirty="0" smtClean="0">
                          <a:solidFill>
                            <a:srgbClr val="009FDF"/>
                          </a:solidFill>
                        </a:rPr>
                        <a:t>At stake —</a:t>
                      </a:r>
                      <a:r>
                        <a:rPr lang="en-US" sz="1600" b="1" baseline="0" dirty="0" smtClean="0">
                          <a:solidFill>
                            <a:srgbClr val="009FDF"/>
                          </a:solidFill>
                        </a:rPr>
                        <a:t> </a:t>
                      </a:r>
                      <a:r>
                        <a:rPr lang="en-US" sz="1600" b="1" dirty="0" smtClean="0">
                          <a:solidFill>
                            <a:srgbClr val="009FDF"/>
                          </a:solidFill>
                        </a:rPr>
                        <a:t>greater</a:t>
                      </a:r>
                      <a:r>
                        <a:rPr lang="en-US" sz="1600" b="1" baseline="0" dirty="0" smtClean="0">
                          <a:solidFill>
                            <a:srgbClr val="009FDF"/>
                          </a:solidFill>
                        </a:rPr>
                        <a:t> </a:t>
                      </a:r>
                      <a:r>
                        <a:rPr lang="en-US" sz="1600" b="1" dirty="0" smtClean="0">
                          <a:solidFill>
                            <a:srgbClr val="009FDF"/>
                          </a:solidFill>
                        </a:rPr>
                        <a:t>fiduciary </a:t>
                      </a:r>
                      <a:br>
                        <a:rPr lang="en-US" sz="1600" b="1" dirty="0" smtClean="0">
                          <a:solidFill>
                            <a:srgbClr val="009FDF"/>
                          </a:solidFill>
                        </a:rPr>
                      </a:br>
                      <a:r>
                        <a:rPr lang="en-US" sz="1600" b="1" dirty="0" smtClean="0">
                          <a:solidFill>
                            <a:srgbClr val="009FDF"/>
                          </a:solidFill>
                        </a:rPr>
                        <a:t>oversight and disclosure</a:t>
                      </a:r>
                      <a:endParaRPr lang="en-US" sz="1600" b="1" dirty="0">
                        <a:solidFill>
                          <a:srgbClr val="009FDF"/>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8" name="Content Placeholder 3"/>
          <p:cNvSpPr txBox="1">
            <a:spLocks/>
          </p:cNvSpPr>
          <p:nvPr/>
        </p:nvSpPr>
        <p:spPr>
          <a:xfrm>
            <a:off x="428975" y="4496594"/>
            <a:ext cx="9211665" cy="838200"/>
          </a:xfrm>
          <a:prstGeom prst="rect">
            <a:avLst/>
          </a:prstGeom>
          <a:solidFill>
            <a:schemeClr val="bg2">
              <a:lumMod val="20000"/>
              <a:lumOff val="80000"/>
            </a:schemeClr>
          </a:solidFill>
        </p:spPr>
        <p:txBody>
          <a:bodyPr vert="horz" lIns="0" tIns="0" rIns="0" bIns="0" rtlCol="0" anchor="ctr">
            <a:normAutofit/>
          </a:bodyPr>
          <a:lstStyle>
            <a:lvl1pPr marL="297264" indent="-297264" algn="l" defTabSz="1019190" rtl="0" eaLnBrk="1" latinLnBrk="0" hangingPunct="1">
              <a:spcBef>
                <a:spcPts val="334"/>
              </a:spcBef>
              <a:spcAft>
                <a:spcPts val="334"/>
              </a:spcAft>
              <a:buClr>
                <a:schemeClr val="tx2"/>
              </a:buClr>
              <a:buSzPct val="80000"/>
              <a:buFont typeface="Wingdings" panose="05000000000000000000" pitchFamily="2" charset="2"/>
              <a:buChar char="n"/>
              <a:defRPr sz="1400" kern="1200">
                <a:solidFill>
                  <a:schemeClr val="tx1"/>
                </a:solidFill>
                <a:latin typeface="+mn-lt"/>
                <a:ea typeface="+mn-ea"/>
                <a:cs typeface="+mn-cs"/>
              </a:defRPr>
            </a:lvl1pPr>
            <a:lvl2pPr marL="605144" indent="-307880" algn="l" defTabSz="1019190" rtl="0" eaLnBrk="1" latinLnBrk="0" hangingPunct="1">
              <a:spcBef>
                <a:spcPts val="334"/>
              </a:spcBef>
              <a:spcAft>
                <a:spcPts val="334"/>
              </a:spcAft>
              <a:buClr>
                <a:schemeClr val="bg2"/>
              </a:buClr>
              <a:buSzPct val="80000"/>
              <a:buFont typeface="Wingdings" panose="05000000000000000000" pitchFamily="2" charset="2"/>
              <a:buChar char="n"/>
              <a:defRPr sz="1200" kern="1200">
                <a:solidFill>
                  <a:schemeClr val="tx1"/>
                </a:solidFill>
                <a:latin typeface="+mn-lt"/>
                <a:ea typeface="+mn-ea"/>
                <a:cs typeface="+mn-cs"/>
              </a:defRPr>
            </a:lvl2pPr>
            <a:lvl3pPr marL="902408" indent="-297264" algn="l" defTabSz="1019190" rtl="0" eaLnBrk="1" latinLnBrk="0" hangingPunct="1">
              <a:spcBef>
                <a:spcPts val="334"/>
              </a:spcBef>
              <a:spcAft>
                <a:spcPts val="334"/>
              </a:spcAft>
              <a:buClr>
                <a:schemeClr val="bg2"/>
              </a:buClr>
              <a:buSzPct val="80000"/>
              <a:buFont typeface="Arial" panose="020B0604020202020204" pitchFamily="34" charset="0"/>
              <a:buChar char="–"/>
              <a:defRPr sz="1200" kern="1200">
                <a:solidFill>
                  <a:schemeClr val="tx1"/>
                </a:solidFill>
                <a:latin typeface="+mn-lt"/>
                <a:ea typeface="+mn-ea"/>
                <a:cs typeface="+mn-cs"/>
              </a:defRPr>
            </a:lvl3pPr>
            <a:lvl4pPr marL="1199672" indent="-297264" algn="l" defTabSz="1019190" rtl="0" eaLnBrk="1" latinLnBrk="0" hangingPunct="1">
              <a:spcBef>
                <a:spcPts val="334"/>
              </a:spcBef>
              <a:spcAft>
                <a:spcPts val="334"/>
              </a:spcAft>
              <a:buClr>
                <a:schemeClr val="bg2"/>
              </a:buClr>
              <a:buSzPct val="80000"/>
              <a:buFont typeface="Wingdings" panose="05000000000000000000" pitchFamily="2" charset="2"/>
              <a:buChar char="n"/>
              <a:defRPr sz="1200" kern="1200">
                <a:solidFill>
                  <a:schemeClr val="tx1"/>
                </a:solidFill>
                <a:latin typeface="+mn-lt"/>
                <a:ea typeface="+mn-ea"/>
                <a:cs typeface="+mn-cs"/>
              </a:defRPr>
            </a:lvl4pPr>
            <a:lvl5pPr marL="1496936" indent="-297264" algn="l" defTabSz="1019190" rtl="0" eaLnBrk="1" latinLnBrk="0" hangingPunct="1">
              <a:spcBef>
                <a:spcPts val="334"/>
              </a:spcBef>
              <a:spcAft>
                <a:spcPts val="334"/>
              </a:spcAft>
              <a:buClr>
                <a:schemeClr val="bg2"/>
              </a:buClr>
              <a:buSzPct val="80000"/>
              <a:buFont typeface="Arial" panose="020B0604020202020204" pitchFamily="34" charset="0"/>
              <a:buChar char="–"/>
              <a:defRPr sz="1200" kern="1200">
                <a:solidFill>
                  <a:schemeClr val="tx1"/>
                </a:solidFill>
                <a:latin typeface="+mn-lt"/>
                <a:ea typeface="+mn-ea"/>
                <a:cs typeface="+mn-cs"/>
              </a:defRPr>
            </a:lvl5pPr>
            <a:lvl6pPr marL="2802773"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2368"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1963"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1559"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sz="1600" b="1" dirty="0" smtClean="0">
                <a:solidFill>
                  <a:schemeClr val="tx2"/>
                </a:solidFill>
              </a:rPr>
              <a:t>Brokerage windows are becoming a common fixture </a:t>
            </a:r>
          </a:p>
          <a:p>
            <a:pPr marL="0" indent="0" algn="ctr">
              <a:buNone/>
            </a:pPr>
            <a:r>
              <a:rPr lang="en-US" sz="1600" b="1" dirty="0" smtClean="0">
                <a:solidFill>
                  <a:schemeClr val="tx2"/>
                </a:solidFill>
              </a:rPr>
              <a:t>in participant-directed defined contribution plans</a:t>
            </a:r>
            <a:endParaRPr lang="en-US" sz="1600" b="1" dirty="0">
              <a:solidFill>
                <a:schemeClr val="tx2"/>
              </a:solidFill>
            </a:endParaRPr>
          </a:p>
        </p:txBody>
      </p:sp>
      <p:sp>
        <p:nvSpPr>
          <p:cNvPr id="9"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10"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675471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contribution plan benefit statements</a:t>
            </a:r>
          </a:p>
        </p:txBody>
      </p:sp>
      <p:sp>
        <p:nvSpPr>
          <p:cNvPr id="3" name="Slide Number Placeholder 2"/>
          <p:cNvSpPr>
            <a:spLocks noGrp="1"/>
          </p:cNvSpPr>
          <p:nvPr>
            <p:ph type="sldNum" sz="quarter" idx="12"/>
          </p:nvPr>
        </p:nvSpPr>
        <p:spPr/>
        <p:txBody>
          <a:bodyPr/>
          <a:lstStyle/>
          <a:p>
            <a:fld id="{39EE2C01-9CB9-45C1-A1E8-81D41AF78B45}" type="slidenum">
              <a:rPr lang="en-GB" smtClean="0"/>
              <a:t>11</a:t>
            </a:fld>
            <a:endParaRPr lang="en-GB" dirty="0"/>
          </a:p>
        </p:txBody>
      </p:sp>
      <p:sp>
        <p:nvSpPr>
          <p:cNvPr id="4" name="Content Placeholder 3"/>
          <p:cNvSpPr>
            <a:spLocks noGrp="1"/>
          </p:cNvSpPr>
          <p:nvPr>
            <p:ph sz="quarter" idx="13"/>
          </p:nvPr>
        </p:nvSpPr>
        <p:spPr>
          <a:xfrm>
            <a:off x="428975" y="3810795"/>
            <a:ext cx="9211665" cy="838200"/>
          </a:xfrm>
        </p:spPr>
        <p:txBody>
          <a:bodyPr>
            <a:normAutofit/>
          </a:bodyPr>
          <a:lstStyle/>
          <a:p>
            <a:pPr marL="0" lvl="1" indent="0">
              <a:buNone/>
            </a:pPr>
            <a:r>
              <a:rPr lang="en-US" sz="1800" dirty="0"/>
              <a:t>The EBSA is exploring whether, and how, an individual benefit statement should and could present a participant's accrued benefits as a lifetime income stream of payments in addition to presenting the benefits as an account balance. </a:t>
            </a:r>
          </a:p>
        </p:txBody>
      </p:sp>
      <p:graphicFrame>
        <p:nvGraphicFramePr>
          <p:cNvPr id="7" name="Group 3"/>
          <p:cNvGraphicFramePr>
            <a:graphicFrameLocks noGrp="1"/>
          </p:cNvGraphicFramePr>
          <p:nvPr>
            <p:extLst>
              <p:ext uri="{D42A27DB-BD31-4B8C-83A1-F6EECF244321}">
                <p14:modId xmlns:p14="http://schemas.microsoft.com/office/powerpoint/2010/main" val="3687784491"/>
              </p:ext>
            </p:extLst>
          </p:nvPr>
        </p:nvGraphicFramePr>
        <p:xfrm>
          <a:off x="422524" y="1905794"/>
          <a:ext cx="9218115" cy="1648979"/>
        </p:xfrm>
        <a:graphic>
          <a:graphicData uri="http://schemas.openxmlformats.org/drawingml/2006/table">
            <a:tbl>
              <a:tblPr/>
              <a:tblGrid>
                <a:gridCol w="1616772"/>
                <a:gridCol w="1620685"/>
                <a:gridCol w="2743200"/>
                <a:gridCol w="3237458"/>
              </a:tblGrid>
              <a:tr h="388971">
                <a:tc>
                  <a:txBody>
                    <a:bodyPr/>
                    <a:lstStyle/>
                    <a:p>
                      <a:pPr marL="0" marR="0" lvl="0" indent="0" algn="l" defTabSz="914400" rtl="0" eaLnBrk="0" fontAlgn="base" latinLnBrk="0" hangingPunct="0">
                        <a:lnSpc>
                          <a:spcPct val="100000"/>
                        </a:lnSpc>
                        <a:spcBef>
                          <a:spcPct val="35000"/>
                        </a:spcBef>
                        <a:spcAft>
                          <a:spcPct val="35000"/>
                        </a:spcAft>
                        <a:buClr>
                          <a:schemeClr val="accent2"/>
                        </a:buClr>
                        <a:buSzPct val="80000"/>
                        <a:buFont typeface="Wingdings" pitchFamily="2" charset="2"/>
                        <a:buNone/>
                        <a:tabLst/>
                        <a:defRPr/>
                      </a:pPr>
                      <a:r>
                        <a:rPr lang="en-US" sz="1600" b="1" baseline="0" dirty="0" smtClean="0">
                          <a:solidFill>
                            <a:schemeClr val="bg1"/>
                          </a:solidFill>
                        </a:rPr>
                        <a:t>Status</a:t>
                      </a:r>
                      <a:endParaRPr lang="en-US" sz="1600" b="1" dirty="0" smtClean="0">
                        <a:solidFill>
                          <a:schemeClr val="bg1"/>
                        </a:solidFill>
                      </a:endParaRPr>
                    </a:p>
                  </a:txBody>
                  <a:tcPr marL="54839" marR="54839" marT="20404" marB="20404" anchor="ctr" horzOverflow="overflow">
                    <a:lnL cap="flat">
                      <a:noFill/>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Timing</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Who Is the Target?</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Comments/Action</a:t>
                      </a:r>
                    </a:p>
                  </a:txBody>
                  <a:tcPr marL="54839" marR="54839" marT="20404" marB="20404" anchor="ctr" horzOverflow="overflow">
                    <a:lnL w="12700" cap="flat" cmpd="sng" algn="ctr">
                      <a:solidFill>
                        <a:schemeClr val="bg1"/>
                      </a:solidFill>
                      <a:prstDash val="solid"/>
                      <a:round/>
                      <a:headEnd type="none" w="med" len="med"/>
                      <a:tailEnd type="none" w="med" len="med"/>
                    </a:lnL>
                    <a:lnR cap="flat">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r>
              <a:tr h="816805">
                <a:tc>
                  <a:txBody>
                    <a:bodyPr/>
                    <a:lstStyle/>
                    <a:p>
                      <a:r>
                        <a:rPr lang="en-US" sz="1600" b="1" dirty="0" smtClean="0">
                          <a:solidFill>
                            <a:schemeClr val="tx1"/>
                          </a:solidFill>
                        </a:rPr>
                        <a:t>Proposed</a:t>
                      </a:r>
                      <a:endParaRPr lang="en-US" sz="1600" b="1" dirty="0">
                        <a:solidFill>
                          <a:schemeClr val="tx1"/>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dirty="0" smtClean="0">
                          <a:solidFill>
                            <a:schemeClr val="tx1"/>
                          </a:solidFill>
                        </a:rPr>
                        <a:t>Listed for release</a:t>
                      </a:r>
                    </a:p>
                    <a:p>
                      <a:r>
                        <a:rPr lang="en-US" sz="1600" dirty="0" smtClean="0">
                          <a:solidFill>
                            <a:schemeClr val="tx1"/>
                          </a:solidFill>
                        </a:rPr>
                        <a:t>07/2015</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dirty="0" smtClean="0">
                          <a:solidFill>
                            <a:schemeClr val="tx1"/>
                          </a:solidFill>
                        </a:rPr>
                        <a:t>DC</a:t>
                      </a:r>
                      <a:r>
                        <a:rPr lang="en-US" sz="1600" baseline="0" dirty="0" smtClean="0">
                          <a:solidFill>
                            <a:schemeClr val="tx1"/>
                          </a:solidFill>
                        </a:rPr>
                        <a:t> plan </a:t>
                      </a:r>
                      <a:r>
                        <a:rPr lang="en-US" sz="1600" dirty="0" smtClean="0">
                          <a:solidFill>
                            <a:schemeClr val="tx1"/>
                          </a:solidFill>
                        </a:rPr>
                        <a:t>sponsors, record keepers and participants</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b="1" dirty="0" smtClean="0">
                          <a:solidFill>
                            <a:schemeClr val="bg2"/>
                          </a:solidFill>
                        </a:rPr>
                        <a:t>Review EBSA’s assumptions; safe</a:t>
                      </a:r>
                      <a:r>
                        <a:rPr lang="en-US" sz="1600" b="1" baseline="0" dirty="0" smtClean="0">
                          <a:solidFill>
                            <a:schemeClr val="bg2"/>
                          </a:solidFill>
                        </a:rPr>
                        <a:t> harbors, online calculator and examples found in advanced notice of proposed rule making</a:t>
                      </a:r>
                      <a:endParaRPr lang="en-US" sz="1600" b="1" dirty="0">
                        <a:solidFill>
                          <a:schemeClr val="bg2"/>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8" name="Content Placeholder 3"/>
          <p:cNvSpPr txBox="1">
            <a:spLocks/>
          </p:cNvSpPr>
          <p:nvPr/>
        </p:nvSpPr>
        <p:spPr>
          <a:xfrm>
            <a:off x="428975" y="4953794"/>
            <a:ext cx="9211665" cy="838200"/>
          </a:xfrm>
          <a:prstGeom prst="rect">
            <a:avLst/>
          </a:prstGeom>
          <a:solidFill>
            <a:schemeClr val="bg2">
              <a:lumMod val="20000"/>
              <a:lumOff val="80000"/>
            </a:schemeClr>
          </a:solidFill>
        </p:spPr>
        <p:txBody>
          <a:bodyPr vert="horz" lIns="0" tIns="0" rIns="0" bIns="0" rtlCol="0" anchor="ctr">
            <a:normAutofit/>
          </a:bodyPr>
          <a:lstStyle>
            <a:lvl1pPr marL="297264" indent="-297264" algn="l" defTabSz="1019190" rtl="0" eaLnBrk="1" latinLnBrk="0" hangingPunct="1">
              <a:spcBef>
                <a:spcPts val="334"/>
              </a:spcBef>
              <a:spcAft>
                <a:spcPts val="334"/>
              </a:spcAft>
              <a:buClr>
                <a:schemeClr val="tx2"/>
              </a:buClr>
              <a:buSzPct val="80000"/>
              <a:buFont typeface="Wingdings" panose="05000000000000000000" pitchFamily="2" charset="2"/>
              <a:buChar char="n"/>
              <a:defRPr sz="1400" kern="1200">
                <a:solidFill>
                  <a:schemeClr val="tx1"/>
                </a:solidFill>
                <a:latin typeface="+mn-lt"/>
                <a:ea typeface="+mn-ea"/>
                <a:cs typeface="+mn-cs"/>
              </a:defRPr>
            </a:lvl1pPr>
            <a:lvl2pPr marL="605144" indent="-307880" algn="l" defTabSz="1019190" rtl="0" eaLnBrk="1" latinLnBrk="0" hangingPunct="1">
              <a:spcBef>
                <a:spcPts val="334"/>
              </a:spcBef>
              <a:spcAft>
                <a:spcPts val="334"/>
              </a:spcAft>
              <a:buClr>
                <a:schemeClr val="bg2"/>
              </a:buClr>
              <a:buSzPct val="80000"/>
              <a:buFont typeface="Wingdings" panose="05000000000000000000" pitchFamily="2" charset="2"/>
              <a:buChar char="n"/>
              <a:defRPr sz="1200" kern="1200">
                <a:solidFill>
                  <a:schemeClr val="tx1"/>
                </a:solidFill>
                <a:latin typeface="+mn-lt"/>
                <a:ea typeface="+mn-ea"/>
                <a:cs typeface="+mn-cs"/>
              </a:defRPr>
            </a:lvl2pPr>
            <a:lvl3pPr marL="902408" indent="-297264" algn="l" defTabSz="1019190" rtl="0" eaLnBrk="1" latinLnBrk="0" hangingPunct="1">
              <a:spcBef>
                <a:spcPts val="334"/>
              </a:spcBef>
              <a:spcAft>
                <a:spcPts val="334"/>
              </a:spcAft>
              <a:buClr>
                <a:schemeClr val="bg2"/>
              </a:buClr>
              <a:buSzPct val="80000"/>
              <a:buFont typeface="Arial" panose="020B0604020202020204" pitchFamily="34" charset="0"/>
              <a:buChar char="–"/>
              <a:defRPr sz="1200" kern="1200">
                <a:solidFill>
                  <a:schemeClr val="tx1"/>
                </a:solidFill>
                <a:latin typeface="+mn-lt"/>
                <a:ea typeface="+mn-ea"/>
                <a:cs typeface="+mn-cs"/>
              </a:defRPr>
            </a:lvl3pPr>
            <a:lvl4pPr marL="1199672" indent="-297264" algn="l" defTabSz="1019190" rtl="0" eaLnBrk="1" latinLnBrk="0" hangingPunct="1">
              <a:spcBef>
                <a:spcPts val="334"/>
              </a:spcBef>
              <a:spcAft>
                <a:spcPts val="334"/>
              </a:spcAft>
              <a:buClr>
                <a:schemeClr val="bg2"/>
              </a:buClr>
              <a:buSzPct val="80000"/>
              <a:buFont typeface="Wingdings" panose="05000000000000000000" pitchFamily="2" charset="2"/>
              <a:buChar char="n"/>
              <a:defRPr sz="1200" kern="1200">
                <a:solidFill>
                  <a:schemeClr val="tx1"/>
                </a:solidFill>
                <a:latin typeface="+mn-lt"/>
                <a:ea typeface="+mn-ea"/>
                <a:cs typeface="+mn-cs"/>
              </a:defRPr>
            </a:lvl4pPr>
            <a:lvl5pPr marL="1496936" indent="-297264" algn="l" defTabSz="1019190" rtl="0" eaLnBrk="1" latinLnBrk="0" hangingPunct="1">
              <a:spcBef>
                <a:spcPts val="334"/>
              </a:spcBef>
              <a:spcAft>
                <a:spcPts val="334"/>
              </a:spcAft>
              <a:buClr>
                <a:schemeClr val="bg2"/>
              </a:buClr>
              <a:buSzPct val="80000"/>
              <a:buFont typeface="Arial" panose="020B0604020202020204" pitchFamily="34" charset="0"/>
              <a:buChar char="–"/>
              <a:defRPr sz="1200" kern="1200">
                <a:solidFill>
                  <a:schemeClr val="tx1"/>
                </a:solidFill>
                <a:latin typeface="+mn-lt"/>
                <a:ea typeface="+mn-ea"/>
                <a:cs typeface="+mn-cs"/>
              </a:defRPr>
            </a:lvl5pPr>
            <a:lvl6pPr marL="2802773"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2368"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1963"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1559"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297264" lvl="1" indent="0" algn="ctr">
              <a:buNone/>
            </a:pPr>
            <a:r>
              <a:rPr lang="en-US" sz="1600" b="1" dirty="0">
                <a:solidFill>
                  <a:srgbClr val="003F6B"/>
                </a:solidFill>
              </a:rPr>
              <a:t>DC plans that permit participant direction must provide benefit statements quarterly, </a:t>
            </a:r>
            <a:r>
              <a:rPr lang="en-US" sz="1600" b="1" dirty="0" smtClean="0">
                <a:solidFill>
                  <a:srgbClr val="003F6B"/>
                </a:solidFill>
              </a:rPr>
              <a:t/>
            </a:r>
            <a:br>
              <a:rPr lang="en-US" sz="1600" b="1" dirty="0" smtClean="0">
                <a:solidFill>
                  <a:srgbClr val="003F6B"/>
                </a:solidFill>
              </a:rPr>
            </a:br>
            <a:r>
              <a:rPr lang="en-US" sz="1600" b="1" dirty="0" smtClean="0">
                <a:solidFill>
                  <a:srgbClr val="003F6B"/>
                </a:solidFill>
              </a:rPr>
              <a:t>and </a:t>
            </a:r>
            <a:r>
              <a:rPr lang="en-US" sz="1600" b="1" dirty="0">
                <a:solidFill>
                  <a:srgbClr val="003F6B"/>
                </a:solidFill>
              </a:rPr>
              <a:t>plans that do not permit participant direction must provide benefit statement annually.</a:t>
            </a:r>
          </a:p>
        </p:txBody>
      </p:sp>
      <p:sp>
        <p:nvSpPr>
          <p:cNvPr id="9"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10"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3327782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 Form 5500 series of returns</a:t>
            </a:r>
          </a:p>
        </p:txBody>
      </p:sp>
      <p:sp>
        <p:nvSpPr>
          <p:cNvPr id="3" name="Slide Number Placeholder 2"/>
          <p:cNvSpPr>
            <a:spLocks noGrp="1"/>
          </p:cNvSpPr>
          <p:nvPr>
            <p:ph type="sldNum" sz="quarter" idx="12"/>
          </p:nvPr>
        </p:nvSpPr>
        <p:spPr/>
        <p:txBody>
          <a:bodyPr/>
          <a:lstStyle/>
          <a:p>
            <a:fld id="{39EE2C01-9CB9-45C1-A1E8-81D41AF78B45}" type="slidenum">
              <a:rPr lang="en-GB" smtClean="0"/>
              <a:t>12</a:t>
            </a:fld>
            <a:endParaRPr lang="en-GB" dirty="0"/>
          </a:p>
        </p:txBody>
      </p:sp>
      <p:sp>
        <p:nvSpPr>
          <p:cNvPr id="4" name="Content Placeholder 3"/>
          <p:cNvSpPr>
            <a:spLocks noGrp="1"/>
          </p:cNvSpPr>
          <p:nvPr>
            <p:ph sz="quarter" idx="13"/>
          </p:nvPr>
        </p:nvSpPr>
        <p:spPr>
          <a:xfrm>
            <a:off x="428975" y="3505995"/>
            <a:ext cx="9211665" cy="838200"/>
          </a:xfrm>
        </p:spPr>
        <p:txBody>
          <a:bodyPr>
            <a:normAutofit/>
          </a:bodyPr>
          <a:lstStyle/>
          <a:p>
            <a:pPr marL="0" indent="0">
              <a:spcAft>
                <a:spcPts val="1200"/>
              </a:spcAft>
              <a:buClr>
                <a:srgbClr val="882345"/>
              </a:buClr>
              <a:buNone/>
            </a:pPr>
            <a:r>
              <a:rPr lang="en-US" sz="1800" dirty="0"/>
              <a:t>DOL intends to further modernize the format, make investment and other information more “mineable” and collect data that meets the needs of compliance projects.</a:t>
            </a:r>
          </a:p>
        </p:txBody>
      </p:sp>
      <p:graphicFrame>
        <p:nvGraphicFramePr>
          <p:cNvPr id="7" name="Group 3"/>
          <p:cNvGraphicFramePr>
            <a:graphicFrameLocks noGrp="1"/>
          </p:cNvGraphicFramePr>
          <p:nvPr>
            <p:extLst>
              <p:ext uri="{D42A27DB-BD31-4B8C-83A1-F6EECF244321}">
                <p14:modId xmlns:p14="http://schemas.microsoft.com/office/powerpoint/2010/main" val="595420545"/>
              </p:ext>
            </p:extLst>
          </p:nvPr>
        </p:nvGraphicFramePr>
        <p:xfrm>
          <a:off x="422524" y="1905794"/>
          <a:ext cx="9218115" cy="1205776"/>
        </p:xfrm>
        <a:graphic>
          <a:graphicData uri="http://schemas.openxmlformats.org/drawingml/2006/table">
            <a:tbl>
              <a:tblPr/>
              <a:tblGrid>
                <a:gridCol w="1616772"/>
                <a:gridCol w="1620685"/>
                <a:gridCol w="2743200"/>
                <a:gridCol w="3237458"/>
              </a:tblGrid>
              <a:tr h="388971">
                <a:tc>
                  <a:txBody>
                    <a:bodyPr/>
                    <a:lstStyle/>
                    <a:p>
                      <a:pPr marL="0" marR="0" lvl="0" indent="0" algn="l" defTabSz="914400" rtl="0" eaLnBrk="0" fontAlgn="base" latinLnBrk="0" hangingPunct="0">
                        <a:lnSpc>
                          <a:spcPct val="100000"/>
                        </a:lnSpc>
                        <a:spcBef>
                          <a:spcPct val="35000"/>
                        </a:spcBef>
                        <a:spcAft>
                          <a:spcPct val="35000"/>
                        </a:spcAft>
                        <a:buClr>
                          <a:schemeClr val="accent2"/>
                        </a:buClr>
                        <a:buSzPct val="80000"/>
                        <a:buFont typeface="Wingdings" pitchFamily="2" charset="2"/>
                        <a:buNone/>
                        <a:tabLst/>
                        <a:defRPr/>
                      </a:pPr>
                      <a:r>
                        <a:rPr lang="en-US" sz="1600" b="1" baseline="0" dirty="0" smtClean="0">
                          <a:solidFill>
                            <a:schemeClr val="bg1"/>
                          </a:solidFill>
                        </a:rPr>
                        <a:t>Status</a:t>
                      </a:r>
                      <a:endParaRPr lang="en-US" sz="1600" b="1" dirty="0" smtClean="0">
                        <a:solidFill>
                          <a:schemeClr val="bg1"/>
                        </a:solidFill>
                      </a:endParaRPr>
                    </a:p>
                  </a:txBody>
                  <a:tcPr marL="54839" marR="54839" marT="20404" marB="20404" anchor="ctr" horzOverflow="overflow">
                    <a:lnL cap="flat">
                      <a:noFill/>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Timing</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Who Is the Target?</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Comments/Action</a:t>
                      </a:r>
                    </a:p>
                  </a:txBody>
                  <a:tcPr marL="54839" marR="54839" marT="20404" marB="20404" anchor="ctr" horzOverflow="overflow">
                    <a:lnL w="12700" cap="flat" cmpd="sng" algn="ctr">
                      <a:solidFill>
                        <a:schemeClr val="bg1"/>
                      </a:solidFill>
                      <a:prstDash val="solid"/>
                      <a:round/>
                      <a:headEnd type="none" w="med" len="med"/>
                      <a:tailEnd type="none" w="med" len="med"/>
                    </a:lnL>
                    <a:lnR cap="flat">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r>
              <a:tr h="816805">
                <a:tc>
                  <a:txBody>
                    <a:bodyPr/>
                    <a:lstStyle/>
                    <a:p>
                      <a:r>
                        <a:rPr lang="en-US" sz="1600" b="1" dirty="0" smtClean="0">
                          <a:solidFill>
                            <a:schemeClr val="tx1"/>
                          </a:solidFill>
                        </a:rPr>
                        <a:t>Proposed</a:t>
                      </a:r>
                      <a:endParaRPr lang="en-US" sz="1600" b="1" dirty="0">
                        <a:solidFill>
                          <a:schemeClr val="tx1"/>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dirty="0" smtClean="0">
                          <a:solidFill>
                            <a:schemeClr val="tx1"/>
                          </a:solidFill>
                        </a:rPr>
                        <a:t>Listed for release</a:t>
                      </a:r>
                    </a:p>
                    <a:p>
                      <a:r>
                        <a:rPr lang="en-US" sz="1600" dirty="0" smtClean="0">
                          <a:solidFill>
                            <a:schemeClr val="tx1"/>
                          </a:solidFill>
                        </a:rPr>
                        <a:t>07/2015</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dirty="0" smtClean="0">
                          <a:solidFill>
                            <a:schemeClr val="tx1"/>
                          </a:solidFill>
                        </a:rPr>
                        <a:t>Plan </a:t>
                      </a:r>
                      <a:r>
                        <a:rPr lang="en-US" sz="1600" baseline="0" dirty="0" smtClean="0">
                          <a:solidFill>
                            <a:schemeClr val="tx1"/>
                          </a:solidFill>
                        </a:rPr>
                        <a:t>sponsors, investment providers and record keepers</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b="1" dirty="0" smtClean="0">
                          <a:solidFill>
                            <a:srgbClr val="009FDF"/>
                          </a:solidFill>
                        </a:rPr>
                        <a:t>Prepare for more probing compliance questions; </a:t>
                      </a:r>
                      <a:br>
                        <a:rPr lang="en-US" sz="1600" b="1" dirty="0" smtClean="0">
                          <a:solidFill>
                            <a:srgbClr val="009FDF"/>
                          </a:solidFill>
                        </a:rPr>
                      </a:br>
                      <a:r>
                        <a:rPr lang="en-US" sz="1600" b="1" dirty="0" smtClean="0">
                          <a:solidFill>
                            <a:srgbClr val="009FDF"/>
                          </a:solidFill>
                        </a:rPr>
                        <a:t>increased transparency</a:t>
                      </a:r>
                      <a:endParaRPr lang="en-US" sz="1600" b="1" dirty="0">
                        <a:solidFill>
                          <a:srgbClr val="009FDF"/>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8" name="Content Placeholder 3"/>
          <p:cNvSpPr txBox="1">
            <a:spLocks/>
          </p:cNvSpPr>
          <p:nvPr/>
        </p:nvSpPr>
        <p:spPr>
          <a:xfrm>
            <a:off x="428975" y="4496594"/>
            <a:ext cx="9211665" cy="1600200"/>
          </a:xfrm>
          <a:prstGeom prst="rect">
            <a:avLst/>
          </a:prstGeom>
          <a:solidFill>
            <a:schemeClr val="bg2">
              <a:lumMod val="20000"/>
              <a:lumOff val="80000"/>
            </a:schemeClr>
          </a:solidFill>
        </p:spPr>
        <p:txBody>
          <a:bodyPr vert="horz" lIns="0" tIns="0" rIns="0" bIns="0" rtlCol="0" anchor="ctr">
            <a:normAutofit/>
          </a:bodyPr>
          <a:lstStyle>
            <a:lvl1pPr marL="297264" indent="-297264" algn="l" defTabSz="1019190" rtl="0" eaLnBrk="1" latinLnBrk="0" hangingPunct="1">
              <a:spcBef>
                <a:spcPts val="334"/>
              </a:spcBef>
              <a:spcAft>
                <a:spcPts val="334"/>
              </a:spcAft>
              <a:buClr>
                <a:schemeClr val="tx2"/>
              </a:buClr>
              <a:buSzPct val="80000"/>
              <a:buFont typeface="Wingdings" panose="05000000000000000000" pitchFamily="2" charset="2"/>
              <a:buChar char="n"/>
              <a:defRPr sz="1400" kern="1200">
                <a:solidFill>
                  <a:schemeClr val="tx1"/>
                </a:solidFill>
                <a:latin typeface="+mn-lt"/>
                <a:ea typeface="+mn-ea"/>
                <a:cs typeface="+mn-cs"/>
              </a:defRPr>
            </a:lvl1pPr>
            <a:lvl2pPr marL="605144" indent="-307880" algn="l" defTabSz="1019190" rtl="0" eaLnBrk="1" latinLnBrk="0" hangingPunct="1">
              <a:spcBef>
                <a:spcPts val="334"/>
              </a:spcBef>
              <a:spcAft>
                <a:spcPts val="334"/>
              </a:spcAft>
              <a:buClr>
                <a:schemeClr val="bg2"/>
              </a:buClr>
              <a:buSzPct val="80000"/>
              <a:buFont typeface="Wingdings" panose="05000000000000000000" pitchFamily="2" charset="2"/>
              <a:buChar char="n"/>
              <a:defRPr sz="1200" kern="1200">
                <a:solidFill>
                  <a:schemeClr val="tx1"/>
                </a:solidFill>
                <a:latin typeface="+mn-lt"/>
                <a:ea typeface="+mn-ea"/>
                <a:cs typeface="+mn-cs"/>
              </a:defRPr>
            </a:lvl2pPr>
            <a:lvl3pPr marL="902408" indent="-297264" algn="l" defTabSz="1019190" rtl="0" eaLnBrk="1" latinLnBrk="0" hangingPunct="1">
              <a:spcBef>
                <a:spcPts val="334"/>
              </a:spcBef>
              <a:spcAft>
                <a:spcPts val="334"/>
              </a:spcAft>
              <a:buClr>
                <a:schemeClr val="bg2"/>
              </a:buClr>
              <a:buSzPct val="80000"/>
              <a:buFont typeface="Arial" panose="020B0604020202020204" pitchFamily="34" charset="0"/>
              <a:buChar char="–"/>
              <a:defRPr sz="1200" kern="1200">
                <a:solidFill>
                  <a:schemeClr val="tx1"/>
                </a:solidFill>
                <a:latin typeface="+mn-lt"/>
                <a:ea typeface="+mn-ea"/>
                <a:cs typeface="+mn-cs"/>
              </a:defRPr>
            </a:lvl3pPr>
            <a:lvl4pPr marL="1199672" indent="-297264" algn="l" defTabSz="1019190" rtl="0" eaLnBrk="1" latinLnBrk="0" hangingPunct="1">
              <a:spcBef>
                <a:spcPts val="334"/>
              </a:spcBef>
              <a:spcAft>
                <a:spcPts val="334"/>
              </a:spcAft>
              <a:buClr>
                <a:schemeClr val="bg2"/>
              </a:buClr>
              <a:buSzPct val="80000"/>
              <a:buFont typeface="Wingdings" panose="05000000000000000000" pitchFamily="2" charset="2"/>
              <a:buChar char="n"/>
              <a:defRPr sz="1200" kern="1200">
                <a:solidFill>
                  <a:schemeClr val="tx1"/>
                </a:solidFill>
                <a:latin typeface="+mn-lt"/>
                <a:ea typeface="+mn-ea"/>
                <a:cs typeface="+mn-cs"/>
              </a:defRPr>
            </a:lvl4pPr>
            <a:lvl5pPr marL="1496936" indent="-297264" algn="l" defTabSz="1019190" rtl="0" eaLnBrk="1" latinLnBrk="0" hangingPunct="1">
              <a:spcBef>
                <a:spcPts val="334"/>
              </a:spcBef>
              <a:spcAft>
                <a:spcPts val="334"/>
              </a:spcAft>
              <a:buClr>
                <a:schemeClr val="bg2"/>
              </a:buClr>
              <a:buSzPct val="80000"/>
              <a:buFont typeface="Arial" panose="020B0604020202020204" pitchFamily="34" charset="0"/>
              <a:buChar char="–"/>
              <a:defRPr sz="1200" kern="1200">
                <a:solidFill>
                  <a:schemeClr val="tx1"/>
                </a:solidFill>
                <a:latin typeface="+mn-lt"/>
                <a:ea typeface="+mn-ea"/>
                <a:cs typeface="+mn-cs"/>
              </a:defRPr>
            </a:lvl5pPr>
            <a:lvl6pPr marL="2802773"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2368"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1963"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1559"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296863" lvl="1" indent="0" defTabSz="282575">
              <a:buNone/>
            </a:pPr>
            <a:r>
              <a:rPr lang="en-US" sz="1600" b="1" dirty="0" smtClean="0">
                <a:solidFill>
                  <a:srgbClr val="003F6B"/>
                </a:solidFill>
              </a:rPr>
              <a:t>Early release draft of new Form 5500-SUP includes compliance questions such as:</a:t>
            </a:r>
          </a:p>
          <a:p>
            <a:pPr lvl="1"/>
            <a:r>
              <a:rPr lang="en-US" sz="1600" b="1" dirty="0" smtClean="0">
                <a:solidFill>
                  <a:srgbClr val="003F6B"/>
                </a:solidFill>
              </a:rPr>
              <a:t>Were in-service distributions made during the plan year?</a:t>
            </a:r>
          </a:p>
          <a:p>
            <a:pPr lvl="1"/>
            <a:r>
              <a:rPr lang="en-US" sz="1600" b="1" dirty="0" smtClean="0">
                <a:solidFill>
                  <a:srgbClr val="003F6B"/>
                </a:solidFill>
              </a:rPr>
              <a:t>What is the date of the plans most recent favorable approval letter?</a:t>
            </a:r>
          </a:p>
          <a:p>
            <a:pPr lvl="1"/>
            <a:r>
              <a:rPr lang="en-US" sz="1600" b="1" dirty="0" smtClean="0">
                <a:solidFill>
                  <a:srgbClr val="003F6B"/>
                </a:solidFill>
              </a:rPr>
              <a:t>How did the plan satisfy testing?</a:t>
            </a:r>
            <a:endParaRPr lang="en-US" sz="1600" b="1" dirty="0">
              <a:solidFill>
                <a:srgbClr val="003F6B"/>
              </a:solidFill>
            </a:endParaRPr>
          </a:p>
        </p:txBody>
      </p:sp>
      <p:sp>
        <p:nvSpPr>
          <p:cNvPr id="9"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10"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2119791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fee disclosures</a:t>
            </a:r>
            <a:endParaRPr lang="en-US" dirty="0"/>
          </a:p>
        </p:txBody>
      </p:sp>
      <p:sp>
        <p:nvSpPr>
          <p:cNvPr id="3" name="Slide Number Placeholder 2"/>
          <p:cNvSpPr>
            <a:spLocks noGrp="1"/>
          </p:cNvSpPr>
          <p:nvPr>
            <p:ph type="sldNum" sz="quarter" idx="12"/>
          </p:nvPr>
        </p:nvSpPr>
        <p:spPr/>
        <p:txBody>
          <a:bodyPr/>
          <a:lstStyle/>
          <a:p>
            <a:fld id="{39EE2C01-9CB9-45C1-A1E8-81D41AF78B45}" type="slidenum">
              <a:rPr lang="en-GB" smtClean="0"/>
              <a:t>13</a:t>
            </a:fld>
            <a:endParaRPr lang="en-GB" dirty="0"/>
          </a:p>
        </p:txBody>
      </p:sp>
      <p:sp>
        <p:nvSpPr>
          <p:cNvPr id="4" name="Content Placeholder 3"/>
          <p:cNvSpPr>
            <a:spLocks noGrp="1"/>
          </p:cNvSpPr>
          <p:nvPr>
            <p:ph sz="quarter" idx="13"/>
          </p:nvPr>
        </p:nvSpPr>
        <p:spPr>
          <a:xfrm>
            <a:off x="428975" y="3505995"/>
            <a:ext cx="9211665" cy="838200"/>
          </a:xfrm>
        </p:spPr>
        <p:txBody>
          <a:bodyPr>
            <a:normAutofit/>
          </a:bodyPr>
          <a:lstStyle/>
          <a:p>
            <a:pPr marL="0" indent="0">
              <a:buNone/>
            </a:pPr>
            <a:r>
              <a:rPr lang="en-US" sz="1800" dirty="0" smtClean="0"/>
              <a:t>EBSA is allowing a 60-day </a:t>
            </a:r>
            <a:r>
              <a:rPr lang="en-US" sz="1800" dirty="0"/>
              <a:t>window during which </a:t>
            </a:r>
            <a:r>
              <a:rPr lang="en-US" sz="1800" dirty="0" smtClean="0"/>
              <a:t>plan sponsors can furnish annual disclosures, </a:t>
            </a:r>
            <a:r>
              <a:rPr lang="en-US" sz="1800" dirty="0"/>
              <a:t>rather than fixing the 12-month "at least annually" period to end on one specific day</a:t>
            </a:r>
          </a:p>
        </p:txBody>
      </p:sp>
      <p:graphicFrame>
        <p:nvGraphicFramePr>
          <p:cNvPr id="7" name="Group 3"/>
          <p:cNvGraphicFramePr>
            <a:graphicFrameLocks noGrp="1"/>
          </p:cNvGraphicFramePr>
          <p:nvPr>
            <p:extLst>
              <p:ext uri="{D42A27DB-BD31-4B8C-83A1-F6EECF244321}">
                <p14:modId xmlns:p14="http://schemas.microsoft.com/office/powerpoint/2010/main" val="998543057"/>
              </p:ext>
            </p:extLst>
          </p:nvPr>
        </p:nvGraphicFramePr>
        <p:xfrm>
          <a:off x="422524" y="1905794"/>
          <a:ext cx="9218115" cy="1405139"/>
        </p:xfrm>
        <a:graphic>
          <a:graphicData uri="http://schemas.openxmlformats.org/drawingml/2006/table">
            <a:tbl>
              <a:tblPr/>
              <a:tblGrid>
                <a:gridCol w="1616772"/>
                <a:gridCol w="1620685"/>
                <a:gridCol w="2743200"/>
                <a:gridCol w="3237458"/>
              </a:tblGrid>
              <a:tr h="388971">
                <a:tc>
                  <a:txBody>
                    <a:bodyPr/>
                    <a:lstStyle/>
                    <a:p>
                      <a:pPr marL="0" marR="0" lvl="0" indent="0" algn="l" defTabSz="914400" rtl="0" eaLnBrk="0" fontAlgn="base" latinLnBrk="0" hangingPunct="0">
                        <a:lnSpc>
                          <a:spcPct val="100000"/>
                        </a:lnSpc>
                        <a:spcBef>
                          <a:spcPct val="35000"/>
                        </a:spcBef>
                        <a:spcAft>
                          <a:spcPct val="35000"/>
                        </a:spcAft>
                        <a:buClr>
                          <a:schemeClr val="accent2"/>
                        </a:buClr>
                        <a:buSzPct val="80000"/>
                        <a:buFont typeface="Wingdings" pitchFamily="2" charset="2"/>
                        <a:buNone/>
                        <a:tabLst/>
                        <a:defRPr/>
                      </a:pPr>
                      <a:r>
                        <a:rPr lang="en-US" sz="1600" b="1" baseline="0" dirty="0" smtClean="0">
                          <a:solidFill>
                            <a:schemeClr val="bg1"/>
                          </a:solidFill>
                        </a:rPr>
                        <a:t>Status</a:t>
                      </a:r>
                      <a:endParaRPr lang="en-US" sz="1600" b="1" dirty="0" smtClean="0">
                        <a:solidFill>
                          <a:schemeClr val="bg1"/>
                        </a:solidFill>
                      </a:endParaRPr>
                    </a:p>
                  </a:txBody>
                  <a:tcPr marL="54839" marR="54839" marT="20404" marB="20404" anchor="ctr" horzOverflow="overflow">
                    <a:lnL cap="flat">
                      <a:noFill/>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Timing</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Who Is the Target?</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Comments/Action</a:t>
                      </a:r>
                    </a:p>
                  </a:txBody>
                  <a:tcPr marL="54839" marR="54839" marT="20404" marB="20404" anchor="ctr" horzOverflow="overflow">
                    <a:lnL w="12700" cap="flat" cmpd="sng" algn="ctr">
                      <a:solidFill>
                        <a:schemeClr val="bg1"/>
                      </a:solidFill>
                      <a:prstDash val="solid"/>
                      <a:round/>
                      <a:headEnd type="none" w="med" len="med"/>
                      <a:tailEnd type="none" w="med" len="med"/>
                    </a:lnL>
                    <a:lnR cap="flat">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r>
              <a:tr h="816805">
                <a:tc>
                  <a:txBody>
                    <a:bodyPr/>
                    <a:lstStyle/>
                    <a:p>
                      <a:r>
                        <a:rPr lang="en-US" sz="1600" b="1" dirty="0" smtClean="0">
                          <a:solidFill>
                            <a:schemeClr val="tx1"/>
                          </a:solidFill>
                        </a:rPr>
                        <a:t>Final</a:t>
                      </a:r>
                      <a:endParaRPr lang="en-US" sz="1600" b="1" dirty="0">
                        <a:solidFill>
                          <a:schemeClr val="tx1"/>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dirty="0" smtClean="0">
                          <a:solidFill>
                            <a:schemeClr val="tx1"/>
                          </a:solidFill>
                        </a:rPr>
                        <a:t>Released 03/19/2015; effective 06/17/2015 </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dirty="0" smtClean="0">
                          <a:solidFill>
                            <a:schemeClr val="tx1"/>
                          </a:solidFill>
                        </a:rPr>
                        <a:t>Plan sponsors and participants</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b="1" baseline="0" dirty="0" smtClean="0">
                          <a:solidFill>
                            <a:srgbClr val="009FDF"/>
                          </a:solidFill>
                        </a:rPr>
                        <a:t>Evaluate timing of delivery in light of flexibility in furnishing annual disclosures to participants and beneficiaries</a:t>
                      </a: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8" name="Content Placeholder 3"/>
          <p:cNvSpPr txBox="1">
            <a:spLocks/>
          </p:cNvSpPr>
          <p:nvPr/>
        </p:nvSpPr>
        <p:spPr>
          <a:xfrm>
            <a:off x="428975" y="4648994"/>
            <a:ext cx="9211665" cy="838200"/>
          </a:xfrm>
          <a:prstGeom prst="rect">
            <a:avLst/>
          </a:prstGeom>
          <a:solidFill>
            <a:schemeClr val="bg2">
              <a:lumMod val="20000"/>
              <a:lumOff val="80000"/>
            </a:schemeClr>
          </a:solidFill>
        </p:spPr>
        <p:txBody>
          <a:bodyPr vert="horz" lIns="0" tIns="0" rIns="0" bIns="0" rtlCol="0" anchor="ctr">
            <a:normAutofit/>
          </a:bodyPr>
          <a:lstStyle>
            <a:lvl1pPr marL="297264" indent="-297264" algn="l" defTabSz="1019190" rtl="0" eaLnBrk="1" latinLnBrk="0" hangingPunct="1">
              <a:spcBef>
                <a:spcPts val="334"/>
              </a:spcBef>
              <a:spcAft>
                <a:spcPts val="334"/>
              </a:spcAft>
              <a:buClr>
                <a:schemeClr val="tx2"/>
              </a:buClr>
              <a:buSzPct val="80000"/>
              <a:buFont typeface="Wingdings" panose="05000000000000000000" pitchFamily="2" charset="2"/>
              <a:buChar char="n"/>
              <a:defRPr sz="1400" kern="1200">
                <a:solidFill>
                  <a:schemeClr val="tx1"/>
                </a:solidFill>
                <a:latin typeface="+mn-lt"/>
                <a:ea typeface="+mn-ea"/>
                <a:cs typeface="+mn-cs"/>
              </a:defRPr>
            </a:lvl1pPr>
            <a:lvl2pPr marL="605144" indent="-307880" algn="l" defTabSz="1019190" rtl="0" eaLnBrk="1" latinLnBrk="0" hangingPunct="1">
              <a:spcBef>
                <a:spcPts val="334"/>
              </a:spcBef>
              <a:spcAft>
                <a:spcPts val="334"/>
              </a:spcAft>
              <a:buClr>
                <a:schemeClr val="bg2"/>
              </a:buClr>
              <a:buSzPct val="80000"/>
              <a:buFont typeface="Wingdings" panose="05000000000000000000" pitchFamily="2" charset="2"/>
              <a:buChar char="n"/>
              <a:defRPr sz="1200" kern="1200">
                <a:solidFill>
                  <a:schemeClr val="tx1"/>
                </a:solidFill>
                <a:latin typeface="+mn-lt"/>
                <a:ea typeface="+mn-ea"/>
                <a:cs typeface="+mn-cs"/>
              </a:defRPr>
            </a:lvl2pPr>
            <a:lvl3pPr marL="902408" indent="-297264" algn="l" defTabSz="1019190" rtl="0" eaLnBrk="1" latinLnBrk="0" hangingPunct="1">
              <a:spcBef>
                <a:spcPts val="334"/>
              </a:spcBef>
              <a:spcAft>
                <a:spcPts val="334"/>
              </a:spcAft>
              <a:buClr>
                <a:schemeClr val="bg2"/>
              </a:buClr>
              <a:buSzPct val="80000"/>
              <a:buFont typeface="Arial" panose="020B0604020202020204" pitchFamily="34" charset="0"/>
              <a:buChar char="–"/>
              <a:defRPr sz="1200" kern="1200">
                <a:solidFill>
                  <a:schemeClr val="tx1"/>
                </a:solidFill>
                <a:latin typeface="+mn-lt"/>
                <a:ea typeface="+mn-ea"/>
                <a:cs typeface="+mn-cs"/>
              </a:defRPr>
            </a:lvl3pPr>
            <a:lvl4pPr marL="1199672" indent="-297264" algn="l" defTabSz="1019190" rtl="0" eaLnBrk="1" latinLnBrk="0" hangingPunct="1">
              <a:spcBef>
                <a:spcPts val="334"/>
              </a:spcBef>
              <a:spcAft>
                <a:spcPts val="334"/>
              </a:spcAft>
              <a:buClr>
                <a:schemeClr val="bg2"/>
              </a:buClr>
              <a:buSzPct val="80000"/>
              <a:buFont typeface="Wingdings" panose="05000000000000000000" pitchFamily="2" charset="2"/>
              <a:buChar char="n"/>
              <a:defRPr sz="1200" kern="1200">
                <a:solidFill>
                  <a:schemeClr val="tx1"/>
                </a:solidFill>
                <a:latin typeface="+mn-lt"/>
                <a:ea typeface="+mn-ea"/>
                <a:cs typeface="+mn-cs"/>
              </a:defRPr>
            </a:lvl4pPr>
            <a:lvl5pPr marL="1496936" indent="-297264" algn="l" defTabSz="1019190" rtl="0" eaLnBrk="1" latinLnBrk="0" hangingPunct="1">
              <a:spcBef>
                <a:spcPts val="334"/>
              </a:spcBef>
              <a:spcAft>
                <a:spcPts val="334"/>
              </a:spcAft>
              <a:buClr>
                <a:schemeClr val="bg2"/>
              </a:buClr>
              <a:buSzPct val="80000"/>
              <a:buFont typeface="Arial" panose="020B0604020202020204" pitchFamily="34" charset="0"/>
              <a:buChar char="–"/>
              <a:defRPr sz="1200" kern="1200">
                <a:solidFill>
                  <a:schemeClr val="tx1"/>
                </a:solidFill>
                <a:latin typeface="+mn-lt"/>
                <a:ea typeface="+mn-ea"/>
                <a:cs typeface="+mn-cs"/>
              </a:defRPr>
            </a:lvl5pPr>
            <a:lvl6pPr marL="2802773"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2368"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1963"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1559"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297264" lvl="1" indent="0" algn="ctr">
              <a:buNone/>
            </a:pPr>
            <a:r>
              <a:rPr lang="en-US" sz="1600" b="1" dirty="0">
                <a:solidFill>
                  <a:schemeClr val="tx2"/>
                </a:solidFill>
              </a:rPr>
              <a:t>Currently, DC plans that permit participant direction must provide plan- and investment-related information annually to participants, including a comparative chart of investments.</a:t>
            </a:r>
          </a:p>
        </p:txBody>
      </p:sp>
      <p:sp>
        <p:nvSpPr>
          <p:cNvPr id="9"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10"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3516810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provider fee disclosures</a:t>
            </a:r>
          </a:p>
        </p:txBody>
      </p:sp>
      <p:sp>
        <p:nvSpPr>
          <p:cNvPr id="3" name="Slide Number Placeholder 2"/>
          <p:cNvSpPr>
            <a:spLocks noGrp="1"/>
          </p:cNvSpPr>
          <p:nvPr>
            <p:ph type="sldNum" sz="quarter" idx="12"/>
          </p:nvPr>
        </p:nvSpPr>
        <p:spPr/>
        <p:txBody>
          <a:bodyPr/>
          <a:lstStyle/>
          <a:p>
            <a:fld id="{39EE2C01-9CB9-45C1-A1E8-81D41AF78B45}" type="slidenum">
              <a:rPr lang="en-GB" smtClean="0"/>
              <a:t>14</a:t>
            </a:fld>
            <a:endParaRPr lang="en-GB" dirty="0"/>
          </a:p>
        </p:txBody>
      </p:sp>
      <p:sp>
        <p:nvSpPr>
          <p:cNvPr id="4" name="Content Placeholder 3"/>
          <p:cNvSpPr>
            <a:spLocks noGrp="1"/>
          </p:cNvSpPr>
          <p:nvPr>
            <p:ph sz="quarter" idx="13"/>
          </p:nvPr>
        </p:nvSpPr>
        <p:spPr>
          <a:xfrm>
            <a:off x="428975" y="3505995"/>
            <a:ext cx="9211665" cy="838200"/>
          </a:xfrm>
        </p:spPr>
        <p:txBody>
          <a:bodyPr>
            <a:noAutofit/>
          </a:bodyPr>
          <a:lstStyle/>
          <a:p>
            <a:pPr marL="0" lvl="1" indent="0">
              <a:spcAft>
                <a:spcPts val="1200"/>
              </a:spcAft>
              <a:buNone/>
            </a:pPr>
            <a:r>
              <a:rPr lang="en-US" sz="1800" dirty="0"/>
              <a:t>DOL Reg. 2550.408b-2 requires covered service providers make certain disclosures to plan </a:t>
            </a:r>
            <a:r>
              <a:rPr lang="en-US" sz="1800" dirty="0" smtClean="0"/>
              <a:t>fiduciaries </a:t>
            </a:r>
            <a:r>
              <a:rPr lang="en-US" sz="1800" dirty="0"/>
              <a:t>in order for contracts between the parties to be considered reasonable under section </a:t>
            </a:r>
            <a:r>
              <a:rPr lang="en-US" sz="1800" dirty="0" smtClean="0"/>
              <a:t>408</a:t>
            </a:r>
            <a:r>
              <a:rPr lang="en-US" sz="1800" dirty="0"/>
              <a:t>(b)(2) of ERISA.</a:t>
            </a:r>
          </a:p>
        </p:txBody>
      </p:sp>
      <p:graphicFrame>
        <p:nvGraphicFramePr>
          <p:cNvPr id="7" name="Group 3"/>
          <p:cNvGraphicFramePr>
            <a:graphicFrameLocks noGrp="1"/>
          </p:cNvGraphicFramePr>
          <p:nvPr>
            <p:extLst>
              <p:ext uri="{D42A27DB-BD31-4B8C-83A1-F6EECF244321}">
                <p14:modId xmlns:p14="http://schemas.microsoft.com/office/powerpoint/2010/main" val="3232740730"/>
              </p:ext>
            </p:extLst>
          </p:nvPr>
        </p:nvGraphicFramePr>
        <p:xfrm>
          <a:off x="422524" y="1905794"/>
          <a:ext cx="9218115" cy="1405139"/>
        </p:xfrm>
        <a:graphic>
          <a:graphicData uri="http://schemas.openxmlformats.org/drawingml/2006/table">
            <a:tbl>
              <a:tblPr/>
              <a:tblGrid>
                <a:gridCol w="1616772"/>
                <a:gridCol w="1620685"/>
                <a:gridCol w="2743200"/>
                <a:gridCol w="3237458"/>
              </a:tblGrid>
              <a:tr h="388971">
                <a:tc>
                  <a:txBody>
                    <a:bodyPr/>
                    <a:lstStyle/>
                    <a:p>
                      <a:pPr marL="0" marR="0" lvl="0" indent="0" algn="l" defTabSz="914400" rtl="0" eaLnBrk="0" fontAlgn="base" latinLnBrk="0" hangingPunct="0">
                        <a:lnSpc>
                          <a:spcPct val="100000"/>
                        </a:lnSpc>
                        <a:spcBef>
                          <a:spcPct val="35000"/>
                        </a:spcBef>
                        <a:spcAft>
                          <a:spcPct val="35000"/>
                        </a:spcAft>
                        <a:buClr>
                          <a:schemeClr val="accent2"/>
                        </a:buClr>
                        <a:buSzPct val="80000"/>
                        <a:buFont typeface="Wingdings" pitchFamily="2" charset="2"/>
                        <a:buNone/>
                        <a:tabLst/>
                        <a:defRPr/>
                      </a:pPr>
                      <a:r>
                        <a:rPr lang="en-US" sz="1600" b="1" baseline="0" dirty="0" smtClean="0">
                          <a:solidFill>
                            <a:schemeClr val="bg1"/>
                          </a:solidFill>
                        </a:rPr>
                        <a:t>Status</a:t>
                      </a:r>
                      <a:endParaRPr lang="en-US" sz="1600" b="1" dirty="0" smtClean="0">
                        <a:solidFill>
                          <a:schemeClr val="bg1"/>
                        </a:solidFill>
                      </a:endParaRPr>
                    </a:p>
                  </a:txBody>
                  <a:tcPr marL="54839" marR="54839" marT="20404" marB="20404" anchor="ctr" horzOverflow="overflow">
                    <a:lnL cap="flat">
                      <a:noFill/>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Timing</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Who Is the Target?</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Comments/Action</a:t>
                      </a:r>
                    </a:p>
                  </a:txBody>
                  <a:tcPr marL="54839" marR="54839" marT="20404" marB="20404" anchor="ctr" horzOverflow="overflow">
                    <a:lnL w="12700" cap="flat" cmpd="sng" algn="ctr">
                      <a:solidFill>
                        <a:schemeClr val="bg1"/>
                      </a:solidFill>
                      <a:prstDash val="solid"/>
                      <a:round/>
                      <a:headEnd type="none" w="med" len="med"/>
                      <a:tailEnd type="none" w="med" len="med"/>
                    </a:lnL>
                    <a:lnR cap="flat">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r>
              <a:tr h="816805">
                <a:tc>
                  <a:txBody>
                    <a:bodyPr/>
                    <a:lstStyle/>
                    <a:p>
                      <a:pPr marL="0" marR="0" indent="0" algn="l" defTabSz="1019190" rtl="0" eaLnBrk="1" fontAlgn="auto" latinLnBrk="0" hangingPunct="1">
                        <a:lnSpc>
                          <a:spcPct val="100000"/>
                        </a:lnSpc>
                        <a:spcBef>
                          <a:spcPts val="0"/>
                        </a:spcBef>
                        <a:spcAft>
                          <a:spcPts val="0"/>
                        </a:spcAft>
                        <a:buClrTx/>
                        <a:buSzTx/>
                        <a:buFontTx/>
                        <a:buNone/>
                        <a:tabLst/>
                        <a:defRPr/>
                      </a:pPr>
                      <a:r>
                        <a:rPr lang="en-US" sz="1600" b="1" baseline="0" dirty="0" smtClean="0">
                          <a:solidFill>
                            <a:schemeClr val="tx1"/>
                          </a:solidFill>
                        </a:rPr>
                        <a:t>Proposed amendment to final regulations</a:t>
                      </a:r>
                      <a:endParaRPr lang="en-US" sz="1600" b="1" dirty="0" smtClean="0">
                        <a:solidFill>
                          <a:schemeClr val="tx1"/>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dirty="0" smtClean="0">
                          <a:solidFill>
                            <a:schemeClr val="tx1"/>
                          </a:solidFill>
                        </a:rPr>
                        <a:t>Listed for release</a:t>
                      </a:r>
                    </a:p>
                    <a:p>
                      <a:r>
                        <a:rPr lang="en-US" sz="1600" dirty="0" smtClean="0">
                          <a:solidFill>
                            <a:schemeClr val="tx1"/>
                          </a:solidFill>
                        </a:rPr>
                        <a:t>09/2015</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dirty="0" smtClean="0">
                          <a:solidFill>
                            <a:schemeClr val="tx1"/>
                          </a:solidFill>
                        </a:rPr>
                        <a:t>Plan service providers</a:t>
                      </a:r>
                      <a:r>
                        <a:rPr lang="en-US" sz="1600" baseline="0" dirty="0" smtClean="0">
                          <a:solidFill>
                            <a:schemeClr val="tx1"/>
                          </a:solidFill>
                        </a:rPr>
                        <a:t> </a:t>
                      </a:r>
                      <a:br>
                        <a:rPr lang="en-US" sz="1600" baseline="0" dirty="0" smtClean="0">
                          <a:solidFill>
                            <a:schemeClr val="tx1"/>
                          </a:solidFill>
                        </a:rPr>
                      </a:br>
                      <a:r>
                        <a:rPr lang="en-US" sz="1600" baseline="0" dirty="0" smtClean="0">
                          <a:solidFill>
                            <a:schemeClr val="tx1"/>
                          </a:solidFill>
                        </a:rPr>
                        <a:t>and sponsors</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b="1" dirty="0" smtClean="0">
                          <a:solidFill>
                            <a:srgbClr val="009FDF"/>
                          </a:solidFill>
                        </a:rPr>
                        <a:t>Develop fee disclosure</a:t>
                      </a:r>
                      <a:r>
                        <a:rPr lang="en-US" sz="1600" b="1" baseline="0" dirty="0" smtClean="0">
                          <a:solidFill>
                            <a:srgbClr val="009FDF"/>
                          </a:solidFill>
                        </a:rPr>
                        <a:t> </a:t>
                      </a:r>
                      <a:r>
                        <a:rPr lang="en-US" sz="1600" b="1" dirty="0" smtClean="0">
                          <a:solidFill>
                            <a:srgbClr val="009FDF"/>
                          </a:solidFill>
                        </a:rPr>
                        <a:t>“guide;”</a:t>
                      </a:r>
                      <a:r>
                        <a:rPr lang="en-US" sz="1600" b="1" baseline="0" dirty="0" smtClean="0">
                          <a:solidFill>
                            <a:srgbClr val="009FDF"/>
                          </a:solidFill>
                        </a:rPr>
                        <a:t> facilitate plan sponsor understanding and use</a:t>
                      </a:r>
                      <a:endParaRPr lang="en-US" sz="1600" b="1" dirty="0">
                        <a:solidFill>
                          <a:srgbClr val="009FDF"/>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8" name="Content Placeholder 3"/>
          <p:cNvSpPr txBox="1">
            <a:spLocks/>
          </p:cNvSpPr>
          <p:nvPr/>
        </p:nvSpPr>
        <p:spPr>
          <a:xfrm>
            <a:off x="428975" y="4648994"/>
            <a:ext cx="9211665" cy="838200"/>
          </a:xfrm>
          <a:prstGeom prst="rect">
            <a:avLst/>
          </a:prstGeom>
          <a:solidFill>
            <a:schemeClr val="bg2">
              <a:lumMod val="20000"/>
              <a:lumOff val="80000"/>
            </a:schemeClr>
          </a:solidFill>
        </p:spPr>
        <p:txBody>
          <a:bodyPr vert="horz" lIns="0" tIns="0" rIns="0" bIns="0" rtlCol="0" anchor="ctr">
            <a:normAutofit/>
          </a:bodyPr>
          <a:lstStyle>
            <a:lvl1pPr marL="297264" indent="-297264" algn="l" defTabSz="1019190" rtl="0" eaLnBrk="1" latinLnBrk="0" hangingPunct="1">
              <a:spcBef>
                <a:spcPts val="334"/>
              </a:spcBef>
              <a:spcAft>
                <a:spcPts val="334"/>
              </a:spcAft>
              <a:buClr>
                <a:schemeClr val="tx2"/>
              </a:buClr>
              <a:buSzPct val="80000"/>
              <a:buFont typeface="Wingdings" panose="05000000000000000000" pitchFamily="2" charset="2"/>
              <a:buChar char="n"/>
              <a:defRPr sz="1400" kern="1200">
                <a:solidFill>
                  <a:schemeClr val="tx1"/>
                </a:solidFill>
                <a:latin typeface="+mn-lt"/>
                <a:ea typeface="+mn-ea"/>
                <a:cs typeface="+mn-cs"/>
              </a:defRPr>
            </a:lvl1pPr>
            <a:lvl2pPr marL="605144" indent="-307880" algn="l" defTabSz="1019190" rtl="0" eaLnBrk="1" latinLnBrk="0" hangingPunct="1">
              <a:spcBef>
                <a:spcPts val="334"/>
              </a:spcBef>
              <a:spcAft>
                <a:spcPts val="334"/>
              </a:spcAft>
              <a:buClr>
                <a:schemeClr val="bg2"/>
              </a:buClr>
              <a:buSzPct val="80000"/>
              <a:buFont typeface="Wingdings" panose="05000000000000000000" pitchFamily="2" charset="2"/>
              <a:buChar char="n"/>
              <a:defRPr sz="1200" kern="1200">
                <a:solidFill>
                  <a:schemeClr val="tx1"/>
                </a:solidFill>
                <a:latin typeface="+mn-lt"/>
                <a:ea typeface="+mn-ea"/>
                <a:cs typeface="+mn-cs"/>
              </a:defRPr>
            </a:lvl2pPr>
            <a:lvl3pPr marL="902408" indent="-297264" algn="l" defTabSz="1019190" rtl="0" eaLnBrk="1" latinLnBrk="0" hangingPunct="1">
              <a:spcBef>
                <a:spcPts val="334"/>
              </a:spcBef>
              <a:spcAft>
                <a:spcPts val="334"/>
              </a:spcAft>
              <a:buClr>
                <a:schemeClr val="bg2"/>
              </a:buClr>
              <a:buSzPct val="80000"/>
              <a:buFont typeface="Arial" panose="020B0604020202020204" pitchFamily="34" charset="0"/>
              <a:buChar char="–"/>
              <a:defRPr sz="1200" kern="1200">
                <a:solidFill>
                  <a:schemeClr val="tx1"/>
                </a:solidFill>
                <a:latin typeface="+mn-lt"/>
                <a:ea typeface="+mn-ea"/>
                <a:cs typeface="+mn-cs"/>
              </a:defRPr>
            </a:lvl3pPr>
            <a:lvl4pPr marL="1199672" indent="-297264" algn="l" defTabSz="1019190" rtl="0" eaLnBrk="1" latinLnBrk="0" hangingPunct="1">
              <a:spcBef>
                <a:spcPts val="334"/>
              </a:spcBef>
              <a:spcAft>
                <a:spcPts val="334"/>
              </a:spcAft>
              <a:buClr>
                <a:schemeClr val="bg2"/>
              </a:buClr>
              <a:buSzPct val="80000"/>
              <a:buFont typeface="Wingdings" panose="05000000000000000000" pitchFamily="2" charset="2"/>
              <a:buChar char="n"/>
              <a:defRPr sz="1200" kern="1200">
                <a:solidFill>
                  <a:schemeClr val="tx1"/>
                </a:solidFill>
                <a:latin typeface="+mn-lt"/>
                <a:ea typeface="+mn-ea"/>
                <a:cs typeface="+mn-cs"/>
              </a:defRPr>
            </a:lvl4pPr>
            <a:lvl5pPr marL="1496936" indent="-297264" algn="l" defTabSz="1019190" rtl="0" eaLnBrk="1" latinLnBrk="0" hangingPunct="1">
              <a:spcBef>
                <a:spcPts val="334"/>
              </a:spcBef>
              <a:spcAft>
                <a:spcPts val="334"/>
              </a:spcAft>
              <a:buClr>
                <a:schemeClr val="bg2"/>
              </a:buClr>
              <a:buSzPct val="80000"/>
              <a:buFont typeface="Arial" panose="020B0604020202020204" pitchFamily="34" charset="0"/>
              <a:buChar char="–"/>
              <a:defRPr sz="1200" kern="1200">
                <a:solidFill>
                  <a:schemeClr val="tx1"/>
                </a:solidFill>
                <a:latin typeface="+mn-lt"/>
                <a:ea typeface="+mn-ea"/>
                <a:cs typeface="+mn-cs"/>
              </a:defRPr>
            </a:lvl5pPr>
            <a:lvl6pPr marL="2802773"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2368"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1963"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1559"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297264" lvl="1" indent="0" algn="ctr">
              <a:spcAft>
                <a:spcPts val="1200"/>
              </a:spcAft>
              <a:buNone/>
            </a:pPr>
            <a:r>
              <a:rPr lang="en-US" sz="1600" b="1" dirty="0" smtClean="0">
                <a:solidFill>
                  <a:schemeClr val="tx2"/>
                </a:solidFill>
              </a:rPr>
              <a:t>Covered service </a:t>
            </a:r>
            <a:r>
              <a:rPr lang="en-US" sz="1600" b="1" dirty="0">
                <a:solidFill>
                  <a:schemeClr val="tx2"/>
                </a:solidFill>
              </a:rPr>
              <a:t>providers may need to furnish a guide or similar tool to assist  </a:t>
            </a:r>
            <a:r>
              <a:rPr lang="en-US" sz="1600" b="1" dirty="0" smtClean="0">
                <a:solidFill>
                  <a:schemeClr val="tx2"/>
                </a:solidFill>
              </a:rPr>
              <a:t>     fiduciaries </a:t>
            </a:r>
            <a:r>
              <a:rPr lang="en-US" sz="1600" b="1" dirty="0">
                <a:solidFill>
                  <a:schemeClr val="tx2"/>
                </a:solidFill>
              </a:rPr>
              <a:t>in understanding the disclosure documents and whether disclosures are located in multiple documents</a:t>
            </a:r>
          </a:p>
        </p:txBody>
      </p:sp>
      <p:sp>
        <p:nvSpPr>
          <p:cNvPr id="9"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10"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4054524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date funds (TDFs)</a:t>
            </a:r>
          </a:p>
        </p:txBody>
      </p:sp>
      <p:sp>
        <p:nvSpPr>
          <p:cNvPr id="3" name="Slide Number Placeholder 2"/>
          <p:cNvSpPr>
            <a:spLocks noGrp="1"/>
          </p:cNvSpPr>
          <p:nvPr>
            <p:ph type="sldNum" sz="quarter" idx="12"/>
          </p:nvPr>
        </p:nvSpPr>
        <p:spPr/>
        <p:txBody>
          <a:bodyPr/>
          <a:lstStyle/>
          <a:p>
            <a:fld id="{39EE2C01-9CB9-45C1-A1E8-81D41AF78B45}" type="slidenum">
              <a:rPr lang="en-GB" smtClean="0"/>
              <a:t>15</a:t>
            </a:fld>
            <a:endParaRPr lang="en-GB" dirty="0"/>
          </a:p>
        </p:txBody>
      </p:sp>
      <p:sp>
        <p:nvSpPr>
          <p:cNvPr id="4" name="Content Placeholder 3"/>
          <p:cNvSpPr>
            <a:spLocks noGrp="1"/>
          </p:cNvSpPr>
          <p:nvPr>
            <p:ph sz="quarter" idx="13"/>
          </p:nvPr>
        </p:nvSpPr>
        <p:spPr>
          <a:xfrm>
            <a:off x="428975" y="3505994"/>
            <a:ext cx="9211665" cy="3564379"/>
          </a:xfrm>
        </p:spPr>
        <p:txBody>
          <a:bodyPr>
            <a:normAutofit/>
          </a:bodyPr>
          <a:lstStyle/>
          <a:p>
            <a:r>
              <a:rPr lang="en-US" sz="1800" dirty="0" smtClean="0"/>
              <a:t>Provide more specificity to fiduciaries as to the investment information that must be disclosed in the required notice to participants and beneficiaries</a:t>
            </a:r>
          </a:p>
          <a:p>
            <a:r>
              <a:rPr lang="en-US" sz="1800" dirty="0" smtClean="0"/>
              <a:t>Enhance the information that must be disclosed concerning target date or similar age-based qualified default investment alternatives</a:t>
            </a:r>
          </a:p>
          <a:p>
            <a:r>
              <a:rPr lang="en-US" sz="1800" dirty="0" smtClean="0"/>
              <a:t>Amend the participant-level disclosure regulation (i.e., DOL Regulation 2550.404a-5) to require disclosure of the same information concerning target date or similar investments to all participants and beneficiaries in participant-directed individual accounts</a:t>
            </a:r>
          </a:p>
        </p:txBody>
      </p:sp>
      <p:graphicFrame>
        <p:nvGraphicFramePr>
          <p:cNvPr id="7" name="Group 3"/>
          <p:cNvGraphicFramePr>
            <a:graphicFrameLocks noGrp="1"/>
          </p:cNvGraphicFramePr>
          <p:nvPr>
            <p:extLst>
              <p:ext uri="{D42A27DB-BD31-4B8C-83A1-F6EECF244321}">
                <p14:modId xmlns:p14="http://schemas.microsoft.com/office/powerpoint/2010/main" val="807587359"/>
              </p:ext>
            </p:extLst>
          </p:nvPr>
        </p:nvGraphicFramePr>
        <p:xfrm>
          <a:off x="422524" y="1765575"/>
          <a:ext cx="9218115" cy="1405139"/>
        </p:xfrm>
        <a:graphic>
          <a:graphicData uri="http://schemas.openxmlformats.org/drawingml/2006/table">
            <a:tbl>
              <a:tblPr/>
              <a:tblGrid>
                <a:gridCol w="1616772"/>
                <a:gridCol w="1620685"/>
                <a:gridCol w="2743200"/>
                <a:gridCol w="3237458"/>
              </a:tblGrid>
              <a:tr h="388971">
                <a:tc>
                  <a:txBody>
                    <a:bodyPr/>
                    <a:lstStyle/>
                    <a:p>
                      <a:pPr marL="0" marR="0" lvl="0" indent="0" algn="l" defTabSz="914400" rtl="0" eaLnBrk="0" fontAlgn="base" latinLnBrk="0" hangingPunct="0">
                        <a:lnSpc>
                          <a:spcPct val="100000"/>
                        </a:lnSpc>
                        <a:spcBef>
                          <a:spcPct val="35000"/>
                        </a:spcBef>
                        <a:spcAft>
                          <a:spcPct val="35000"/>
                        </a:spcAft>
                        <a:buClr>
                          <a:schemeClr val="accent2"/>
                        </a:buClr>
                        <a:buSzPct val="80000"/>
                        <a:buFont typeface="Wingdings" pitchFamily="2" charset="2"/>
                        <a:buNone/>
                        <a:tabLst/>
                        <a:defRPr/>
                      </a:pPr>
                      <a:r>
                        <a:rPr lang="en-US" sz="1600" b="1" baseline="0" dirty="0" smtClean="0">
                          <a:solidFill>
                            <a:schemeClr val="bg1"/>
                          </a:solidFill>
                        </a:rPr>
                        <a:t>Status</a:t>
                      </a:r>
                      <a:endParaRPr lang="en-US" sz="1600" b="1" dirty="0" smtClean="0">
                        <a:solidFill>
                          <a:schemeClr val="bg1"/>
                        </a:solidFill>
                      </a:endParaRPr>
                    </a:p>
                  </a:txBody>
                  <a:tcPr marL="54839" marR="54839" marT="20404" marB="20404" anchor="ctr" horzOverflow="overflow">
                    <a:lnL cap="flat">
                      <a:noFill/>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Timing</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Who Is the Target?</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Comments/Action</a:t>
                      </a:r>
                    </a:p>
                  </a:txBody>
                  <a:tcPr marL="54839" marR="54839" marT="20404" marB="20404" anchor="ctr" horzOverflow="overflow">
                    <a:lnL w="12700" cap="flat" cmpd="sng" algn="ctr">
                      <a:solidFill>
                        <a:schemeClr val="bg1"/>
                      </a:solidFill>
                      <a:prstDash val="solid"/>
                      <a:round/>
                      <a:headEnd type="none" w="med" len="med"/>
                      <a:tailEnd type="none" w="med" len="med"/>
                    </a:lnL>
                    <a:lnR cap="flat">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r>
              <a:tr h="754029">
                <a:tc>
                  <a:txBody>
                    <a:bodyPr/>
                    <a:lstStyle/>
                    <a:p>
                      <a:r>
                        <a:rPr lang="en-US" sz="1600" b="1" dirty="0" smtClean="0">
                          <a:solidFill>
                            <a:schemeClr val="tx1"/>
                          </a:solidFill>
                        </a:rPr>
                        <a:t>Final</a:t>
                      </a:r>
                      <a:endParaRPr lang="en-US" sz="1600" b="1" dirty="0">
                        <a:solidFill>
                          <a:schemeClr val="tx1"/>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dirty="0" smtClean="0">
                          <a:solidFill>
                            <a:schemeClr val="tx1"/>
                          </a:solidFill>
                        </a:rPr>
                        <a:t>Listed for release</a:t>
                      </a:r>
                    </a:p>
                    <a:p>
                      <a:r>
                        <a:rPr lang="en-US" sz="1600" dirty="0" smtClean="0">
                          <a:solidFill>
                            <a:schemeClr val="tx1"/>
                          </a:solidFill>
                        </a:rPr>
                        <a:t>11/2015</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dirty="0" smtClean="0">
                          <a:solidFill>
                            <a:schemeClr val="tx1"/>
                          </a:solidFill>
                        </a:rPr>
                        <a:t>Plan sponsors and participants</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b="1" dirty="0" smtClean="0">
                          <a:solidFill>
                            <a:schemeClr val="bg2"/>
                          </a:solidFill>
                        </a:rPr>
                        <a:t>Prepare</a:t>
                      </a:r>
                      <a:r>
                        <a:rPr lang="en-US" sz="1600" b="1" baseline="0" dirty="0" smtClean="0">
                          <a:solidFill>
                            <a:schemeClr val="bg2"/>
                          </a:solidFill>
                        </a:rPr>
                        <a:t> for expanded TDF disclosures; coordinate with </a:t>
                      </a:r>
                      <a:br>
                        <a:rPr lang="en-US" sz="1600" b="1" baseline="0" dirty="0" smtClean="0">
                          <a:solidFill>
                            <a:schemeClr val="bg2"/>
                          </a:solidFill>
                        </a:rPr>
                      </a:br>
                      <a:r>
                        <a:rPr lang="en-US" sz="1600" b="1" baseline="0" dirty="0" smtClean="0">
                          <a:solidFill>
                            <a:schemeClr val="bg2"/>
                          </a:solidFill>
                        </a:rPr>
                        <a:t>annual participant disclosures under ERISA 404(a)(5)</a:t>
                      </a:r>
                      <a:endParaRPr lang="en-US" sz="1600" b="1" dirty="0">
                        <a:solidFill>
                          <a:schemeClr val="bg2"/>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8"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9"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4162447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benefit plan annual funding notice</a:t>
            </a:r>
          </a:p>
        </p:txBody>
      </p:sp>
      <p:sp>
        <p:nvSpPr>
          <p:cNvPr id="3" name="Slide Number Placeholder 2"/>
          <p:cNvSpPr>
            <a:spLocks noGrp="1"/>
          </p:cNvSpPr>
          <p:nvPr>
            <p:ph type="sldNum" sz="quarter" idx="12"/>
          </p:nvPr>
        </p:nvSpPr>
        <p:spPr/>
        <p:txBody>
          <a:bodyPr/>
          <a:lstStyle/>
          <a:p>
            <a:fld id="{39EE2C01-9CB9-45C1-A1E8-81D41AF78B45}" type="slidenum">
              <a:rPr lang="en-GB" smtClean="0"/>
              <a:t>16</a:t>
            </a:fld>
            <a:endParaRPr lang="en-GB" dirty="0"/>
          </a:p>
        </p:txBody>
      </p:sp>
      <p:sp>
        <p:nvSpPr>
          <p:cNvPr id="4" name="Content Placeholder 3"/>
          <p:cNvSpPr>
            <a:spLocks noGrp="1"/>
          </p:cNvSpPr>
          <p:nvPr>
            <p:ph sz="quarter" idx="13"/>
          </p:nvPr>
        </p:nvSpPr>
        <p:spPr>
          <a:xfrm>
            <a:off x="428975" y="4970815"/>
            <a:ext cx="9211665" cy="2649979"/>
          </a:xfrm>
        </p:spPr>
        <p:txBody>
          <a:bodyPr>
            <a:normAutofit/>
          </a:bodyPr>
          <a:lstStyle/>
          <a:p>
            <a:pPr marL="0" indent="0">
              <a:buNone/>
            </a:pPr>
            <a:r>
              <a:rPr lang="en-US" sz="1800" dirty="0" smtClean="0"/>
              <a:t>Plan </a:t>
            </a:r>
            <a:r>
              <a:rPr lang="en-US" sz="1800" dirty="0"/>
              <a:t>sponsors must furnish a funding notice each year to:</a:t>
            </a:r>
          </a:p>
          <a:p>
            <a:r>
              <a:rPr lang="en-US" sz="1800" dirty="0" smtClean="0"/>
              <a:t>The PBGC,</a:t>
            </a:r>
          </a:p>
          <a:p>
            <a:r>
              <a:rPr lang="en-US" sz="1800" dirty="0" smtClean="0"/>
              <a:t>Each plan participant and beneficiary,</a:t>
            </a:r>
          </a:p>
          <a:p>
            <a:r>
              <a:rPr lang="en-US" sz="1800" dirty="0" smtClean="0"/>
              <a:t>Each labor organization representing such participants or beneficiaries, and</a:t>
            </a:r>
          </a:p>
          <a:p>
            <a:r>
              <a:rPr lang="en-US" sz="1800" dirty="0" smtClean="0"/>
              <a:t>Each employer in multiemployer arrangement that has an obligation to contribute to </a:t>
            </a:r>
            <a:br>
              <a:rPr lang="en-US" sz="1800" dirty="0" smtClean="0"/>
            </a:br>
            <a:r>
              <a:rPr lang="en-US" sz="1800" dirty="0" smtClean="0"/>
              <a:t>the plan.</a:t>
            </a:r>
          </a:p>
        </p:txBody>
      </p:sp>
      <p:graphicFrame>
        <p:nvGraphicFramePr>
          <p:cNvPr id="7" name="Group 3"/>
          <p:cNvGraphicFramePr>
            <a:graphicFrameLocks noGrp="1"/>
          </p:cNvGraphicFramePr>
          <p:nvPr>
            <p:extLst>
              <p:ext uri="{D42A27DB-BD31-4B8C-83A1-F6EECF244321}">
                <p14:modId xmlns:p14="http://schemas.microsoft.com/office/powerpoint/2010/main" val="1472535694"/>
              </p:ext>
            </p:extLst>
          </p:nvPr>
        </p:nvGraphicFramePr>
        <p:xfrm>
          <a:off x="422524" y="1905794"/>
          <a:ext cx="9485857" cy="2624339"/>
        </p:xfrm>
        <a:graphic>
          <a:graphicData uri="http://schemas.openxmlformats.org/drawingml/2006/table">
            <a:tbl>
              <a:tblPr/>
              <a:tblGrid>
                <a:gridCol w="1663731"/>
                <a:gridCol w="1667758"/>
                <a:gridCol w="2822877"/>
                <a:gridCol w="3331491"/>
              </a:tblGrid>
              <a:tr h="388971">
                <a:tc>
                  <a:txBody>
                    <a:bodyPr/>
                    <a:lstStyle/>
                    <a:p>
                      <a:pPr marL="0" marR="0" lvl="0" indent="0" algn="l" defTabSz="914400" rtl="0" eaLnBrk="0" fontAlgn="base" latinLnBrk="0" hangingPunct="0">
                        <a:lnSpc>
                          <a:spcPct val="100000"/>
                        </a:lnSpc>
                        <a:spcBef>
                          <a:spcPct val="35000"/>
                        </a:spcBef>
                        <a:spcAft>
                          <a:spcPct val="35000"/>
                        </a:spcAft>
                        <a:buClr>
                          <a:schemeClr val="accent2"/>
                        </a:buClr>
                        <a:buSzPct val="80000"/>
                        <a:buFont typeface="Wingdings" pitchFamily="2" charset="2"/>
                        <a:buNone/>
                        <a:tabLst/>
                        <a:defRPr/>
                      </a:pPr>
                      <a:r>
                        <a:rPr lang="en-US" sz="1600" b="1" baseline="0" dirty="0" smtClean="0">
                          <a:solidFill>
                            <a:schemeClr val="bg1"/>
                          </a:solidFill>
                        </a:rPr>
                        <a:t>Status</a:t>
                      </a:r>
                      <a:endParaRPr lang="en-US" sz="1600" b="1" dirty="0" smtClean="0">
                        <a:solidFill>
                          <a:schemeClr val="bg1"/>
                        </a:solidFill>
                      </a:endParaRPr>
                    </a:p>
                  </a:txBody>
                  <a:tcPr marL="54839" marR="54839" marT="20404" marB="20404" anchor="ctr" horzOverflow="overflow">
                    <a:lnL cap="flat">
                      <a:noFill/>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Timing</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Who Is the Target?</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Comments/Action</a:t>
                      </a:r>
                    </a:p>
                  </a:txBody>
                  <a:tcPr marL="54839" marR="54839" marT="20404" marB="20404" anchor="ctr" horzOverflow="overflow">
                    <a:lnL w="12700" cap="flat" cmpd="sng" algn="ctr">
                      <a:solidFill>
                        <a:schemeClr val="bg1"/>
                      </a:solidFill>
                      <a:prstDash val="solid"/>
                      <a:round/>
                      <a:headEnd type="none" w="med" len="med"/>
                      <a:tailEnd type="none" w="med" len="med"/>
                    </a:lnL>
                    <a:lnR cap="flat">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r>
              <a:tr h="816805">
                <a:tc>
                  <a:txBody>
                    <a:bodyPr/>
                    <a:lstStyle/>
                    <a:p>
                      <a:r>
                        <a:rPr lang="en-US" sz="1600" b="1" dirty="0" smtClean="0">
                          <a:solidFill>
                            <a:schemeClr val="tx1"/>
                          </a:solidFill>
                        </a:rPr>
                        <a:t>Final</a:t>
                      </a:r>
                      <a:endParaRPr lang="en-US" sz="1600" b="1" dirty="0">
                        <a:solidFill>
                          <a:schemeClr val="tx1"/>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b="0" dirty="0" smtClean="0">
                          <a:solidFill>
                            <a:schemeClr val="tx1"/>
                          </a:solidFill>
                        </a:rPr>
                        <a:t>Published 02/2015;</a:t>
                      </a:r>
                      <a:r>
                        <a:rPr lang="en-US" sz="1600" b="0" baseline="0" dirty="0" smtClean="0">
                          <a:solidFill>
                            <a:schemeClr val="tx1"/>
                          </a:solidFill>
                        </a:rPr>
                        <a:t> </a:t>
                      </a:r>
                      <a:r>
                        <a:rPr lang="en-US" sz="1600" b="0" dirty="0" smtClean="0">
                          <a:solidFill>
                            <a:schemeClr val="tx1"/>
                          </a:solidFill>
                        </a:rPr>
                        <a:t>Applicable to </a:t>
                      </a:r>
                      <a:br>
                        <a:rPr lang="en-US" sz="1600" b="0" dirty="0" smtClean="0">
                          <a:solidFill>
                            <a:schemeClr val="tx1"/>
                          </a:solidFill>
                        </a:rPr>
                      </a:br>
                      <a:r>
                        <a:rPr lang="en-US" sz="1600" b="0" dirty="0" smtClean="0">
                          <a:solidFill>
                            <a:schemeClr val="tx1"/>
                          </a:solidFill>
                        </a:rPr>
                        <a:t>plan years beginning</a:t>
                      </a:r>
                      <a:r>
                        <a:rPr lang="en-US" sz="1600" b="0" baseline="0" dirty="0" smtClean="0">
                          <a:solidFill>
                            <a:schemeClr val="tx1"/>
                          </a:solidFill>
                        </a:rPr>
                        <a:t> on or after</a:t>
                      </a:r>
                      <a:r>
                        <a:rPr lang="en-US" sz="1600" b="0" dirty="0" smtClean="0">
                          <a:solidFill>
                            <a:schemeClr val="tx1"/>
                          </a:solidFill>
                        </a:rPr>
                        <a:t> 01/2015</a:t>
                      </a:r>
                      <a:endParaRPr lang="en-US" sz="1600" b="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dirty="0" smtClean="0">
                          <a:solidFill>
                            <a:schemeClr val="tx1"/>
                          </a:solidFill>
                        </a:rPr>
                        <a:t>Plan sponsor and participants</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b="1" dirty="0" smtClean="0">
                          <a:solidFill>
                            <a:schemeClr val="bg2"/>
                          </a:solidFill>
                        </a:rPr>
                        <a:t>Consult with plan</a:t>
                      </a:r>
                      <a:r>
                        <a:rPr lang="en-US" sz="1600" b="1" baseline="0" dirty="0" smtClean="0">
                          <a:solidFill>
                            <a:schemeClr val="bg2"/>
                          </a:solidFill>
                        </a:rPr>
                        <a:t> actuary to e</a:t>
                      </a:r>
                      <a:r>
                        <a:rPr lang="en-US" sz="1600" b="1" dirty="0" smtClean="0">
                          <a:solidFill>
                            <a:schemeClr val="bg2"/>
                          </a:solidFill>
                        </a:rPr>
                        <a:t>nsure</a:t>
                      </a:r>
                      <a:r>
                        <a:rPr lang="en-US" sz="1600" b="1" baseline="0" dirty="0" smtClean="0">
                          <a:solidFill>
                            <a:schemeClr val="bg2"/>
                          </a:solidFill>
                        </a:rPr>
                        <a:t> f</a:t>
                      </a:r>
                      <a:r>
                        <a:rPr lang="en-US" sz="1600" b="1" dirty="0" smtClean="0">
                          <a:solidFill>
                            <a:schemeClr val="bg2"/>
                          </a:solidFill>
                        </a:rPr>
                        <a:t>unding</a:t>
                      </a:r>
                      <a:r>
                        <a:rPr lang="en-US" sz="1600" b="1" baseline="0" dirty="0" smtClean="0">
                          <a:solidFill>
                            <a:schemeClr val="bg2"/>
                          </a:solidFill>
                        </a:rPr>
                        <a:t> notices include funding target attainment percentage, </a:t>
                      </a:r>
                      <a:br>
                        <a:rPr lang="en-US" sz="1600" b="1" baseline="0" dirty="0" smtClean="0">
                          <a:solidFill>
                            <a:schemeClr val="bg2"/>
                          </a:solidFill>
                        </a:rPr>
                      </a:br>
                      <a:r>
                        <a:rPr lang="en-US" sz="1600" b="1" baseline="0" dirty="0" smtClean="0">
                          <a:solidFill>
                            <a:schemeClr val="bg2"/>
                          </a:solidFill>
                        </a:rPr>
                        <a:t>assets and liabilities, fair market value, funding and investment policies, material effect events and PBGC guarantees; Consider use of model notices</a:t>
                      </a:r>
                      <a:endParaRPr lang="en-US" sz="1600" b="1" dirty="0">
                        <a:solidFill>
                          <a:schemeClr val="bg2"/>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8"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9"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376055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Abandoned plans program</a:t>
            </a:r>
          </a:p>
        </p:txBody>
      </p:sp>
      <p:sp>
        <p:nvSpPr>
          <p:cNvPr id="3" name="Slide Number Placeholder 2"/>
          <p:cNvSpPr>
            <a:spLocks noGrp="1"/>
          </p:cNvSpPr>
          <p:nvPr>
            <p:ph type="sldNum" sz="quarter" idx="12"/>
          </p:nvPr>
        </p:nvSpPr>
        <p:spPr/>
        <p:txBody>
          <a:bodyPr/>
          <a:lstStyle/>
          <a:p>
            <a:fld id="{39EE2C01-9CB9-45C1-A1E8-81D41AF78B45}" type="slidenum">
              <a:rPr lang="en-GB" smtClean="0"/>
              <a:t>17</a:t>
            </a:fld>
            <a:endParaRPr lang="en-GB" dirty="0"/>
          </a:p>
        </p:txBody>
      </p:sp>
      <p:sp>
        <p:nvSpPr>
          <p:cNvPr id="4" name="Content Placeholder 3"/>
          <p:cNvSpPr>
            <a:spLocks noGrp="1"/>
          </p:cNvSpPr>
          <p:nvPr>
            <p:ph sz="quarter" idx="13"/>
          </p:nvPr>
        </p:nvSpPr>
        <p:spPr>
          <a:xfrm>
            <a:off x="428975" y="3734595"/>
            <a:ext cx="9211665" cy="609600"/>
          </a:xfrm>
        </p:spPr>
        <p:txBody>
          <a:bodyPr>
            <a:noAutofit/>
          </a:bodyPr>
          <a:lstStyle/>
          <a:p>
            <a:pPr marL="0" indent="0">
              <a:spcAft>
                <a:spcPts val="1200"/>
              </a:spcAft>
              <a:buClr>
                <a:srgbClr val="882345"/>
              </a:buClr>
              <a:buNone/>
            </a:pPr>
            <a:r>
              <a:rPr lang="en-US" sz="1800" dirty="0" smtClean="0"/>
              <a:t>The </a:t>
            </a:r>
            <a:r>
              <a:rPr lang="en-US" sz="1800" dirty="0"/>
              <a:t>final rules will likely expand the scope of individuals entitled to be a QTA to include </a:t>
            </a:r>
            <a:r>
              <a:rPr lang="en-US" sz="1800" dirty="0" smtClean="0"/>
              <a:t>bankruptcy </a:t>
            </a:r>
            <a:r>
              <a:rPr lang="en-US" sz="1800" dirty="0"/>
              <a:t>trustees.</a:t>
            </a:r>
            <a:endParaRPr lang="en-US" sz="1800" dirty="0">
              <a:solidFill>
                <a:srgbClr val="5D4E4B"/>
              </a:solidFill>
            </a:endParaRPr>
          </a:p>
        </p:txBody>
      </p:sp>
      <p:graphicFrame>
        <p:nvGraphicFramePr>
          <p:cNvPr id="7" name="Group 3"/>
          <p:cNvGraphicFramePr>
            <a:graphicFrameLocks noGrp="1"/>
          </p:cNvGraphicFramePr>
          <p:nvPr>
            <p:extLst>
              <p:ext uri="{D42A27DB-BD31-4B8C-83A1-F6EECF244321}">
                <p14:modId xmlns:p14="http://schemas.microsoft.com/office/powerpoint/2010/main" val="2493919067"/>
              </p:ext>
            </p:extLst>
          </p:nvPr>
        </p:nvGraphicFramePr>
        <p:xfrm>
          <a:off x="422524" y="1905794"/>
          <a:ext cx="9218115" cy="1648979"/>
        </p:xfrm>
        <a:graphic>
          <a:graphicData uri="http://schemas.openxmlformats.org/drawingml/2006/table">
            <a:tbl>
              <a:tblPr/>
              <a:tblGrid>
                <a:gridCol w="1616772"/>
                <a:gridCol w="1620685"/>
                <a:gridCol w="2743200"/>
                <a:gridCol w="3237458"/>
              </a:tblGrid>
              <a:tr h="388971">
                <a:tc>
                  <a:txBody>
                    <a:bodyPr/>
                    <a:lstStyle/>
                    <a:p>
                      <a:pPr marL="0" marR="0" lvl="0" indent="0" algn="l" defTabSz="914400" rtl="0" eaLnBrk="0" fontAlgn="base" latinLnBrk="0" hangingPunct="0">
                        <a:lnSpc>
                          <a:spcPct val="100000"/>
                        </a:lnSpc>
                        <a:spcBef>
                          <a:spcPct val="35000"/>
                        </a:spcBef>
                        <a:spcAft>
                          <a:spcPct val="35000"/>
                        </a:spcAft>
                        <a:buClr>
                          <a:schemeClr val="accent2"/>
                        </a:buClr>
                        <a:buSzPct val="80000"/>
                        <a:buFont typeface="Wingdings" pitchFamily="2" charset="2"/>
                        <a:buNone/>
                        <a:tabLst/>
                        <a:defRPr/>
                      </a:pPr>
                      <a:r>
                        <a:rPr lang="en-US" sz="1600" b="1" baseline="0" dirty="0" smtClean="0">
                          <a:solidFill>
                            <a:schemeClr val="bg1"/>
                          </a:solidFill>
                        </a:rPr>
                        <a:t>Status</a:t>
                      </a:r>
                      <a:endParaRPr lang="en-US" sz="1600" b="1" dirty="0" smtClean="0">
                        <a:solidFill>
                          <a:schemeClr val="bg1"/>
                        </a:solidFill>
                      </a:endParaRPr>
                    </a:p>
                  </a:txBody>
                  <a:tcPr marL="54839" marR="54839" marT="20404" marB="20404" anchor="ctr" horzOverflow="overflow">
                    <a:lnL cap="flat">
                      <a:noFill/>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Timing</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Who Is the Target?</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Comments/Action</a:t>
                      </a:r>
                    </a:p>
                  </a:txBody>
                  <a:tcPr marL="54839" marR="54839" marT="20404" marB="20404" anchor="ctr" horzOverflow="overflow">
                    <a:lnL w="12700" cap="flat" cmpd="sng" algn="ctr">
                      <a:solidFill>
                        <a:schemeClr val="bg1"/>
                      </a:solidFill>
                      <a:prstDash val="solid"/>
                      <a:round/>
                      <a:headEnd type="none" w="med" len="med"/>
                      <a:tailEnd type="none" w="med" len="med"/>
                    </a:lnL>
                    <a:lnR cap="flat">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r>
              <a:tr h="816805">
                <a:tc>
                  <a:txBody>
                    <a:bodyPr/>
                    <a:lstStyle/>
                    <a:p>
                      <a:r>
                        <a:rPr lang="en-US" sz="1600" b="1" dirty="0" smtClean="0">
                          <a:solidFill>
                            <a:schemeClr val="tx1"/>
                          </a:solidFill>
                        </a:rPr>
                        <a:t>Final</a:t>
                      </a:r>
                      <a:endParaRPr lang="en-US" sz="1600" b="1" dirty="0">
                        <a:solidFill>
                          <a:schemeClr val="tx1"/>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dirty="0" smtClean="0">
                          <a:solidFill>
                            <a:schemeClr val="tx1"/>
                          </a:solidFill>
                        </a:rPr>
                        <a:t>Listed for release</a:t>
                      </a:r>
                    </a:p>
                    <a:p>
                      <a:r>
                        <a:rPr lang="en-US" sz="1600" dirty="0" smtClean="0">
                          <a:solidFill>
                            <a:schemeClr val="tx1"/>
                          </a:solidFill>
                        </a:rPr>
                        <a:t>07/2015</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dirty="0" smtClean="0">
                          <a:solidFill>
                            <a:schemeClr val="tx1"/>
                          </a:solidFill>
                        </a:rPr>
                        <a:t>Qualified Termination Administrator (QTA)</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indent="0" algn="l" defTabSz="1019190" rtl="0" eaLnBrk="1" fontAlgn="auto" latinLnBrk="0" hangingPunct="1">
                        <a:lnSpc>
                          <a:spcPct val="100000"/>
                        </a:lnSpc>
                        <a:spcBef>
                          <a:spcPts val="0"/>
                        </a:spcBef>
                        <a:spcAft>
                          <a:spcPts val="0"/>
                        </a:spcAft>
                        <a:buClrTx/>
                        <a:buSzTx/>
                        <a:buFontTx/>
                        <a:buNone/>
                        <a:tabLst/>
                        <a:defRPr/>
                      </a:pPr>
                      <a:r>
                        <a:rPr lang="en-US" sz="1600" b="1" dirty="0" smtClean="0">
                          <a:solidFill>
                            <a:srgbClr val="009FDF"/>
                          </a:solidFill>
                        </a:rPr>
                        <a:t>Only a QTA is authorized to determine whether an individual account plan is abandoned, and to carry out related activities necessary for</a:t>
                      </a:r>
                      <a:r>
                        <a:rPr lang="en-US" sz="1600" b="1" baseline="0" dirty="0" smtClean="0">
                          <a:solidFill>
                            <a:srgbClr val="009FDF"/>
                          </a:solidFill>
                        </a:rPr>
                        <a:t> plan </a:t>
                      </a:r>
                      <a:r>
                        <a:rPr lang="en-US" sz="1600" b="1" dirty="0" smtClean="0">
                          <a:solidFill>
                            <a:srgbClr val="009FDF"/>
                          </a:solidFill>
                        </a:rPr>
                        <a:t>termination</a:t>
                      </a: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8"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9"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435550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Voluntary Fiduciary Correction Program</a:t>
            </a:r>
            <a:endParaRPr lang="en-US" dirty="0"/>
          </a:p>
        </p:txBody>
      </p:sp>
      <p:sp>
        <p:nvSpPr>
          <p:cNvPr id="3" name="Slide Number Placeholder 2"/>
          <p:cNvSpPr>
            <a:spLocks noGrp="1"/>
          </p:cNvSpPr>
          <p:nvPr>
            <p:ph type="sldNum" sz="quarter" idx="12"/>
          </p:nvPr>
        </p:nvSpPr>
        <p:spPr/>
        <p:txBody>
          <a:bodyPr/>
          <a:lstStyle/>
          <a:p>
            <a:fld id="{39EE2C01-9CB9-45C1-A1E8-81D41AF78B45}" type="slidenum">
              <a:rPr lang="en-GB" smtClean="0"/>
              <a:t>18</a:t>
            </a:fld>
            <a:endParaRPr lang="en-GB" dirty="0"/>
          </a:p>
        </p:txBody>
      </p:sp>
      <p:sp>
        <p:nvSpPr>
          <p:cNvPr id="4" name="Content Placeholder 3"/>
          <p:cNvSpPr>
            <a:spLocks noGrp="1"/>
          </p:cNvSpPr>
          <p:nvPr>
            <p:ph sz="quarter" idx="13"/>
          </p:nvPr>
        </p:nvSpPr>
        <p:spPr>
          <a:xfrm>
            <a:off x="428975" y="3810793"/>
            <a:ext cx="9211665" cy="838201"/>
          </a:xfrm>
        </p:spPr>
        <p:txBody>
          <a:bodyPr>
            <a:noAutofit/>
          </a:bodyPr>
          <a:lstStyle/>
          <a:p>
            <a:pPr marL="0" indent="0">
              <a:spcAft>
                <a:spcPts val="1200"/>
              </a:spcAft>
              <a:buClr>
                <a:srgbClr val="882345"/>
              </a:buClr>
              <a:buNone/>
            </a:pPr>
            <a:r>
              <a:rPr lang="en-US" sz="1800" dirty="0" smtClean="0"/>
              <a:t>Final </a:t>
            </a:r>
            <a:r>
              <a:rPr lang="en-US" sz="1800" dirty="0"/>
              <a:t>rules will update the current program to expand the scope of some transactions currently eligible for correction and streamline correction procedures for certain others</a:t>
            </a:r>
          </a:p>
        </p:txBody>
      </p:sp>
      <p:graphicFrame>
        <p:nvGraphicFramePr>
          <p:cNvPr id="7" name="Group 3"/>
          <p:cNvGraphicFramePr>
            <a:graphicFrameLocks noGrp="1"/>
          </p:cNvGraphicFramePr>
          <p:nvPr>
            <p:extLst>
              <p:ext uri="{D42A27DB-BD31-4B8C-83A1-F6EECF244321}">
                <p14:modId xmlns:p14="http://schemas.microsoft.com/office/powerpoint/2010/main" val="2236654851"/>
              </p:ext>
            </p:extLst>
          </p:nvPr>
        </p:nvGraphicFramePr>
        <p:xfrm>
          <a:off x="422524" y="1905794"/>
          <a:ext cx="9218115" cy="1648979"/>
        </p:xfrm>
        <a:graphic>
          <a:graphicData uri="http://schemas.openxmlformats.org/drawingml/2006/table">
            <a:tbl>
              <a:tblPr/>
              <a:tblGrid>
                <a:gridCol w="1616772"/>
                <a:gridCol w="1620685"/>
                <a:gridCol w="2743200"/>
                <a:gridCol w="3237458"/>
              </a:tblGrid>
              <a:tr h="388971">
                <a:tc>
                  <a:txBody>
                    <a:bodyPr/>
                    <a:lstStyle/>
                    <a:p>
                      <a:pPr marL="0" marR="0" lvl="0" indent="0" algn="l" defTabSz="914400" rtl="0" eaLnBrk="0" fontAlgn="base" latinLnBrk="0" hangingPunct="0">
                        <a:lnSpc>
                          <a:spcPct val="100000"/>
                        </a:lnSpc>
                        <a:spcBef>
                          <a:spcPct val="35000"/>
                        </a:spcBef>
                        <a:spcAft>
                          <a:spcPct val="35000"/>
                        </a:spcAft>
                        <a:buClr>
                          <a:schemeClr val="accent2"/>
                        </a:buClr>
                        <a:buSzPct val="80000"/>
                        <a:buFont typeface="Wingdings" pitchFamily="2" charset="2"/>
                        <a:buNone/>
                        <a:tabLst/>
                        <a:defRPr/>
                      </a:pPr>
                      <a:r>
                        <a:rPr lang="en-US" sz="1600" b="1" baseline="0" dirty="0" smtClean="0">
                          <a:solidFill>
                            <a:schemeClr val="bg1"/>
                          </a:solidFill>
                        </a:rPr>
                        <a:t>Status</a:t>
                      </a:r>
                      <a:endParaRPr lang="en-US" sz="1600" b="1" dirty="0" smtClean="0">
                        <a:solidFill>
                          <a:schemeClr val="bg1"/>
                        </a:solidFill>
                      </a:endParaRPr>
                    </a:p>
                  </a:txBody>
                  <a:tcPr marL="54839" marR="54839" marT="20404" marB="20404" anchor="ctr" horzOverflow="overflow">
                    <a:lnL cap="flat">
                      <a:noFill/>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Timing</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Who Is the Target?</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Comments/Action</a:t>
                      </a:r>
                    </a:p>
                  </a:txBody>
                  <a:tcPr marL="54839" marR="54839" marT="20404" marB="20404" anchor="ctr" horzOverflow="overflow">
                    <a:lnL w="12700" cap="flat" cmpd="sng" algn="ctr">
                      <a:solidFill>
                        <a:schemeClr val="bg1"/>
                      </a:solidFill>
                      <a:prstDash val="solid"/>
                      <a:round/>
                      <a:headEnd type="none" w="med" len="med"/>
                      <a:tailEnd type="none" w="med" len="med"/>
                    </a:lnL>
                    <a:lnR cap="flat">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r>
              <a:tr h="816805">
                <a:tc>
                  <a:txBody>
                    <a:bodyPr/>
                    <a:lstStyle/>
                    <a:p>
                      <a:r>
                        <a:rPr lang="en-US" sz="1600" b="1" dirty="0" smtClean="0">
                          <a:solidFill>
                            <a:schemeClr val="tx1"/>
                          </a:solidFill>
                        </a:rPr>
                        <a:t>Final</a:t>
                      </a:r>
                      <a:endParaRPr lang="en-US" sz="1600" b="1" dirty="0">
                        <a:solidFill>
                          <a:schemeClr val="tx1"/>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dirty="0" smtClean="0">
                          <a:solidFill>
                            <a:schemeClr val="tx1"/>
                          </a:solidFill>
                        </a:rPr>
                        <a:t>Listed for release</a:t>
                      </a:r>
                    </a:p>
                    <a:p>
                      <a:r>
                        <a:rPr lang="en-US" sz="1600" dirty="0" smtClean="0">
                          <a:solidFill>
                            <a:schemeClr val="tx1"/>
                          </a:solidFill>
                        </a:rPr>
                        <a:t>Q2/2015</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dirty="0" smtClean="0">
                          <a:solidFill>
                            <a:schemeClr val="tx1"/>
                          </a:solidFill>
                        </a:rPr>
                        <a:t>Plan sponsors and </a:t>
                      </a:r>
                      <a:br>
                        <a:rPr lang="en-US" sz="1600" dirty="0" smtClean="0">
                          <a:solidFill>
                            <a:schemeClr val="tx1"/>
                          </a:solidFill>
                        </a:rPr>
                      </a:br>
                      <a:r>
                        <a:rPr lang="en-US" sz="1600" dirty="0" smtClean="0">
                          <a:solidFill>
                            <a:schemeClr val="tx1"/>
                          </a:solidFill>
                        </a:rPr>
                        <a:t>service providers</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600" b="1" dirty="0" smtClean="0">
                          <a:solidFill>
                            <a:srgbClr val="009FDF"/>
                          </a:solidFill>
                        </a:rPr>
                        <a:t>Review covered</a:t>
                      </a:r>
                      <a:r>
                        <a:rPr lang="en-US" sz="1600" b="1" baseline="0" dirty="0" smtClean="0">
                          <a:solidFill>
                            <a:srgbClr val="009FDF"/>
                          </a:solidFill>
                        </a:rPr>
                        <a:t> transactions and updated procedures; comment period expected; prepare comments for submission</a:t>
                      </a:r>
                      <a:endParaRPr lang="en-US" sz="1600" b="1" dirty="0">
                        <a:solidFill>
                          <a:srgbClr val="009FDF"/>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8"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9"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1285975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IRS Priorities</a:t>
            </a:r>
            <a:endParaRPr lang="en-US" dirty="0"/>
          </a:p>
        </p:txBody>
      </p:sp>
      <p:sp>
        <p:nvSpPr>
          <p:cNvPr id="5"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6"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1592188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overview</a:t>
            </a:r>
            <a:endParaRPr lang="en-US" dirty="0"/>
          </a:p>
        </p:txBody>
      </p:sp>
      <p:sp>
        <p:nvSpPr>
          <p:cNvPr id="3" name="Slide Number Placeholder 2"/>
          <p:cNvSpPr>
            <a:spLocks noGrp="1"/>
          </p:cNvSpPr>
          <p:nvPr>
            <p:ph type="sldNum" sz="quarter" idx="12"/>
          </p:nvPr>
        </p:nvSpPr>
        <p:spPr/>
        <p:txBody>
          <a:bodyPr/>
          <a:lstStyle/>
          <a:p>
            <a:fld id="{39EE2C01-9CB9-45C1-A1E8-81D41AF78B45}" type="slidenum">
              <a:rPr lang="en-GB" smtClean="0"/>
              <a:t>2</a:t>
            </a:fld>
            <a:endParaRPr lang="en-GB" dirty="0"/>
          </a:p>
        </p:txBody>
      </p:sp>
      <p:sp>
        <p:nvSpPr>
          <p:cNvPr id="5" name="Text Placeholder 4"/>
          <p:cNvSpPr>
            <a:spLocks noGrp="1"/>
          </p:cNvSpPr>
          <p:nvPr>
            <p:ph type="body" sz="quarter" idx="18"/>
          </p:nvPr>
        </p:nvSpPr>
        <p:spPr>
          <a:xfrm>
            <a:off x="459581" y="1829594"/>
            <a:ext cx="6217663" cy="208014"/>
          </a:xfrm>
        </p:spPr>
        <p:txBody>
          <a:bodyPr/>
          <a:lstStyle/>
          <a:p>
            <a:pPr marL="285750" indent="-285750">
              <a:buSzPct val="100000"/>
              <a:buFont typeface="Wingdings" panose="05000000000000000000" pitchFamily="2" charset="2"/>
              <a:buChar char="§"/>
            </a:pPr>
            <a:r>
              <a:rPr lang="en-US" sz="1800" dirty="0" smtClean="0"/>
              <a:t>Department of Labor (DOL) enforcement update</a:t>
            </a:r>
            <a:endParaRPr lang="en-US" sz="1800" dirty="0"/>
          </a:p>
        </p:txBody>
      </p:sp>
      <p:sp>
        <p:nvSpPr>
          <p:cNvPr id="7" name="Text Placeholder 6"/>
          <p:cNvSpPr>
            <a:spLocks noGrp="1"/>
          </p:cNvSpPr>
          <p:nvPr>
            <p:ph type="body" sz="quarter" idx="54"/>
          </p:nvPr>
        </p:nvSpPr>
        <p:spPr>
          <a:xfrm>
            <a:off x="467738" y="2361212"/>
            <a:ext cx="6217663" cy="208014"/>
          </a:xfrm>
        </p:spPr>
        <p:txBody>
          <a:bodyPr/>
          <a:lstStyle/>
          <a:p>
            <a:pPr marL="285750" indent="-285750">
              <a:buSzPct val="100000"/>
              <a:buFont typeface="Wingdings" panose="05000000000000000000" pitchFamily="2" charset="2"/>
              <a:buChar char="§"/>
            </a:pPr>
            <a:r>
              <a:rPr lang="en-US" sz="1800" dirty="0" smtClean="0"/>
              <a:t>DOL regulations</a:t>
            </a:r>
            <a:endParaRPr lang="en-US" sz="1800" dirty="0"/>
          </a:p>
        </p:txBody>
      </p:sp>
      <p:sp>
        <p:nvSpPr>
          <p:cNvPr id="9" name="Text Placeholder 8"/>
          <p:cNvSpPr>
            <a:spLocks noGrp="1"/>
          </p:cNvSpPr>
          <p:nvPr>
            <p:ph type="body" sz="quarter" idx="56"/>
          </p:nvPr>
        </p:nvSpPr>
        <p:spPr>
          <a:xfrm>
            <a:off x="505044" y="2937276"/>
            <a:ext cx="6217663" cy="208014"/>
          </a:xfrm>
        </p:spPr>
        <p:txBody>
          <a:bodyPr/>
          <a:lstStyle/>
          <a:p>
            <a:pPr marL="285750" indent="-285750">
              <a:buSzPct val="100000"/>
              <a:buFont typeface="Wingdings" panose="05000000000000000000" pitchFamily="2" charset="2"/>
              <a:buChar char="§"/>
            </a:pPr>
            <a:r>
              <a:rPr lang="en-US" sz="1800" dirty="0" smtClean="0"/>
              <a:t>IRS priorities</a:t>
            </a:r>
            <a:endParaRPr lang="en-US" sz="1800" dirty="0"/>
          </a:p>
        </p:txBody>
      </p:sp>
      <p:sp>
        <p:nvSpPr>
          <p:cNvPr id="11" name="Text Placeholder 10"/>
          <p:cNvSpPr>
            <a:spLocks noGrp="1"/>
          </p:cNvSpPr>
          <p:nvPr>
            <p:ph type="body" sz="quarter" idx="58"/>
          </p:nvPr>
        </p:nvSpPr>
        <p:spPr>
          <a:xfrm>
            <a:off x="504425" y="3513340"/>
            <a:ext cx="6217663" cy="208014"/>
          </a:xfrm>
        </p:spPr>
        <p:txBody>
          <a:bodyPr/>
          <a:lstStyle/>
          <a:p>
            <a:pPr marL="285750" indent="-285750">
              <a:buSzPct val="100000"/>
              <a:buFont typeface="Wingdings" panose="05000000000000000000" pitchFamily="2" charset="2"/>
              <a:buChar char="§"/>
            </a:pPr>
            <a:r>
              <a:rPr lang="en-US" sz="1800" dirty="0" smtClean="0"/>
              <a:t>Trends</a:t>
            </a:r>
            <a:endParaRPr lang="en-US" sz="1800" dirty="0"/>
          </a:p>
        </p:txBody>
      </p:sp>
      <p:sp>
        <p:nvSpPr>
          <p:cNvPr id="41" name="Text Placeholder 40"/>
          <p:cNvSpPr>
            <a:spLocks noGrp="1"/>
          </p:cNvSpPr>
          <p:nvPr>
            <p:ph type="body" sz="quarter" idx="60"/>
          </p:nvPr>
        </p:nvSpPr>
        <p:spPr>
          <a:xfrm>
            <a:off x="504425" y="4109986"/>
            <a:ext cx="6217663" cy="208014"/>
          </a:xfrm>
        </p:spPr>
        <p:txBody>
          <a:bodyPr/>
          <a:lstStyle/>
          <a:p>
            <a:pPr marL="285750" indent="-285750">
              <a:buSzPct val="100000"/>
              <a:buFont typeface="Wingdings" panose="05000000000000000000" pitchFamily="2" charset="2"/>
              <a:buChar char="§"/>
            </a:pPr>
            <a:r>
              <a:rPr lang="en-US" sz="1800" dirty="0" smtClean="0"/>
              <a:t>New retirement savings proposals</a:t>
            </a:r>
            <a:endParaRPr lang="en-US" sz="1800" dirty="0"/>
          </a:p>
        </p:txBody>
      </p:sp>
      <p:sp>
        <p:nvSpPr>
          <p:cNvPr id="42" name="Text Placeholder 41"/>
          <p:cNvSpPr>
            <a:spLocks noGrp="1"/>
          </p:cNvSpPr>
          <p:nvPr>
            <p:ph type="body" sz="quarter" idx="62"/>
          </p:nvPr>
        </p:nvSpPr>
        <p:spPr>
          <a:xfrm>
            <a:off x="505044" y="4737476"/>
            <a:ext cx="6217663" cy="208014"/>
          </a:xfrm>
        </p:spPr>
        <p:txBody>
          <a:bodyPr/>
          <a:lstStyle/>
          <a:p>
            <a:pPr marL="285750" indent="-285750">
              <a:buSzPct val="100000"/>
              <a:buFont typeface="Wingdings" panose="05000000000000000000" pitchFamily="2" charset="2"/>
              <a:buChar char="§"/>
            </a:pPr>
            <a:r>
              <a:rPr lang="en-US" sz="1800" dirty="0" smtClean="0"/>
              <a:t>Summary</a:t>
            </a:r>
            <a:endParaRPr lang="en-US" sz="1800" dirty="0"/>
          </a:p>
        </p:txBody>
      </p:sp>
      <p:sp>
        <p:nvSpPr>
          <p:cNvPr id="17"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12"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3137518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Retirement Accounts </a:t>
            </a:r>
            <a:r>
              <a:rPr lang="en-US" dirty="0" smtClean="0"/>
              <a:t>(</a:t>
            </a:r>
            <a:r>
              <a:rPr lang="en-US" i="1" dirty="0" smtClean="0"/>
              <a:t>myRA</a:t>
            </a:r>
            <a:r>
              <a:rPr lang="en-US" dirty="0" smtClean="0"/>
              <a:t>s</a:t>
            </a:r>
            <a:r>
              <a:rPr lang="en-US" dirty="0"/>
              <a:t>)</a:t>
            </a:r>
          </a:p>
        </p:txBody>
      </p:sp>
      <p:sp>
        <p:nvSpPr>
          <p:cNvPr id="3" name="Slide Number Placeholder 2"/>
          <p:cNvSpPr>
            <a:spLocks noGrp="1"/>
          </p:cNvSpPr>
          <p:nvPr>
            <p:ph type="sldNum" sz="quarter" idx="12"/>
          </p:nvPr>
        </p:nvSpPr>
        <p:spPr/>
        <p:txBody>
          <a:bodyPr/>
          <a:lstStyle/>
          <a:p>
            <a:fld id="{39EE2C01-9CB9-45C1-A1E8-81D41AF78B45}" type="slidenum">
              <a:rPr lang="en-GB" smtClean="0"/>
              <a:t>20</a:t>
            </a:fld>
            <a:endParaRPr lang="en-GB" dirty="0"/>
          </a:p>
        </p:txBody>
      </p:sp>
      <p:sp>
        <p:nvSpPr>
          <p:cNvPr id="4" name="Content Placeholder 3"/>
          <p:cNvSpPr>
            <a:spLocks noGrp="1"/>
          </p:cNvSpPr>
          <p:nvPr>
            <p:ph sz="quarter" idx="13"/>
          </p:nvPr>
        </p:nvSpPr>
        <p:spPr/>
        <p:txBody>
          <a:bodyPr>
            <a:normAutofit/>
          </a:bodyPr>
          <a:lstStyle/>
          <a:p>
            <a:pPr marL="0" indent="0">
              <a:buNone/>
            </a:pPr>
            <a:r>
              <a:rPr lang="en-US" sz="1800" b="1" dirty="0" smtClean="0">
                <a:solidFill>
                  <a:schemeClr val="bg2"/>
                </a:solidFill>
              </a:rPr>
              <a:t>“</a:t>
            </a:r>
            <a:r>
              <a:rPr lang="en-US" sz="1800" b="1" i="1" dirty="0" smtClean="0">
                <a:solidFill>
                  <a:schemeClr val="bg2"/>
                </a:solidFill>
              </a:rPr>
              <a:t>myRA</a:t>
            </a:r>
            <a:r>
              <a:rPr lang="en-US" sz="1800" b="1" dirty="0" smtClean="0">
                <a:solidFill>
                  <a:schemeClr val="bg2"/>
                </a:solidFill>
              </a:rPr>
              <a:t>” key features</a:t>
            </a:r>
          </a:p>
          <a:p>
            <a:r>
              <a:rPr lang="en-US" sz="1800" dirty="0" smtClean="0"/>
              <a:t>Functions like a Roth IRA</a:t>
            </a:r>
          </a:p>
          <a:p>
            <a:r>
              <a:rPr lang="en-US" sz="1800" dirty="0" smtClean="0"/>
              <a:t>Automatic payroll deduction</a:t>
            </a:r>
          </a:p>
          <a:p>
            <a:r>
              <a:rPr lang="en-US" sz="1800" dirty="0" smtClean="0"/>
              <a:t>Secured by U.S. Treasury</a:t>
            </a:r>
          </a:p>
          <a:p>
            <a:r>
              <a:rPr lang="en-US" sz="1800" dirty="0" smtClean="0"/>
              <a:t>Principal protection</a:t>
            </a:r>
          </a:p>
          <a:p>
            <a:r>
              <a:rPr lang="en-US" sz="1800" dirty="0" smtClean="0"/>
              <a:t>Portable</a:t>
            </a:r>
          </a:p>
          <a:p>
            <a:r>
              <a:rPr lang="en-US" sz="1800" dirty="0" smtClean="0"/>
              <a:t>No administrative fees</a:t>
            </a:r>
          </a:p>
          <a:p>
            <a:r>
              <a:rPr lang="en-US" sz="1800" dirty="0" smtClean="0"/>
              <a:t>No minimum contribution; maximum is $5,500 (or $6,500 if age 50 and older)</a:t>
            </a:r>
          </a:p>
          <a:p>
            <a:r>
              <a:rPr lang="en-US" sz="1800" dirty="0" smtClean="0"/>
              <a:t>Available to individuals with income &lt;$131,000 and couples with income &lt;$193,000 in 2015</a:t>
            </a:r>
          </a:p>
          <a:p>
            <a:r>
              <a:rPr lang="en-US" sz="1800" dirty="0" smtClean="0"/>
              <a:t>Contributions distributable tax free at any time; earnings distributable tax-free after age 59 ½ and five years</a:t>
            </a:r>
          </a:p>
          <a:p>
            <a:r>
              <a:rPr lang="en-US" sz="1800" dirty="0" smtClean="0"/>
              <a:t>Once account balance grows to $15,000 or after 30 years, whichever comes first, must roll to private-sector Roth IRA</a:t>
            </a:r>
          </a:p>
          <a:p>
            <a:r>
              <a:rPr lang="en-US" sz="1800" dirty="0" smtClean="0"/>
              <a:t>Register online at Treasury Department’s </a:t>
            </a:r>
            <a:r>
              <a:rPr lang="en-US" sz="1800" i="1" dirty="0" smtClean="0"/>
              <a:t>my</a:t>
            </a:r>
            <a:r>
              <a:rPr lang="en-US" sz="1800" dirty="0" smtClean="0"/>
              <a:t>RA website</a:t>
            </a:r>
            <a:endParaRPr lang="en-US" sz="1800" dirty="0"/>
          </a:p>
        </p:txBody>
      </p:sp>
      <p:sp>
        <p:nvSpPr>
          <p:cNvPr id="7"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8"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4145182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rollover per IRA rule</a:t>
            </a:r>
          </a:p>
        </p:txBody>
      </p:sp>
      <p:sp>
        <p:nvSpPr>
          <p:cNvPr id="3" name="Slide Number Placeholder 2"/>
          <p:cNvSpPr>
            <a:spLocks noGrp="1"/>
          </p:cNvSpPr>
          <p:nvPr>
            <p:ph type="sldNum" sz="quarter" idx="12"/>
          </p:nvPr>
        </p:nvSpPr>
        <p:spPr/>
        <p:txBody>
          <a:bodyPr/>
          <a:lstStyle/>
          <a:p>
            <a:fld id="{39EE2C01-9CB9-45C1-A1E8-81D41AF78B45}" type="slidenum">
              <a:rPr lang="en-GB" smtClean="0"/>
              <a:t>21</a:t>
            </a:fld>
            <a:endParaRPr lang="en-GB" dirty="0"/>
          </a:p>
        </p:txBody>
      </p:sp>
      <p:sp>
        <p:nvSpPr>
          <p:cNvPr id="4" name="Content Placeholder 3"/>
          <p:cNvSpPr>
            <a:spLocks noGrp="1"/>
          </p:cNvSpPr>
          <p:nvPr>
            <p:ph sz="quarter" idx="13"/>
          </p:nvPr>
        </p:nvSpPr>
        <p:spPr/>
        <p:txBody>
          <a:bodyPr>
            <a:normAutofit/>
          </a:bodyPr>
          <a:lstStyle/>
          <a:p>
            <a:pPr marL="0" indent="0">
              <a:buNone/>
            </a:pPr>
            <a:r>
              <a:rPr lang="en-US" sz="1800" b="1" dirty="0" smtClean="0">
                <a:solidFill>
                  <a:srgbClr val="009FDF"/>
                </a:solidFill>
              </a:rPr>
              <a:t>01/01/2015 — New </a:t>
            </a:r>
            <a:r>
              <a:rPr lang="en-US" sz="1800" b="1" dirty="0">
                <a:solidFill>
                  <a:srgbClr val="009FDF"/>
                </a:solidFill>
              </a:rPr>
              <a:t>application of old </a:t>
            </a:r>
            <a:r>
              <a:rPr lang="en-US" sz="1800" b="1" dirty="0" smtClean="0">
                <a:solidFill>
                  <a:srgbClr val="009FDF"/>
                </a:solidFill>
              </a:rPr>
              <a:t>rule</a:t>
            </a:r>
            <a:endParaRPr lang="en-US" sz="1800" b="1" dirty="0" smtClean="0">
              <a:solidFill>
                <a:srgbClr val="FF0000"/>
              </a:solidFill>
            </a:endParaRPr>
          </a:p>
          <a:p>
            <a:r>
              <a:rPr lang="en-US" sz="1800" dirty="0" smtClean="0"/>
              <a:t>An IRA owner may only make one 60-day rollover from a traditional IRA to another (or the same) traditional IRA in any 12-month period, regardless of the number of traditional IRAs he/she owns</a:t>
            </a:r>
          </a:p>
          <a:p>
            <a:r>
              <a:rPr lang="en-US" sz="1800" dirty="0" smtClean="0"/>
              <a:t>A </a:t>
            </a:r>
            <a:r>
              <a:rPr lang="en-US" sz="1800" dirty="0"/>
              <a:t>second 60-day rollover during the same 12-month period would create an excess contribution, potentially subject to taxation and penalization if not corrected</a:t>
            </a:r>
          </a:p>
          <a:p>
            <a:r>
              <a:rPr lang="en-US" sz="1800" dirty="0"/>
              <a:t>Transition rule applies for distributions occurring in 2015</a:t>
            </a:r>
          </a:p>
          <a:p>
            <a:r>
              <a:rPr lang="en-US" sz="1800" dirty="0"/>
              <a:t>IRA-to-IRA transfers remain unlimited </a:t>
            </a:r>
          </a:p>
          <a:p>
            <a:r>
              <a:rPr lang="en-US" sz="1800" dirty="0"/>
              <a:t>Traditional IRA-to-Roth IRA conversions remain unlimited </a:t>
            </a:r>
          </a:p>
          <a:p>
            <a:r>
              <a:rPr lang="en-US" sz="1800" dirty="0"/>
              <a:t>The one-rollover-per-12-month rule does not apply to rollovers between an IRA and a qualified retirement plan (e.g., 401(k), profit sharing, defined benefit, 403(b) plan, etc.) or vice versa </a:t>
            </a:r>
          </a:p>
        </p:txBody>
      </p:sp>
      <p:sp>
        <p:nvSpPr>
          <p:cNvPr id="7"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8"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3150573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Invalid Social Security numbers (SSNs)</a:t>
            </a:r>
          </a:p>
        </p:txBody>
      </p:sp>
      <p:sp>
        <p:nvSpPr>
          <p:cNvPr id="3" name="Slide Number Placeholder 2"/>
          <p:cNvSpPr>
            <a:spLocks noGrp="1"/>
          </p:cNvSpPr>
          <p:nvPr>
            <p:ph type="sldNum" sz="quarter" idx="12"/>
          </p:nvPr>
        </p:nvSpPr>
        <p:spPr/>
        <p:txBody>
          <a:bodyPr/>
          <a:lstStyle/>
          <a:p>
            <a:fld id="{39EE2C01-9CB9-45C1-A1E8-81D41AF78B45}" type="slidenum">
              <a:rPr lang="en-GB" smtClean="0"/>
              <a:t>22</a:t>
            </a:fld>
            <a:endParaRPr lang="en-GB" dirty="0"/>
          </a:p>
        </p:txBody>
      </p:sp>
      <p:sp>
        <p:nvSpPr>
          <p:cNvPr id="4" name="Content Placeholder 3"/>
          <p:cNvSpPr>
            <a:spLocks noGrp="1"/>
          </p:cNvSpPr>
          <p:nvPr>
            <p:ph sz="quarter" idx="13"/>
          </p:nvPr>
        </p:nvSpPr>
        <p:spPr/>
        <p:txBody>
          <a:bodyPr>
            <a:normAutofit/>
          </a:bodyPr>
          <a:lstStyle/>
          <a:p>
            <a:pPr marL="0" indent="0">
              <a:buNone/>
            </a:pPr>
            <a:r>
              <a:rPr lang="en-US" sz="1800" b="1" dirty="0">
                <a:solidFill>
                  <a:srgbClr val="009FDF"/>
                </a:solidFill>
              </a:rPr>
              <a:t>Focus on how invalid SSNs affect plan operations</a:t>
            </a:r>
          </a:p>
          <a:p>
            <a:r>
              <a:rPr lang="en-US" sz="1800" dirty="0" smtClean="0"/>
              <a:t>Definition of non-resident alien</a:t>
            </a:r>
          </a:p>
          <a:p>
            <a:r>
              <a:rPr lang="en-US" sz="1800" dirty="0" smtClean="0"/>
              <a:t>Distributions must have valid SSNs</a:t>
            </a:r>
          </a:p>
          <a:p>
            <a:r>
              <a:rPr lang="en-US" sz="1800" dirty="0" smtClean="0"/>
              <a:t>SSN Verification Service at </a:t>
            </a:r>
            <a:r>
              <a:rPr lang="en-US" sz="1800" dirty="0" smtClean="0">
                <a:solidFill>
                  <a:srgbClr val="009FDF"/>
                </a:solidFill>
                <a:hlinkClick r:id="rId3"/>
              </a:rPr>
              <a:t>www.ssa.gov</a:t>
            </a:r>
            <a:endParaRPr lang="en-US" sz="1800" dirty="0">
              <a:solidFill>
                <a:srgbClr val="009FDF"/>
              </a:solidFill>
            </a:endParaRPr>
          </a:p>
        </p:txBody>
      </p:sp>
      <p:sp>
        <p:nvSpPr>
          <p:cNvPr id="7"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8"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1678972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IRS compliance issues</a:t>
            </a:r>
            <a:endParaRPr lang="en-US" dirty="0"/>
          </a:p>
        </p:txBody>
      </p:sp>
      <p:sp>
        <p:nvSpPr>
          <p:cNvPr id="3" name="Slide Number Placeholder 2"/>
          <p:cNvSpPr>
            <a:spLocks noGrp="1"/>
          </p:cNvSpPr>
          <p:nvPr>
            <p:ph type="sldNum" sz="quarter" idx="12"/>
          </p:nvPr>
        </p:nvSpPr>
        <p:spPr/>
        <p:txBody>
          <a:bodyPr/>
          <a:lstStyle/>
          <a:p>
            <a:fld id="{39EE2C01-9CB9-45C1-A1E8-81D41AF78B45}" type="slidenum">
              <a:rPr lang="en-GB" smtClean="0"/>
              <a:t>23</a:t>
            </a:fld>
            <a:endParaRPr lang="en-GB" dirty="0"/>
          </a:p>
        </p:txBody>
      </p:sp>
      <p:sp>
        <p:nvSpPr>
          <p:cNvPr id="4" name="Content Placeholder 3"/>
          <p:cNvSpPr>
            <a:spLocks noGrp="1"/>
          </p:cNvSpPr>
          <p:nvPr>
            <p:ph sz="quarter" idx="13"/>
          </p:nvPr>
        </p:nvSpPr>
        <p:spPr/>
        <p:txBody>
          <a:bodyPr>
            <a:normAutofit/>
          </a:bodyPr>
          <a:lstStyle/>
          <a:p>
            <a:pPr marL="0" indent="0">
              <a:buNone/>
            </a:pPr>
            <a:r>
              <a:rPr lang="en-US" sz="1800" b="1" dirty="0" smtClean="0">
                <a:solidFill>
                  <a:srgbClr val="009FDF"/>
                </a:solidFill>
              </a:rPr>
              <a:t>Easily spotted in audits, voluntary compliance submissions, determination letter applications and annual Form 5500 filings</a:t>
            </a:r>
            <a:endParaRPr lang="en-US" sz="1800" b="1" dirty="0">
              <a:solidFill>
                <a:srgbClr val="009FDF"/>
              </a:solidFill>
            </a:endParaRPr>
          </a:p>
          <a:p>
            <a:pPr marL="461963" indent="-461963">
              <a:buNone/>
            </a:pPr>
            <a:r>
              <a:rPr lang="en-US" sz="1800" dirty="0" smtClean="0"/>
              <a:t>1.	How </a:t>
            </a:r>
            <a:r>
              <a:rPr lang="en-US" sz="1800" dirty="0"/>
              <a:t>the company handles a full or partial plan </a:t>
            </a:r>
            <a:r>
              <a:rPr lang="en-US" sz="1800" dirty="0" smtClean="0"/>
              <a:t>termination</a:t>
            </a:r>
            <a:endParaRPr lang="en-US" sz="1800" dirty="0"/>
          </a:p>
          <a:p>
            <a:pPr marL="461963" indent="-461963">
              <a:buNone/>
            </a:pPr>
            <a:r>
              <a:rPr lang="en-US" sz="1800" dirty="0"/>
              <a:t>2. </a:t>
            </a:r>
            <a:r>
              <a:rPr lang="en-US" sz="1800" dirty="0" smtClean="0"/>
              <a:t>	Mergers </a:t>
            </a:r>
            <a:r>
              <a:rPr lang="en-US" sz="1800" dirty="0"/>
              <a:t>and acquisitions </a:t>
            </a:r>
          </a:p>
          <a:p>
            <a:pPr marL="461963" indent="-461963">
              <a:buNone/>
            </a:pPr>
            <a:r>
              <a:rPr lang="en-US" sz="1800" dirty="0" smtClean="0"/>
              <a:t>3. 	How the plan performs nondiscrimination tests </a:t>
            </a:r>
          </a:p>
          <a:p>
            <a:pPr marL="461963" indent="-461963">
              <a:buNone/>
            </a:pPr>
            <a:r>
              <a:rPr lang="en-US" sz="1800" dirty="0" smtClean="0"/>
              <a:t>4</a:t>
            </a:r>
            <a:r>
              <a:rPr lang="en-US" sz="1800" dirty="0"/>
              <a:t>. </a:t>
            </a:r>
            <a:r>
              <a:rPr lang="en-US" sz="1800" dirty="0" smtClean="0"/>
              <a:t>	The </a:t>
            </a:r>
            <a:r>
              <a:rPr lang="en-US" sz="1800" dirty="0"/>
              <a:t>definition of compensation for plan purposes </a:t>
            </a:r>
          </a:p>
          <a:p>
            <a:pPr marL="461963" indent="-461963">
              <a:buNone/>
            </a:pPr>
            <a:r>
              <a:rPr lang="en-US" sz="1800" dirty="0"/>
              <a:t>5. </a:t>
            </a:r>
            <a:r>
              <a:rPr lang="en-US" sz="1800" dirty="0" smtClean="0"/>
              <a:t>	Failing </a:t>
            </a:r>
            <a:r>
              <a:rPr lang="en-US" sz="1800" dirty="0"/>
              <a:t>to timely amend the plan document </a:t>
            </a:r>
          </a:p>
          <a:p>
            <a:pPr marL="461963" indent="-461963">
              <a:buNone/>
            </a:pPr>
            <a:r>
              <a:rPr lang="en-US" sz="1800" dirty="0"/>
              <a:t>6. </a:t>
            </a:r>
            <a:r>
              <a:rPr lang="en-US" sz="1800" dirty="0" smtClean="0"/>
              <a:t>	The </a:t>
            </a:r>
            <a:r>
              <a:rPr lang="en-US" sz="1800" dirty="0"/>
              <a:t>application of vesting schedules </a:t>
            </a:r>
          </a:p>
          <a:p>
            <a:pPr marL="461963" indent="-461963">
              <a:buNone/>
            </a:pPr>
            <a:r>
              <a:rPr lang="en-US" sz="1800" dirty="0"/>
              <a:t>7. </a:t>
            </a:r>
            <a:r>
              <a:rPr lang="en-US" sz="1800" dirty="0" smtClean="0"/>
              <a:t>	The </a:t>
            </a:r>
            <a:r>
              <a:rPr lang="en-US" sz="1800" dirty="0"/>
              <a:t>handling of distribution and loans </a:t>
            </a:r>
          </a:p>
          <a:p>
            <a:pPr marL="461963" indent="-461963">
              <a:buNone/>
            </a:pPr>
            <a:r>
              <a:rPr lang="en-US" sz="1800" dirty="0"/>
              <a:t>8. </a:t>
            </a:r>
            <a:r>
              <a:rPr lang="en-US" sz="1800" dirty="0" smtClean="0"/>
              <a:t>	How </a:t>
            </a:r>
            <a:r>
              <a:rPr lang="en-US" sz="1800" dirty="0"/>
              <a:t>the assets of the plan are invested </a:t>
            </a:r>
          </a:p>
          <a:p>
            <a:pPr marL="461963" indent="-461963">
              <a:buNone/>
            </a:pPr>
            <a:r>
              <a:rPr lang="en-US" sz="1800" dirty="0"/>
              <a:t>9. </a:t>
            </a:r>
            <a:r>
              <a:rPr lang="en-US" sz="1800" dirty="0" smtClean="0"/>
              <a:t>	Excess </a:t>
            </a:r>
            <a:r>
              <a:rPr lang="en-US" sz="1800" dirty="0"/>
              <a:t>salary deferrals and employer contributions</a:t>
            </a:r>
          </a:p>
          <a:p>
            <a:pPr marL="461963" indent="-461963">
              <a:buNone/>
            </a:pPr>
            <a:r>
              <a:rPr lang="en-US" sz="1800" dirty="0"/>
              <a:t>10. </a:t>
            </a:r>
            <a:r>
              <a:rPr lang="en-US" sz="1800" dirty="0" smtClean="0"/>
              <a:t>	Lack </a:t>
            </a:r>
            <a:r>
              <a:rPr lang="en-US" sz="1800" dirty="0"/>
              <a:t>of internal controls and the use of incorrect data</a:t>
            </a:r>
          </a:p>
        </p:txBody>
      </p:sp>
      <p:sp>
        <p:nvSpPr>
          <p:cNvPr id="7"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8"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2207420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plan sponsor correction programs</a:t>
            </a:r>
            <a:endParaRPr lang="en-US" dirty="0"/>
          </a:p>
        </p:txBody>
      </p:sp>
      <p:sp>
        <p:nvSpPr>
          <p:cNvPr id="3" name="Slide Number Placeholder 2"/>
          <p:cNvSpPr>
            <a:spLocks noGrp="1"/>
          </p:cNvSpPr>
          <p:nvPr>
            <p:ph type="sldNum" sz="quarter" idx="12"/>
          </p:nvPr>
        </p:nvSpPr>
        <p:spPr/>
        <p:txBody>
          <a:bodyPr/>
          <a:lstStyle/>
          <a:p>
            <a:fld id="{39EE2C01-9CB9-45C1-A1E8-81D41AF78B45}" type="slidenum">
              <a:rPr lang="en-GB" smtClean="0">
                <a:solidFill>
                  <a:srgbClr val="003F6B"/>
                </a:solidFill>
              </a:rPr>
              <a:pPr/>
              <a:t>24</a:t>
            </a:fld>
            <a:endParaRPr lang="en-GB" dirty="0">
              <a:solidFill>
                <a:srgbClr val="003F6B"/>
              </a:solidFill>
            </a:endParaRPr>
          </a:p>
        </p:txBody>
      </p:sp>
      <p:sp>
        <p:nvSpPr>
          <p:cNvPr id="4" name="Content Placeholder 3"/>
          <p:cNvSpPr>
            <a:spLocks noGrp="1"/>
          </p:cNvSpPr>
          <p:nvPr>
            <p:ph sz="quarter" idx="13"/>
          </p:nvPr>
        </p:nvSpPr>
        <p:spPr/>
        <p:txBody>
          <a:bodyPr>
            <a:normAutofit/>
          </a:bodyPr>
          <a:lstStyle/>
          <a:p>
            <a:pPr marL="0" indent="0">
              <a:buNone/>
            </a:pPr>
            <a:r>
              <a:rPr lang="en-US" sz="1800" b="1" dirty="0" smtClean="0">
                <a:solidFill>
                  <a:schemeClr val="bg2"/>
                </a:solidFill>
              </a:rPr>
              <a:t>Rev. </a:t>
            </a:r>
            <a:r>
              <a:rPr lang="en-US" sz="1800" b="1" dirty="0" err="1" smtClean="0">
                <a:solidFill>
                  <a:schemeClr val="bg2"/>
                </a:solidFill>
              </a:rPr>
              <a:t>Procs</a:t>
            </a:r>
            <a:r>
              <a:rPr lang="en-US" sz="1800" b="1" dirty="0" smtClean="0">
                <a:solidFill>
                  <a:schemeClr val="bg2"/>
                </a:solidFill>
              </a:rPr>
              <a:t>. 2015-27 and 2015-28 modify existing guidance in Rev. Proc. 2013-12</a:t>
            </a:r>
          </a:p>
          <a:p>
            <a:r>
              <a:rPr lang="en-US" sz="1800" dirty="0" smtClean="0"/>
              <a:t>Rev. Proc. 2015-27 modifications</a:t>
            </a:r>
          </a:p>
          <a:p>
            <a:pPr lvl="1"/>
            <a:r>
              <a:rPr lang="en-US" sz="1600" dirty="0"/>
              <a:t>C</a:t>
            </a:r>
            <a:r>
              <a:rPr lang="en-US" sz="1600" dirty="0" smtClean="0"/>
              <a:t>larifies </a:t>
            </a:r>
            <a:r>
              <a:rPr lang="en-US" sz="1600" dirty="0"/>
              <a:t>correction rules for overpayments made to </a:t>
            </a:r>
            <a:r>
              <a:rPr lang="en-US" sz="1600" dirty="0" smtClean="0"/>
              <a:t>participants</a:t>
            </a:r>
          </a:p>
          <a:p>
            <a:pPr lvl="1"/>
            <a:r>
              <a:rPr lang="en-US" sz="1600" dirty="0" smtClean="0"/>
              <a:t>Modifies </a:t>
            </a:r>
            <a:r>
              <a:rPr lang="en-US" sz="1600" dirty="0"/>
              <a:t>the Self-Correction Program (SCP) for Internal Revenue Code Section 415(c) </a:t>
            </a:r>
            <a:r>
              <a:rPr lang="en-US" sz="1600" dirty="0" smtClean="0"/>
              <a:t>failures</a:t>
            </a:r>
          </a:p>
          <a:p>
            <a:pPr lvl="1"/>
            <a:r>
              <a:rPr lang="en-US" sz="1600" dirty="0" smtClean="0"/>
              <a:t>Lowers </a:t>
            </a:r>
            <a:r>
              <a:rPr lang="en-US" sz="1600" dirty="0"/>
              <a:t>compliance fees for certain Voluntary Correction Program (VCP) submissions; </a:t>
            </a:r>
            <a:endParaRPr lang="en-US" sz="1600" dirty="0" smtClean="0"/>
          </a:p>
          <a:p>
            <a:pPr lvl="1"/>
            <a:r>
              <a:rPr lang="en-US" sz="1600" dirty="0" smtClean="0"/>
              <a:t>Provides VCP </a:t>
            </a:r>
            <a:r>
              <a:rPr lang="en-US" sz="1600" dirty="0"/>
              <a:t>model document </a:t>
            </a:r>
            <a:r>
              <a:rPr lang="en-US" sz="1600" dirty="0" smtClean="0"/>
              <a:t>changes</a:t>
            </a:r>
          </a:p>
          <a:p>
            <a:r>
              <a:rPr lang="en-US" sz="1800" dirty="0" smtClean="0"/>
              <a:t>Rev. Proc. 2015-28 modifications</a:t>
            </a:r>
          </a:p>
          <a:p>
            <a:pPr lvl="1"/>
            <a:r>
              <a:rPr lang="en-US" sz="1600" dirty="0"/>
              <a:t>N</a:t>
            </a:r>
            <a:r>
              <a:rPr lang="en-US" sz="1600" dirty="0" smtClean="0"/>
              <a:t>ew </a:t>
            </a:r>
            <a:r>
              <a:rPr lang="en-US" sz="1600" dirty="0"/>
              <a:t>safe harbor correction methods relating to automatic contribution </a:t>
            </a:r>
            <a:endParaRPr lang="en-US" sz="1600" dirty="0" smtClean="0"/>
          </a:p>
          <a:p>
            <a:pPr lvl="1"/>
            <a:r>
              <a:rPr lang="en-US" sz="1600" dirty="0" smtClean="0"/>
              <a:t>Special </a:t>
            </a:r>
            <a:r>
              <a:rPr lang="en-US" sz="1600" dirty="0"/>
              <a:t>safe harbor correction methods established for plans (including those with automatic contribution features) that have failures that are of limited duration involving elective deferrals.</a:t>
            </a:r>
          </a:p>
          <a:p>
            <a:pPr lvl="1"/>
            <a:endParaRPr lang="en-US" sz="1600" dirty="0" smtClean="0"/>
          </a:p>
        </p:txBody>
      </p:sp>
      <p:sp>
        <p:nvSpPr>
          <p:cNvPr id="7"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8"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572373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5500-EZ</a:t>
            </a:r>
          </a:p>
        </p:txBody>
      </p:sp>
      <p:sp>
        <p:nvSpPr>
          <p:cNvPr id="3" name="Slide Number Placeholder 2"/>
          <p:cNvSpPr>
            <a:spLocks noGrp="1"/>
          </p:cNvSpPr>
          <p:nvPr>
            <p:ph type="sldNum" sz="quarter" idx="12"/>
          </p:nvPr>
        </p:nvSpPr>
        <p:spPr/>
        <p:txBody>
          <a:bodyPr/>
          <a:lstStyle/>
          <a:p>
            <a:fld id="{39EE2C01-9CB9-45C1-A1E8-81D41AF78B45}" type="slidenum">
              <a:rPr lang="en-GB" smtClean="0"/>
              <a:t>25</a:t>
            </a:fld>
            <a:endParaRPr lang="en-GB" dirty="0"/>
          </a:p>
        </p:txBody>
      </p:sp>
      <p:sp>
        <p:nvSpPr>
          <p:cNvPr id="4" name="Content Placeholder 3"/>
          <p:cNvSpPr>
            <a:spLocks noGrp="1"/>
          </p:cNvSpPr>
          <p:nvPr>
            <p:ph sz="quarter" idx="13"/>
          </p:nvPr>
        </p:nvSpPr>
        <p:spPr/>
        <p:txBody>
          <a:bodyPr>
            <a:normAutofit/>
          </a:bodyPr>
          <a:lstStyle/>
          <a:p>
            <a:pPr marL="0" indent="-10616">
              <a:buNone/>
            </a:pPr>
            <a:r>
              <a:rPr lang="en-US" sz="1800" b="1" dirty="0">
                <a:solidFill>
                  <a:srgbClr val="009FDF"/>
                </a:solidFill>
              </a:rPr>
              <a:t>Pilot penalty relief program</a:t>
            </a:r>
          </a:p>
          <a:p>
            <a:r>
              <a:rPr lang="en-US" sz="1800" dirty="0" smtClean="0"/>
              <a:t>Details in Rev. Proc. 2014-32</a:t>
            </a:r>
          </a:p>
          <a:p>
            <a:r>
              <a:rPr lang="en-US" sz="1800" dirty="0" smtClean="0"/>
              <a:t>No fee to use, no penalties assessed</a:t>
            </a:r>
          </a:p>
          <a:p>
            <a:r>
              <a:rPr lang="en-US" sz="1800" dirty="0" smtClean="0"/>
              <a:t>Not available if already received a penalty notice from IRS</a:t>
            </a:r>
          </a:p>
          <a:p>
            <a:r>
              <a:rPr lang="en-US" sz="1800" dirty="0" smtClean="0"/>
              <a:t>Pilot program closes June 2, 2015</a:t>
            </a:r>
            <a:endParaRPr lang="en-US" sz="1800" dirty="0">
              <a:solidFill>
                <a:srgbClr val="4D4D4F"/>
              </a:solidFill>
            </a:endParaRPr>
          </a:p>
        </p:txBody>
      </p:sp>
      <p:sp>
        <p:nvSpPr>
          <p:cNvPr id="7"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8"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251687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“PPA restatement </a:t>
            </a:r>
            <a:r>
              <a:rPr lang="en-US" dirty="0"/>
              <a:t>p</a:t>
            </a:r>
            <a:r>
              <a:rPr lang="en-US" dirty="0" smtClean="0"/>
              <a:t>eriod” for pre-approved </a:t>
            </a:r>
            <a:r>
              <a:rPr lang="en-US" dirty="0"/>
              <a:t>DC </a:t>
            </a:r>
            <a:r>
              <a:rPr lang="en-US" dirty="0" smtClean="0"/>
              <a:t>plans</a:t>
            </a:r>
            <a:endParaRPr lang="en-US" dirty="0"/>
          </a:p>
        </p:txBody>
      </p:sp>
      <p:sp>
        <p:nvSpPr>
          <p:cNvPr id="3" name="Slide Number Placeholder 2"/>
          <p:cNvSpPr>
            <a:spLocks noGrp="1"/>
          </p:cNvSpPr>
          <p:nvPr>
            <p:ph type="sldNum" sz="quarter" idx="12"/>
          </p:nvPr>
        </p:nvSpPr>
        <p:spPr/>
        <p:txBody>
          <a:bodyPr/>
          <a:lstStyle/>
          <a:p>
            <a:fld id="{39EE2C01-9CB9-45C1-A1E8-81D41AF78B45}" type="slidenum">
              <a:rPr lang="en-GB" smtClean="0"/>
              <a:t>26</a:t>
            </a:fld>
            <a:endParaRPr lang="en-GB" dirty="0"/>
          </a:p>
        </p:txBody>
      </p:sp>
      <p:sp>
        <p:nvSpPr>
          <p:cNvPr id="4" name="Content Placeholder 3"/>
          <p:cNvSpPr>
            <a:spLocks noGrp="1"/>
          </p:cNvSpPr>
          <p:nvPr>
            <p:ph sz="quarter" idx="13"/>
          </p:nvPr>
        </p:nvSpPr>
        <p:spPr/>
        <p:txBody>
          <a:bodyPr>
            <a:normAutofit/>
          </a:bodyPr>
          <a:lstStyle/>
          <a:p>
            <a:pPr marL="0" indent="0">
              <a:buNone/>
            </a:pPr>
            <a:r>
              <a:rPr lang="en-US" sz="1800" b="1" dirty="0">
                <a:solidFill>
                  <a:srgbClr val="009FDF"/>
                </a:solidFill>
              </a:rPr>
              <a:t>Two-year period open to adopt restated DC plans</a:t>
            </a:r>
          </a:p>
          <a:p>
            <a:r>
              <a:rPr lang="en-US" sz="1800" dirty="0" smtClean="0"/>
              <a:t>Employers with pre-approved plans have through April 30, 2016, to adopt and submit for individual determination letters</a:t>
            </a:r>
          </a:p>
          <a:p>
            <a:r>
              <a:rPr lang="en-US" sz="1800" dirty="0" smtClean="0"/>
              <a:t>Restatement covers changes on the IRS’ 2010 Cumulative List</a:t>
            </a:r>
          </a:p>
          <a:p>
            <a:r>
              <a:rPr lang="en-US" sz="1800" dirty="0" smtClean="0"/>
              <a:t>See Announcement 2014-16</a:t>
            </a:r>
            <a:endParaRPr lang="en-US" sz="1800" dirty="0">
              <a:solidFill>
                <a:srgbClr val="4D4D4F"/>
              </a:solidFill>
            </a:endParaRPr>
          </a:p>
        </p:txBody>
      </p:sp>
      <p:sp>
        <p:nvSpPr>
          <p:cNvPr id="7"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8"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3134783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annuities</a:t>
            </a:r>
          </a:p>
        </p:txBody>
      </p:sp>
      <p:sp>
        <p:nvSpPr>
          <p:cNvPr id="3" name="Slide Number Placeholder 2"/>
          <p:cNvSpPr>
            <a:spLocks noGrp="1"/>
          </p:cNvSpPr>
          <p:nvPr>
            <p:ph type="sldNum" sz="quarter" idx="12"/>
          </p:nvPr>
        </p:nvSpPr>
        <p:spPr/>
        <p:txBody>
          <a:bodyPr/>
          <a:lstStyle/>
          <a:p>
            <a:fld id="{39EE2C01-9CB9-45C1-A1E8-81D41AF78B45}" type="slidenum">
              <a:rPr lang="en-GB" smtClean="0"/>
              <a:t>27</a:t>
            </a:fld>
            <a:endParaRPr lang="en-GB" dirty="0"/>
          </a:p>
        </p:txBody>
      </p:sp>
      <p:sp>
        <p:nvSpPr>
          <p:cNvPr id="4" name="Content Placeholder 3"/>
          <p:cNvSpPr>
            <a:spLocks noGrp="1"/>
          </p:cNvSpPr>
          <p:nvPr>
            <p:ph sz="quarter" idx="13"/>
          </p:nvPr>
        </p:nvSpPr>
        <p:spPr/>
        <p:txBody>
          <a:bodyPr>
            <a:normAutofit/>
          </a:bodyPr>
          <a:lstStyle/>
          <a:p>
            <a:pPr marL="0" indent="0">
              <a:buNone/>
            </a:pPr>
            <a:r>
              <a:rPr lang="en-US" sz="1800" b="1" dirty="0" smtClean="0">
                <a:solidFill>
                  <a:srgbClr val="009FDF"/>
                </a:solidFill>
              </a:rPr>
              <a:t>Requirements</a:t>
            </a:r>
            <a:endParaRPr lang="en-US" sz="1800" b="1" dirty="0">
              <a:solidFill>
                <a:srgbClr val="009FDF"/>
              </a:solidFill>
            </a:endParaRPr>
          </a:p>
          <a:p>
            <a:pPr lvl="0"/>
            <a:r>
              <a:rPr lang="en-US" sz="1800" dirty="0" smtClean="0"/>
              <a:t>The </a:t>
            </a:r>
            <a:r>
              <a:rPr lang="en-US" sz="1800" dirty="0"/>
              <a:t>contract must be a deferred income annuity, purchased from an insurance company, which begins payments to the annuitant no later than age 85</a:t>
            </a:r>
          </a:p>
          <a:p>
            <a:pPr lvl="0"/>
            <a:r>
              <a:rPr lang="en-US" sz="1800" dirty="0"/>
              <a:t>The deferred income annuity contract must state that it is intended to be a </a:t>
            </a:r>
            <a:r>
              <a:rPr lang="en-US" sz="1800" dirty="0" smtClean="0"/>
              <a:t>qualified longevity annuity contract (QLAC)</a:t>
            </a:r>
            <a:endParaRPr lang="en-US" sz="1800" dirty="0"/>
          </a:p>
          <a:p>
            <a:pPr lvl="0"/>
            <a:r>
              <a:rPr lang="en-US" sz="1800" dirty="0"/>
              <a:t>The contract must be a fixed annuity contract; it cannot be a variable or indexed contract </a:t>
            </a:r>
          </a:p>
          <a:p>
            <a:pPr lvl="0"/>
            <a:r>
              <a:rPr lang="en-US" sz="1800" dirty="0"/>
              <a:t>The contract does not make available any commutation benefit, cash surrender right or other similar feature </a:t>
            </a:r>
          </a:p>
          <a:p>
            <a:pPr lvl="0"/>
            <a:r>
              <a:rPr lang="en-US" sz="1800" dirty="0"/>
              <a:t>The premiums for the purchase of the contract must be limited to the lesser of $125,000 or 25% of the participant’s account balance. The premium limit applies separately to each workplace retirement plan in which an investor participates, but on a combined basis for all IRAs owned by the investor (exclusive of Roth IRA balances).</a:t>
            </a:r>
          </a:p>
          <a:p>
            <a:pPr lvl="0"/>
            <a:r>
              <a:rPr lang="en-US" sz="1800" dirty="0"/>
              <a:t>If premium exceeds the 25%, $125,000 limit, correction by end of following calendar year may save QLAC</a:t>
            </a:r>
          </a:p>
        </p:txBody>
      </p:sp>
      <p:sp>
        <p:nvSpPr>
          <p:cNvPr id="7"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8"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23930761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Trends</a:t>
            </a:r>
            <a:endParaRPr lang="en-US" dirty="0"/>
          </a:p>
        </p:txBody>
      </p:sp>
      <p:sp>
        <p:nvSpPr>
          <p:cNvPr id="5"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6"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531204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Rollover practices will remain under scrutiny</a:t>
            </a:r>
          </a:p>
        </p:txBody>
      </p:sp>
      <p:sp>
        <p:nvSpPr>
          <p:cNvPr id="3" name="Slide Number Placeholder 2"/>
          <p:cNvSpPr>
            <a:spLocks noGrp="1"/>
          </p:cNvSpPr>
          <p:nvPr>
            <p:ph type="sldNum" sz="quarter" idx="12"/>
          </p:nvPr>
        </p:nvSpPr>
        <p:spPr/>
        <p:txBody>
          <a:bodyPr/>
          <a:lstStyle/>
          <a:p>
            <a:fld id="{39EE2C01-9CB9-45C1-A1E8-81D41AF78B45}" type="slidenum">
              <a:rPr lang="en-GB" smtClean="0"/>
              <a:t>29</a:t>
            </a:fld>
            <a:endParaRPr lang="en-GB" dirty="0"/>
          </a:p>
        </p:txBody>
      </p:sp>
      <p:graphicFrame>
        <p:nvGraphicFramePr>
          <p:cNvPr id="8" name="Group 3"/>
          <p:cNvGraphicFramePr>
            <a:graphicFrameLocks noGrp="1"/>
          </p:cNvGraphicFramePr>
          <p:nvPr>
            <p:extLst>
              <p:ext uri="{D42A27DB-BD31-4B8C-83A1-F6EECF244321}">
                <p14:modId xmlns:p14="http://schemas.microsoft.com/office/powerpoint/2010/main" val="2486508295"/>
              </p:ext>
            </p:extLst>
          </p:nvPr>
        </p:nvGraphicFramePr>
        <p:xfrm>
          <a:off x="422524" y="1905794"/>
          <a:ext cx="9218115" cy="4511544"/>
        </p:xfrm>
        <a:graphic>
          <a:graphicData uri="http://schemas.openxmlformats.org/drawingml/2006/table">
            <a:tbl>
              <a:tblPr/>
              <a:tblGrid>
                <a:gridCol w="1408657"/>
                <a:gridCol w="1143000"/>
                <a:gridCol w="3429000"/>
                <a:gridCol w="3237458"/>
              </a:tblGrid>
              <a:tr h="388971">
                <a:tc>
                  <a:txBody>
                    <a:bodyPr/>
                    <a:lstStyle/>
                    <a:p>
                      <a:pPr marL="0" marR="0" lvl="0" indent="0" algn="l" defTabSz="914400" rtl="0" eaLnBrk="0" fontAlgn="base" latinLnBrk="0" hangingPunct="0">
                        <a:lnSpc>
                          <a:spcPct val="100000"/>
                        </a:lnSpc>
                        <a:spcBef>
                          <a:spcPct val="35000"/>
                        </a:spcBef>
                        <a:spcAft>
                          <a:spcPct val="35000"/>
                        </a:spcAft>
                        <a:buClr>
                          <a:schemeClr val="accent2"/>
                        </a:buClr>
                        <a:buSzPct val="80000"/>
                        <a:buFont typeface="Wingdings" pitchFamily="2" charset="2"/>
                        <a:buNone/>
                        <a:tabLst/>
                        <a:defRPr/>
                      </a:pPr>
                      <a:r>
                        <a:rPr lang="en-US" sz="1600" b="1" baseline="0" dirty="0" smtClean="0">
                          <a:solidFill>
                            <a:schemeClr val="bg1"/>
                          </a:solidFill>
                        </a:rPr>
                        <a:t>Status</a:t>
                      </a:r>
                      <a:endParaRPr lang="en-US" sz="1600" b="1" dirty="0" smtClean="0">
                        <a:solidFill>
                          <a:schemeClr val="bg1"/>
                        </a:solidFill>
                      </a:endParaRPr>
                    </a:p>
                  </a:txBody>
                  <a:tcPr marL="54839" marR="54839" marT="20404" marB="20404" anchor="ctr" horzOverflow="overflow">
                    <a:lnL cap="flat">
                      <a:noFill/>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Who is target?</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What are they saying…</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Comments/Action</a:t>
                      </a:r>
                    </a:p>
                  </a:txBody>
                  <a:tcPr marL="54839" marR="54839" marT="20404" marB="20404" anchor="ctr" horzOverflow="overflow">
                    <a:lnL w="12700" cap="flat" cmpd="sng" algn="ctr">
                      <a:solidFill>
                        <a:schemeClr val="bg1"/>
                      </a:solidFill>
                      <a:prstDash val="solid"/>
                      <a:round/>
                      <a:headEnd type="none" w="med" len="med"/>
                      <a:tailEnd type="none" w="med" len="med"/>
                    </a:lnL>
                    <a:lnR cap="flat">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r>
              <a:tr h="816805">
                <a:tc>
                  <a:txBody>
                    <a:bodyPr/>
                    <a:lstStyle/>
                    <a:p>
                      <a:r>
                        <a:rPr lang="en-US" sz="1600" b="1" baseline="0" dirty="0" smtClean="0">
                          <a:solidFill>
                            <a:schemeClr val="tx1"/>
                          </a:solidFill>
                        </a:rPr>
                        <a:t>FINRA</a:t>
                      </a:r>
                    </a:p>
                    <a:p>
                      <a:r>
                        <a:rPr lang="en-US" sz="1600" b="1" baseline="0" dirty="0" smtClean="0">
                          <a:solidFill>
                            <a:schemeClr val="tx1"/>
                          </a:solidFill>
                        </a:rPr>
                        <a:t>Exam priority</a:t>
                      </a:r>
                      <a:endParaRPr lang="en-US" sz="1600" b="1" dirty="0">
                        <a:solidFill>
                          <a:schemeClr val="tx1"/>
                        </a:solidFill>
                      </a:endParaRPr>
                    </a:p>
                  </a:txBody>
                  <a:tcPr marL="54839" marR="54839" marT="20404" marB="20404"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dirty="0" smtClean="0">
                          <a:solidFill>
                            <a:schemeClr val="tx1"/>
                          </a:solidFill>
                        </a:rPr>
                        <a:t>Broker-dealers</a:t>
                      </a:r>
                      <a:endParaRPr lang="en-US" sz="1600" dirty="0">
                        <a:solidFill>
                          <a:schemeClr val="tx1"/>
                        </a:solidFill>
                      </a:endParaRPr>
                    </a:p>
                  </a:txBody>
                  <a:tcPr marL="54839" marR="54839" marT="20404" marB="2040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b="0" dirty="0" smtClean="0">
                          <a:solidFill>
                            <a:schemeClr val="tx1"/>
                          </a:solidFill>
                        </a:rPr>
                        <a:t>“Any communications that discuss IRA fees must be fair and balanced,</a:t>
                      </a:r>
                      <a:r>
                        <a:rPr lang="en-US" sz="1600" b="0" baseline="0" dirty="0" smtClean="0">
                          <a:solidFill>
                            <a:schemeClr val="tx1"/>
                          </a:solidFill>
                        </a:rPr>
                        <a:t> </a:t>
                      </a:r>
                      <a:r>
                        <a:rPr lang="en-US" sz="1600" b="0" dirty="0" smtClean="0">
                          <a:solidFill>
                            <a:schemeClr val="tx1"/>
                          </a:solidFill>
                        </a:rPr>
                        <a:t>and the broker-dealer may not claim that its IRAs are “free” or carry “no fee” when the investor will incur costs related to the account, account investments or both.”</a:t>
                      </a:r>
                      <a:endParaRPr lang="en-US" sz="1600" b="0" dirty="0">
                        <a:solidFill>
                          <a:schemeClr val="tx1"/>
                        </a:solidFill>
                      </a:endParaRPr>
                    </a:p>
                  </a:txBody>
                  <a:tcPr marL="54839" marR="54839" marT="20404" marB="2040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b="1" dirty="0" smtClean="0">
                          <a:solidFill>
                            <a:srgbClr val="009FDF"/>
                          </a:solidFill>
                        </a:rPr>
                        <a:t>B/Ds follow</a:t>
                      </a:r>
                      <a:r>
                        <a:rPr lang="en-US" sz="1600" b="1" baseline="0" dirty="0" smtClean="0">
                          <a:solidFill>
                            <a:srgbClr val="009FDF"/>
                          </a:solidFill>
                        </a:rPr>
                        <a:t> FINRA Regulatory Notice 13-45 and watch for further guidance; Investors follow FINRA Investor Alert:  </a:t>
                      </a:r>
                      <a:r>
                        <a:rPr lang="en-US" sz="1600" b="1" baseline="0" dirty="0" smtClean="0">
                          <a:solidFill>
                            <a:srgbClr val="009FDF"/>
                          </a:solidFill>
                          <a:hlinkClick r:id="rId3"/>
                        </a:rPr>
                        <a:t>The IRA Rollover: 10 Tips to Making a Sound Decision</a:t>
                      </a:r>
                      <a:endParaRPr lang="en-US" sz="1600" b="1" baseline="0" dirty="0" smtClean="0">
                        <a:solidFill>
                          <a:srgbClr val="009FDF"/>
                        </a:solidFill>
                      </a:endParaRPr>
                    </a:p>
                  </a:txBody>
                  <a:tcPr marL="54839" marR="54839" marT="20404" marB="2040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816805">
                <a:tc>
                  <a:txBody>
                    <a:bodyPr/>
                    <a:lstStyle/>
                    <a:p>
                      <a:r>
                        <a:rPr lang="en-US" sz="1600" b="1" baseline="0" dirty="0" smtClean="0">
                          <a:solidFill>
                            <a:schemeClr val="tx1"/>
                          </a:solidFill>
                        </a:rPr>
                        <a:t>SEC</a:t>
                      </a:r>
                    </a:p>
                    <a:p>
                      <a:r>
                        <a:rPr lang="en-US" sz="1600" b="1" baseline="0" dirty="0" smtClean="0">
                          <a:solidFill>
                            <a:schemeClr val="tx1"/>
                          </a:solidFill>
                        </a:rPr>
                        <a:t>Exam priority</a:t>
                      </a:r>
                      <a:endParaRPr lang="en-US" sz="1600" b="1" dirty="0" smtClean="0">
                        <a:solidFill>
                          <a:schemeClr val="tx1"/>
                        </a:solidFill>
                      </a:endParaRPr>
                    </a:p>
                  </a:txBody>
                  <a:tcPr marL="54839" marR="54839" marT="20404" marB="20404"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indent="0" algn="l" defTabSz="101919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Investment advisors</a:t>
                      </a:r>
                    </a:p>
                  </a:txBody>
                  <a:tcPr marL="54839" marR="54839" marT="20404" marB="2040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indent="0" algn="l" defTabSz="101919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“We will assess whether registrants are using improper or misleading practices when recommending the movement of retirement assets from employer-sponsored defined contribution plans into other investments and accounts, especially when they pose greater risks and/or charge higher fees.”</a:t>
                      </a:r>
                    </a:p>
                  </a:txBody>
                  <a:tcPr marL="54839" marR="54839" marT="20404" marB="2040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600" b="1" dirty="0" smtClean="0">
                          <a:solidFill>
                            <a:srgbClr val="009FDF"/>
                          </a:solidFill>
                        </a:rPr>
                        <a:t>Evaluate rollover practices to ensure</a:t>
                      </a:r>
                      <a:r>
                        <a:rPr lang="en-US" sz="1600" b="1" baseline="0" dirty="0" smtClean="0">
                          <a:solidFill>
                            <a:srgbClr val="009FDF"/>
                          </a:solidFill>
                        </a:rPr>
                        <a:t> full disclosure of fees and potential risks of products</a:t>
                      </a:r>
                      <a:endParaRPr lang="en-US" sz="1600" b="1" dirty="0" smtClean="0">
                        <a:solidFill>
                          <a:srgbClr val="009FDF"/>
                        </a:solidFill>
                      </a:endParaRPr>
                    </a:p>
                  </a:txBody>
                  <a:tcPr marL="54839" marR="54839" marT="20404" marB="2040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7"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9"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1510919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proposition</a:t>
            </a:r>
            <a:endParaRPr lang="en-US" dirty="0"/>
          </a:p>
        </p:txBody>
      </p:sp>
      <p:sp>
        <p:nvSpPr>
          <p:cNvPr id="3" name="Slide Number Placeholder 2"/>
          <p:cNvSpPr>
            <a:spLocks noGrp="1"/>
          </p:cNvSpPr>
          <p:nvPr>
            <p:ph type="sldNum" sz="quarter" idx="12"/>
          </p:nvPr>
        </p:nvSpPr>
        <p:spPr/>
        <p:txBody>
          <a:bodyPr/>
          <a:lstStyle/>
          <a:p>
            <a:fld id="{39EE2C01-9CB9-45C1-A1E8-81D41AF78B45}" type="slidenum">
              <a:rPr lang="en-GB" smtClean="0"/>
              <a:t>3</a:t>
            </a:fld>
            <a:endParaRPr lang="en-GB"/>
          </a:p>
        </p:txBody>
      </p:sp>
      <p:sp>
        <p:nvSpPr>
          <p:cNvPr id="4" name="Content Placeholder 3"/>
          <p:cNvSpPr>
            <a:spLocks noGrp="1"/>
          </p:cNvSpPr>
          <p:nvPr>
            <p:ph sz="quarter" idx="13"/>
          </p:nvPr>
        </p:nvSpPr>
        <p:spPr>
          <a:xfrm>
            <a:off x="428975" y="4208815"/>
            <a:ext cx="9211665" cy="3107179"/>
          </a:xfrm>
        </p:spPr>
        <p:txBody>
          <a:bodyPr>
            <a:normAutofit/>
          </a:bodyPr>
          <a:lstStyle/>
          <a:p>
            <a:pPr marL="0" indent="0">
              <a:buNone/>
            </a:pPr>
            <a:r>
              <a:rPr lang="en-US" sz="1800" dirty="0">
                <a:latin typeface="Arial" charset="0"/>
                <a:cs typeface="Arial" charset="0"/>
              </a:rPr>
              <a:t>For </a:t>
            </a:r>
            <a:r>
              <a:rPr lang="en-US" sz="1800" dirty="0" smtClean="0">
                <a:latin typeface="Arial" charset="0"/>
                <a:cs typeface="Arial" charset="0"/>
              </a:rPr>
              <a:t>more than a decade</a:t>
            </a:r>
            <a:r>
              <a:rPr lang="en-US" sz="1800" dirty="0">
                <a:latin typeface="Arial" charset="0"/>
                <a:cs typeface="Arial" charset="0"/>
              </a:rPr>
              <a:t>,</a:t>
            </a:r>
            <a:r>
              <a:rPr lang="en-US" sz="1800" dirty="0" smtClean="0">
                <a:latin typeface="Arial" charset="0"/>
                <a:cs typeface="Arial" charset="0"/>
              </a:rPr>
              <a:t> </a:t>
            </a:r>
            <a:r>
              <a:rPr lang="en-US" sz="1800" dirty="0">
                <a:latin typeface="Arial" charset="0"/>
                <a:cs typeface="Arial" charset="0"/>
              </a:rPr>
              <a:t>the </a:t>
            </a:r>
            <a:r>
              <a:rPr lang="en-US" sz="1800" dirty="0" smtClean="0">
                <a:latin typeface="Arial" charset="0"/>
                <a:cs typeface="Arial" charset="0"/>
              </a:rPr>
              <a:t>Learning </a:t>
            </a:r>
            <a:r>
              <a:rPr lang="en-US" sz="1800" dirty="0">
                <a:latin typeface="Arial" charset="0"/>
                <a:cs typeface="Arial" charset="0"/>
              </a:rPr>
              <a:t>Center has consistently and persistently delivered high-end, high touch consultations on over 100,000 retirement cases. </a:t>
            </a:r>
            <a:r>
              <a:rPr lang="en-US" sz="1800" dirty="0" smtClean="0">
                <a:latin typeface="Arial" charset="0"/>
                <a:cs typeface="Arial" charset="0"/>
              </a:rPr>
              <a:t>We work </a:t>
            </a:r>
            <a:r>
              <a:rPr lang="en-US" sz="1800" dirty="0">
                <a:latin typeface="Arial" charset="0"/>
                <a:cs typeface="Arial" charset="0"/>
              </a:rPr>
              <a:t>with elite advisors, providing them with not only the </a:t>
            </a:r>
            <a:r>
              <a:rPr lang="ja-JP" altLang="en-US" sz="1800" dirty="0">
                <a:latin typeface="Arial" charset="0"/>
                <a:cs typeface="Arial" charset="0"/>
              </a:rPr>
              <a:t>“</a:t>
            </a:r>
            <a:r>
              <a:rPr lang="en-US" sz="1800" dirty="0">
                <a:latin typeface="Arial" charset="0"/>
                <a:cs typeface="Arial" charset="0"/>
              </a:rPr>
              <a:t>knowledge</a:t>
            </a:r>
            <a:r>
              <a:rPr lang="ja-JP" altLang="en-US" sz="1800" dirty="0">
                <a:latin typeface="Arial" charset="0"/>
                <a:cs typeface="Arial" charset="0"/>
              </a:rPr>
              <a:t>”</a:t>
            </a:r>
            <a:r>
              <a:rPr lang="en-US" sz="1800" dirty="0">
                <a:latin typeface="Arial" charset="0"/>
                <a:cs typeface="Arial" charset="0"/>
              </a:rPr>
              <a:t> but the </a:t>
            </a:r>
            <a:r>
              <a:rPr lang="ja-JP" altLang="en-US" sz="1800" dirty="0">
                <a:latin typeface="Arial" charset="0"/>
                <a:cs typeface="Arial" charset="0"/>
              </a:rPr>
              <a:t>“</a:t>
            </a:r>
            <a:r>
              <a:rPr lang="en-US" sz="1800" dirty="0">
                <a:latin typeface="Arial" charset="0"/>
                <a:cs typeface="Arial" charset="0"/>
              </a:rPr>
              <a:t>know-how</a:t>
            </a:r>
            <a:r>
              <a:rPr lang="ja-JP" altLang="en-US" sz="1800" dirty="0">
                <a:latin typeface="Arial" charset="0"/>
                <a:cs typeface="Arial" charset="0"/>
              </a:rPr>
              <a:t>”</a:t>
            </a:r>
            <a:r>
              <a:rPr lang="en-US" sz="1800" dirty="0">
                <a:latin typeface="Arial" charset="0"/>
                <a:cs typeface="Arial" charset="0"/>
              </a:rPr>
              <a:t> to close new business, gather new assets and create repeatable business practices. </a:t>
            </a:r>
          </a:p>
          <a:p>
            <a:pPr marL="0" indent="0">
              <a:buNone/>
            </a:pPr>
            <a:r>
              <a:rPr lang="en-US" sz="1800" dirty="0">
                <a:latin typeface="Arial" charset="0"/>
                <a:cs typeface="Arial" charset="0"/>
              </a:rPr>
              <a:t>The </a:t>
            </a:r>
            <a:r>
              <a:rPr lang="en-US" sz="1800" dirty="0" smtClean="0">
                <a:latin typeface="Arial" charset="0"/>
                <a:cs typeface="Arial" charset="0"/>
              </a:rPr>
              <a:t>Learning </a:t>
            </a:r>
            <a:r>
              <a:rPr lang="en-US" sz="1800" dirty="0">
                <a:latin typeface="Arial" charset="0"/>
                <a:cs typeface="Arial" charset="0"/>
              </a:rPr>
              <a:t>Center provides exclusive access to our key partners to a unique blend of timely technical information, actionable sales ideas, marketing seminars and workshops, real-time sales support and top of the line continuing education courses. This value-add program is designed to not only provide the tools but also assist you at each step of the way down the path of success</a:t>
            </a:r>
            <a:r>
              <a:rPr lang="en-US" sz="1800" dirty="0" smtClean="0">
                <a:latin typeface="Arial" charset="0"/>
                <a:cs typeface="Arial" charset="0"/>
              </a:rPr>
              <a:t>.</a:t>
            </a:r>
            <a:endParaRPr lang="en-US" sz="1800" dirty="0"/>
          </a:p>
        </p:txBody>
      </p:sp>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00943" y="2131325"/>
            <a:ext cx="3411538" cy="68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25451"/>
          <a:stretch/>
        </p:blipFill>
        <p:spPr>
          <a:xfrm>
            <a:off x="5491161" y="1473145"/>
            <a:ext cx="3753679" cy="2005228"/>
          </a:xfrm>
          <a:prstGeom prst="rect">
            <a:avLst/>
          </a:prstGeom>
        </p:spPr>
      </p:pic>
      <p:sp>
        <p:nvSpPr>
          <p:cNvPr id="11" name="Text Placeholder 3"/>
          <p:cNvSpPr>
            <a:spLocks noGrp="1"/>
          </p:cNvSpPr>
          <p:nvPr>
            <p:ph type="body" sz="quarter" idx="10"/>
          </p:nvPr>
        </p:nvSpPr>
        <p:spPr>
          <a:xfrm>
            <a:off x="422524" y="69604"/>
            <a:ext cx="4975138" cy="217743"/>
          </a:xfrm>
        </p:spPr>
        <p:txBody>
          <a:bodyPr/>
          <a:lstStyle/>
          <a:p>
            <a:r>
              <a:rPr lang="en-US" dirty="0" smtClean="0"/>
              <a:t>Washington Watch</a:t>
            </a:r>
            <a:endParaRPr lang="en-GB" dirty="0"/>
          </a:p>
        </p:txBody>
      </p:sp>
      <p:sp>
        <p:nvSpPr>
          <p:cNvPr id="12"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2220423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Rollover practices will remain under scrutiny</a:t>
            </a:r>
          </a:p>
        </p:txBody>
      </p:sp>
      <p:sp>
        <p:nvSpPr>
          <p:cNvPr id="3" name="Slide Number Placeholder 2"/>
          <p:cNvSpPr>
            <a:spLocks noGrp="1"/>
          </p:cNvSpPr>
          <p:nvPr>
            <p:ph type="sldNum" sz="quarter" idx="12"/>
          </p:nvPr>
        </p:nvSpPr>
        <p:spPr/>
        <p:txBody>
          <a:bodyPr/>
          <a:lstStyle/>
          <a:p>
            <a:fld id="{39EE2C01-9CB9-45C1-A1E8-81D41AF78B45}" type="slidenum">
              <a:rPr lang="en-GB" smtClean="0"/>
              <a:t>30</a:t>
            </a:fld>
            <a:endParaRPr lang="en-GB" dirty="0"/>
          </a:p>
        </p:txBody>
      </p:sp>
      <p:graphicFrame>
        <p:nvGraphicFramePr>
          <p:cNvPr id="8" name="Group 3"/>
          <p:cNvGraphicFramePr>
            <a:graphicFrameLocks noGrp="1"/>
          </p:cNvGraphicFramePr>
          <p:nvPr>
            <p:extLst>
              <p:ext uri="{D42A27DB-BD31-4B8C-83A1-F6EECF244321}">
                <p14:modId xmlns:p14="http://schemas.microsoft.com/office/powerpoint/2010/main" val="1535349976"/>
              </p:ext>
            </p:extLst>
          </p:nvPr>
        </p:nvGraphicFramePr>
        <p:xfrm>
          <a:off x="422524" y="1905794"/>
          <a:ext cx="9218115" cy="3780024"/>
        </p:xfrm>
        <a:graphic>
          <a:graphicData uri="http://schemas.openxmlformats.org/drawingml/2006/table">
            <a:tbl>
              <a:tblPr/>
              <a:tblGrid>
                <a:gridCol w="1408657"/>
                <a:gridCol w="1066800"/>
                <a:gridCol w="3505200"/>
                <a:gridCol w="3237458"/>
              </a:tblGrid>
              <a:tr h="388971">
                <a:tc>
                  <a:txBody>
                    <a:bodyPr/>
                    <a:lstStyle/>
                    <a:p>
                      <a:pPr marL="0" marR="0" lvl="0" indent="0" algn="l" defTabSz="914400" rtl="0" eaLnBrk="0" fontAlgn="base" latinLnBrk="0" hangingPunct="0">
                        <a:lnSpc>
                          <a:spcPct val="100000"/>
                        </a:lnSpc>
                        <a:spcBef>
                          <a:spcPct val="35000"/>
                        </a:spcBef>
                        <a:spcAft>
                          <a:spcPct val="35000"/>
                        </a:spcAft>
                        <a:buClr>
                          <a:schemeClr val="accent2"/>
                        </a:buClr>
                        <a:buSzPct val="80000"/>
                        <a:buFont typeface="Wingdings" pitchFamily="2" charset="2"/>
                        <a:buNone/>
                        <a:tabLst/>
                        <a:defRPr/>
                      </a:pPr>
                      <a:r>
                        <a:rPr lang="en-US" sz="1600" b="1" baseline="0" dirty="0" smtClean="0">
                          <a:solidFill>
                            <a:schemeClr val="bg1"/>
                          </a:solidFill>
                        </a:rPr>
                        <a:t>Status</a:t>
                      </a:r>
                      <a:endParaRPr lang="en-US" sz="1600" b="1" dirty="0" smtClean="0">
                        <a:solidFill>
                          <a:schemeClr val="bg1"/>
                        </a:solidFill>
                      </a:endParaRPr>
                    </a:p>
                  </a:txBody>
                  <a:tcPr marL="54839" marR="54839" marT="20404" marB="20404" anchor="ctr" horzOverflow="overflow">
                    <a:lnL cap="flat">
                      <a:noFill/>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Who is target?</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What are they saying…</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Comments/Action</a:t>
                      </a:r>
                    </a:p>
                  </a:txBody>
                  <a:tcPr marL="54839" marR="54839" marT="20404" marB="20404" anchor="ctr" horzOverflow="overflow">
                    <a:lnL w="12700" cap="flat" cmpd="sng" algn="ctr">
                      <a:solidFill>
                        <a:schemeClr val="bg1"/>
                      </a:solidFill>
                      <a:prstDash val="solid"/>
                      <a:round/>
                      <a:headEnd type="none" w="med" len="med"/>
                      <a:tailEnd type="none" w="med" len="med"/>
                    </a:lnL>
                    <a:lnR cap="flat">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r>
              <a:tr h="816805">
                <a:tc>
                  <a:txBody>
                    <a:bodyPr/>
                    <a:lstStyle/>
                    <a:p>
                      <a:r>
                        <a:rPr lang="en-US" sz="1600" b="1" dirty="0" smtClean="0">
                          <a:solidFill>
                            <a:schemeClr val="tx1"/>
                          </a:solidFill>
                        </a:rPr>
                        <a:t>DOL</a:t>
                      </a:r>
                    </a:p>
                    <a:p>
                      <a:r>
                        <a:rPr lang="en-US" sz="1600" b="1" dirty="0" smtClean="0">
                          <a:solidFill>
                            <a:schemeClr val="tx1"/>
                          </a:solidFill>
                        </a:rPr>
                        <a:t>Reg. priority</a:t>
                      </a:r>
                      <a:endParaRPr lang="en-US" sz="1600" b="1" dirty="0">
                        <a:solidFill>
                          <a:schemeClr val="tx1"/>
                        </a:solidFill>
                      </a:endParaRPr>
                    </a:p>
                  </a:txBody>
                  <a:tcPr marL="54839" marR="54839" marT="20404" marB="20404"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dirty="0" smtClean="0">
                          <a:solidFill>
                            <a:schemeClr val="tx1"/>
                          </a:solidFill>
                        </a:rPr>
                        <a:t>Financial advisors</a:t>
                      </a:r>
                      <a:endParaRPr lang="en-US" sz="1600" dirty="0">
                        <a:solidFill>
                          <a:schemeClr val="tx1"/>
                        </a:solidFill>
                      </a:endParaRPr>
                    </a:p>
                  </a:txBody>
                  <a:tcPr marL="54839" marR="54839" marT="20404" marB="2040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b="0" dirty="0" smtClean="0">
                          <a:solidFill>
                            <a:schemeClr val="tx1"/>
                          </a:solidFill>
                        </a:rPr>
                        <a:t>Contemplating</a:t>
                      </a:r>
                      <a:r>
                        <a:rPr lang="en-US" sz="1600" b="0" baseline="0" dirty="0" smtClean="0">
                          <a:solidFill>
                            <a:schemeClr val="tx1"/>
                          </a:solidFill>
                        </a:rPr>
                        <a:t> “… to what extent the </a:t>
                      </a:r>
                      <a:br>
                        <a:rPr lang="en-US" sz="1600" b="0" baseline="0" dirty="0" smtClean="0">
                          <a:solidFill>
                            <a:schemeClr val="tx1"/>
                          </a:solidFill>
                        </a:rPr>
                      </a:br>
                      <a:r>
                        <a:rPr lang="en-US" sz="1600" b="0" baseline="0" dirty="0" smtClean="0">
                          <a:solidFill>
                            <a:schemeClr val="tx1"/>
                          </a:solidFill>
                        </a:rPr>
                        <a:t>final regulation should define the provision of investment advice to encompass recommendations related to taking a </a:t>
                      </a:r>
                      <a:br>
                        <a:rPr lang="en-US" sz="1600" b="0" baseline="0" dirty="0" smtClean="0">
                          <a:solidFill>
                            <a:schemeClr val="tx1"/>
                          </a:solidFill>
                        </a:rPr>
                      </a:br>
                      <a:r>
                        <a:rPr lang="en-US" sz="1600" b="0" baseline="0" dirty="0" smtClean="0">
                          <a:solidFill>
                            <a:schemeClr val="tx1"/>
                          </a:solidFill>
                        </a:rPr>
                        <a:t>plan distribution.”</a:t>
                      </a:r>
                      <a:endParaRPr lang="en-US" sz="1600" b="0" dirty="0">
                        <a:solidFill>
                          <a:schemeClr val="tx1"/>
                        </a:solidFill>
                      </a:endParaRPr>
                    </a:p>
                  </a:txBody>
                  <a:tcPr marL="54839" marR="54839" marT="20404" marB="2040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b="1" dirty="0" smtClean="0">
                          <a:solidFill>
                            <a:srgbClr val="009FDF"/>
                          </a:solidFill>
                        </a:rPr>
                        <a:t>Follow current</a:t>
                      </a:r>
                      <a:r>
                        <a:rPr lang="en-US" sz="1600" b="1" baseline="0" dirty="0" smtClean="0">
                          <a:solidFill>
                            <a:srgbClr val="009FDF"/>
                          </a:solidFill>
                        </a:rPr>
                        <a:t> investment advice and education guidelines in DOL Advisory Opinion 2005-23A and Interpretive Bulletin 96-1; watch for release of final regulations; prepare for public comment period </a:t>
                      </a:r>
                      <a:endParaRPr lang="en-US" sz="1600" b="1" dirty="0">
                        <a:solidFill>
                          <a:srgbClr val="009FDF"/>
                        </a:solidFill>
                      </a:endParaRPr>
                    </a:p>
                  </a:txBody>
                  <a:tcPr marL="54839" marR="54839" marT="20404" marB="2040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816805">
                <a:tc>
                  <a:txBody>
                    <a:bodyPr/>
                    <a:lstStyle/>
                    <a:p>
                      <a:r>
                        <a:rPr lang="en-US" sz="1600" b="1" dirty="0" smtClean="0">
                          <a:solidFill>
                            <a:schemeClr val="tx1"/>
                          </a:solidFill>
                        </a:rPr>
                        <a:t>IRS</a:t>
                      </a:r>
                    </a:p>
                    <a:p>
                      <a:r>
                        <a:rPr lang="en-US" sz="1600" b="1" dirty="0" smtClean="0">
                          <a:solidFill>
                            <a:schemeClr val="tx1"/>
                          </a:solidFill>
                        </a:rPr>
                        <a:t>Enforcement</a:t>
                      </a:r>
                      <a:r>
                        <a:rPr lang="en-US" sz="1600" b="1" baseline="0" dirty="0" smtClean="0">
                          <a:solidFill>
                            <a:schemeClr val="tx1"/>
                          </a:solidFill>
                        </a:rPr>
                        <a:t> priority</a:t>
                      </a:r>
                      <a:endParaRPr lang="en-US" sz="1600" b="1" dirty="0">
                        <a:solidFill>
                          <a:schemeClr val="tx1"/>
                        </a:solidFill>
                      </a:endParaRPr>
                    </a:p>
                  </a:txBody>
                  <a:tcPr marL="54839" marR="54839" marT="20404" marB="20404"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dirty="0" smtClean="0">
                          <a:solidFill>
                            <a:schemeClr val="tx1"/>
                          </a:solidFill>
                        </a:rPr>
                        <a:t>IRA owners and admin-istrators</a:t>
                      </a:r>
                      <a:endParaRPr lang="en-US" sz="1600" dirty="0">
                        <a:solidFill>
                          <a:schemeClr val="tx1"/>
                        </a:solidFill>
                      </a:endParaRPr>
                    </a:p>
                  </a:txBody>
                  <a:tcPr marL="54839" marR="54839" marT="20404" marB="2040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b="0" dirty="0" smtClean="0">
                          <a:solidFill>
                            <a:schemeClr val="tx1"/>
                          </a:solidFill>
                        </a:rPr>
                        <a:t>“Beginning in 2015, you can make</a:t>
                      </a:r>
                      <a:br>
                        <a:rPr lang="en-US" sz="1600" b="0" dirty="0" smtClean="0">
                          <a:solidFill>
                            <a:schemeClr val="tx1"/>
                          </a:solidFill>
                        </a:rPr>
                      </a:br>
                      <a:r>
                        <a:rPr lang="en-US" sz="1600" b="0" dirty="0" smtClean="0">
                          <a:solidFill>
                            <a:schemeClr val="tx1"/>
                          </a:solidFill>
                        </a:rPr>
                        <a:t> only one rollover from an IRA to another (or the same) IRA in any 12-month </a:t>
                      </a:r>
                      <a:br>
                        <a:rPr lang="en-US" sz="1600" b="0" dirty="0" smtClean="0">
                          <a:solidFill>
                            <a:schemeClr val="tx1"/>
                          </a:solidFill>
                        </a:rPr>
                      </a:br>
                      <a:r>
                        <a:rPr lang="en-US" sz="1600" b="0" dirty="0" smtClean="0">
                          <a:solidFill>
                            <a:schemeClr val="tx1"/>
                          </a:solidFill>
                        </a:rPr>
                        <a:t>period, regardless of the number of </a:t>
                      </a:r>
                      <a:br>
                        <a:rPr lang="en-US" sz="1600" b="0" dirty="0" smtClean="0">
                          <a:solidFill>
                            <a:schemeClr val="tx1"/>
                          </a:solidFill>
                        </a:rPr>
                      </a:br>
                      <a:r>
                        <a:rPr lang="en-US" sz="1600" b="0" dirty="0" smtClean="0">
                          <a:solidFill>
                            <a:schemeClr val="tx1"/>
                          </a:solidFill>
                        </a:rPr>
                        <a:t>IRAs you own.</a:t>
                      </a:r>
                      <a:r>
                        <a:rPr lang="en-US" sz="1600" b="0" baseline="0" dirty="0" smtClean="0">
                          <a:solidFill>
                            <a:schemeClr val="tx1"/>
                          </a:solidFill>
                        </a:rPr>
                        <a:t>”</a:t>
                      </a:r>
                      <a:endParaRPr lang="en-US" sz="1600" b="0" dirty="0">
                        <a:solidFill>
                          <a:schemeClr val="tx1"/>
                        </a:solidFill>
                      </a:endParaRPr>
                    </a:p>
                  </a:txBody>
                  <a:tcPr marL="54839" marR="54839" marT="20404" marB="2040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b="1" dirty="0" smtClean="0">
                          <a:solidFill>
                            <a:srgbClr val="009FDF"/>
                          </a:solidFill>
                        </a:rPr>
                        <a:t>Follow</a:t>
                      </a:r>
                      <a:r>
                        <a:rPr lang="en-US" sz="1600" b="1" baseline="0" dirty="0" smtClean="0">
                          <a:solidFill>
                            <a:srgbClr val="009FDF"/>
                          </a:solidFill>
                        </a:rPr>
                        <a:t> guidelines of IRS Announcements 2014-15 and 2014-32; consider 2015 transition rules; limit rollovers</a:t>
                      </a:r>
                    </a:p>
                  </a:txBody>
                  <a:tcPr marL="54839" marR="54839" marT="20404" marB="2040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7"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9"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1178108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PBGC premium increases</a:t>
            </a:r>
          </a:p>
        </p:txBody>
      </p:sp>
      <p:sp>
        <p:nvSpPr>
          <p:cNvPr id="3" name="Slide Number Placeholder 2"/>
          <p:cNvSpPr>
            <a:spLocks noGrp="1"/>
          </p:cNvSpPr>
          <p:nvPr>
            <p:ph type="sldNum" sz="quarter" idx="12"/>
          </p:nvPr>
        </p:nvSpPr>
        <p:spPr/>
        <p:txBody>
          <a:bodyPr/>
          <a:lstStyle/>
          <a:p>
            <a:fld id="{39EE2C01-9CB9-45C1-A1E8-81D41AF78B45}" type="slidenum">
              <a:rPr lang="en-GB" smtClean="0"/>
              <a:t>31</a:t>
            </a:fld>
            <a:endParaRPr lang="en-GB" dirty="0"/>
          </a:p>
        </p:txBody>
      </p:sp>
      <p:sp>
        <p:nvSpPr>
          <p:cNvPr id="4" name="Content Placeholder 3"/>
          <p:cNvSpPr>
            <a:spLocks noGrp="1"/>
          </p:cNvSpPr>
          <p:nvPr>
            <p:ph sz="quarter" idx="13"/>
          </p:nvPr>
        </p:nvSpPr>
        <p:spPr>
          <a:xfrm>
            <a:off x="428975" y="1846325"/>
            <a:ext cx="9211665" cy="821470"/>
          </a:xfrm>
        </p:spPr>
        <p:txBody>
          <a:bodyPr>
            <a:normAutofit/>
          </a:bodyPr>
          <a:lstStyle/>
          <a:p>
            <a:pPr lvl="0"/>
            <a:r>
              <a:rPr lang="en-US" sz="1800" dirty="0"/>
              <a:t>The PBGC’s deficit increased to </a:t>
            </a:r>
            <a:r>
              <a:rPr lang="en-US" sz="1800" dirty="0" smtClean="0"/>
              <a:t>$62B in 2014</a:t>
            </a:r>
            <a:r>
              <a:rPr lang="en-US" sz="1800" b="1" dirty="0"/>
              <a:t> </a:t>
            </a:r>
            <a:r>
              <a:rPr lang="en-US" sz="1800" dirty="0"/>
              <a:t>— up from </a:t>
            </a:r>
            <a:r>
              <a:rPr lang="en-US" sz="1800" dirty="0" smtClean="0"/>
              <a:t>$36B </a:t>
            </a:r>
            <a:r>
              <a:rPr lang="en-US" sz="1800" dirty="0"/>
              <a:t>in </a:t>
            </a:r>
            <a:r>
              <a:rPr lang="en-US" sz="1800" dirty="0" smtClean="0"/>
              <a:t>2013</a:t>
            </a:r>
            <a:r>
              <a:rPr lang="en-US" sz="1800" baseline="30000" dirty="0" smtClean="0"/>
              <a:t>2</a:t>
            </a:r>
            <a:endParaRPr lang="en-US" sz="1800" dirty="0"/>
          </a:p>
          <a:p>
            <a:pPr lvl="0"/>
            <a:r>
              <a:rPr lang="en-US" sz="1800" dirty="0"/>
              <a:t>Bipartisan Budget Act of </a:t>
            </a:r>
            <a:r>
              <a:rPr lang="en-US" sz="1800" dirty="0" smtClean="0"/>
              <a:t>2013</a:t>
            </a:r>
          </a:p>
          <a:p>
            <a:pPr marL="0" lvl="0" indent="0">
              <a:buNone/>
            </a:pPr>
            <a:endParaRPr lang="en-US" sz="1800" dirty="0"/>
          </a:p>
        </p:txBody>
      </p:sp>
      <p:sp>
        <p:nvSpPr>
          <p:cNvPr id="5" name="Content Placeholder 4"/>
          <p:cNvSpPr>
            <a:spLocks noGrp="1"/>
          </p:cNvSpPr>
          <p:nvPr>
            <p:ph sz="quarter" idx="14"/>
          </p:nvPr>
        </p:nvSpPr>
        <p:spPr/>
        <p:txBody>
          <a:bodyPr/>
          <a:lstStyle/>
          <a:p>
            <a:r>
              <a:rPr lang="en-US" baseline="30000" dirty="0"/>
              <a:t>2</a:t>
            </a:r>
            <a:r>
              <a:rPr lang="en-US" dirty="0"/>
              <a:t>PBGC, Fiscal Year Annual Report, November </a:t>
            </a:r>
            <a:r>
              <a:rPr lang="en-US" dirty="0" smtClean="0"/>
              <a:t>14,  2014</a:t>
            </a:r>
            <a:endParaRPr lang="en-US" dirty="0"/>
          </a:p>
        </p:txBody>
      </p:sp>
      <p:graphicFrame>
        <p:nvGraphicFramePr>
          <p:cNvPr id="7" name="Group 3"/>
          <p:cNvGraphicFramePr>
            <a:graphicFrameLocks noGrp="1"/>
          </p:cNvGraphicFramePr>
          <p:nvPr>
            <p:extLst>
              <p:ext uri="{D42A27DB-BD31-4B8C-83A1-F6EECF244321}">
                <p14:modId xmlns:p14="http://schemas.microsoft.com/office/powerpoint/2010/main" val="3797491584"/>
              </p:ext>
            </p:extLst>
          </p:nvPr>
        </p:nvGraphicFramePr>
        <p:xfrm>
          <a:off x="422524" y="2820194"/>
          <a:ext cx="9218115" cy="2971800"/>
        </p:xfrm>
        <a:graphic>
          <a:graphicData uri="http://schemas.openxmlformats.org/drawingml/2006/table">
            <a:tbl>
              <a:tblPr/>
              <a:tblGrid>
                <a:gridCol w="1865857"/>
                <a:gridCol w="2362200"/>
                <a:gridCol w="2438400"/>
                <a:gridCol w="2551658"/>
              </a:tblGrid>
              <a:tr h="388971">
                <a:tc>
                  <a:txBody>
                    <a:bodyPr/>
                    <a:lstStyle/>
                    <a:p>
                      <a:pPr marL="0" marR="0" lvl="0" indent="0" algn="l" defTabSz="914400" rtl="0" eaLnBrk="0" fontAlgn="base" latinLnBrk="0" hangingPunct="0">
                        <a:lnSpc>
                          <a:spcPct val="100000"/>
                        </a:lnSpc>
                        <a:spcBef>
                          <a:spcPct val="35000"/>
                        </a:spcBef>
                        <a:spcAft>
                          <a:spcPct val="35000"/>
                        </a:spcAft>
                        <a:buClr>
                          <a:schemeClr val="accent2"/>
                        </a:buClr>
                        <a:buSzPct val="80000"/>
                        <a:buFont typeface="Wingdings" pitchFamily="2" charset="2"/>
                        <a:buNone/>
                        <a:tabLst/>
                        <a:defRPr/>
                      </a:pPr>
                      <a:r>
                        <a:rPr lang="en-US" sz="1400" b="1" baseline="0" dirty="0" smtClean="0">
                          <a:solidFill>
                            <a:schemeClr val="bg1"/>
                          </a:solidFill>
                        </a:rPr>
                        <a:t>Premium year</a:t>
                      </a:r>
                      <a:endParaRPr lang="en-US" sz="1400" b="1" dirty="0" smtClean="0">
                        <a:solidFill>
                          <a:schemeClr val="bg1"/>
                        </a:solidFill>
                      </a:endParaRPr>
                    </a:p>
                  </a:txBody>
                  <a:tcPr marL="54839" marR="54839" marT="20404" marB="20404" anchor="ctr" horzOverflow="overflow">
                    <a:lnL cap="flat">
                      <a:noFill/>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r>
                        <a:rPr kumimoji="0" lang="en-US" sz="1400" b="1" i="0" u="none" strike="noStrike" cap="none" normalizeH="0" baseline="0" dirty="0" smtClean="0">
                          <a:ln>
                            <a:noFill/>
                          </a:ln>
                          <a:solidFill>
                            <a:schemeClr val="bg1"/>
                          </a:solidFill>
                          <a:effectLst/>
                          <a:latin typeface="+mn-lt"/>
                        </a:rPr>
                        <a:t>Flat-rate </a:t>
                      </a:r>
                      <a:br>
                        <a:rPr kumimoji="0" lang="en-US" sz="1400" b="1" i="0" u="none" strike="noStrike" cap="none" normalizeH="0" baseline="0" dirty="0" smtClean="0">
                          <a:ln>
                            <a:noFill/>
                          </a:ln>
                          <a:solidFill>
                            <a:schemeClr val="bg1"/>
                          </a:solidFill>
                          <a:effectLst/>
                          <a:latin typeface="+mn-lt"/>
                        </a:rPr>
                      </a:br>
                      <a:r>
                        <a:rPr kumimoji="0" lang="en-US" sz="1400" b="0" i="0" u="none" strike="noStrike" cap="none" normalizeH="0" baseline="0" dirty="0" smtClean="0">
                          <a:ln>
                            <a:noFill/>
                          </a:ln>
                          <a:solidFill>
                            <a:schemeClr val="bg1"/>
                          </a:solidFill>
                          <a:effectLst/>
                          <a:latin typeface="+mn-lt"/>
                        </a:rPr>
                        <a:t>(per participant per year)</a:t>
                      </a:r>
                      <a:endParaRPr lang="en-US" sz="1400" b="0" dirty="0"/>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mn-lt"/>
                        </a:rPr>
                        <a:t>Variable-rate </a:t>
                      </a:r>
                      <a:br>
                        <a:rPr kumimoji="0" lang="en-US" sz="1400" b="1" i="0" u="none" strike="noStrike" cap="none" normalizeH="0" baseline="0" dirty="0" smtClean="0">
                          <a:ln>
                            <a:noFill/>
                          </a:ln>
                          <a:solidFill>
                            <a:schemeClr val="bg1"/>
                          </a:solidFill>
                          <a:effectLst/>
                          <a:latin typeface="+mn-lt"/>
                        </a:rPr>
                      </a:br>
                      <a:r>
                        <a:rPr kumimoji="0" lang="en-US" sz="1400" b="0" i="0" u="none" strike="noStrike" cap="none" normalizeH="0" baseline="0" dirty="0" smtClean="0">
                          <a:ln>
                            <a:noFill/>
                          </a:ln>
                          <a:solidFill>
                            <a:schemeClr val="bg1"/>
                          </a:solidFill>
                          <a:effectLst/>
                          <a:latin typeface="+mn-lt"/>
                        </a:rPr>
                        <a:t>(per $1,000 of unfunded vested benefits)</a:t>
                      </a:r>
                      <a:endParaRPr lang="en-US" sz="1400" b="0" dirty="0" smtClean="0"/>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mn-lt"/>
                        </a:rPr>
                        <a:t>Variable-rate cap</a:t>
                      </a:r>
                      <a:br>
                        <a:rPr kumimoji="0" lang="en-US" sz="1400" b="1" i="0" u="none" strike="noStrike" cap="none" normalizeH="0" baseline="0" dirty="0" smtClean="0">
                          <a:ln>
                            <a:noFill/>
                          </a:ln>
                          <a:solidFill>
                            <a:schemeClr val="bg1"/>
                          </a:solidFill>
                          <a:effectLst/>
                          <a:latin typeface="+mn-lt"/>
                        </a:rPr>
                      </a:br>
                      <a:r>
                        <a:rPr kumimoji="0" lang="en-US" sz="1400" b="0" i="0" u="none" strike="noStrike" cap="none" normalizeH="0" baseline="0" dirty="0" smtClean="0">
                          <a:ln>
                            <a:noFill/>
                          </a:ln>
                          <a:solidFill>
                            <a:schemeClr val="bg1"/>
                          </a:solidFill>
                          <a:effectLst/>
                          <a:latin typeface="+mn-lt"/>
                        </a:rPr>
                        <a:t>(per participant)</a:t>
                      </a:r>
                      <a:endParaRPr lang="en-US" sz="1400" b="0" dirty="0" smtClean="0"/>
                    </a:p>
                  </a:txBody>
                  <a:tcPr marL="54839" marR="54839" marT="20404" marB="20404" anchor="ctr" horzOverflow="overflow">
                    <a:lnL w="12700" cap="flat" cmpd="sng" algn="ctr">
                      <a:solidFill>
                        <a:schemeClr val="bg1"/>
                      </a:solidFill>
                      <a:prstDash val="solid"/>
                      <a:round/>
                      <a:headEnd type="none" w="med" len="med"/>
                      <a:tailEnd type="none" w="med" len="med"/>
                    </a:lnL>
                    <a:lnR cap="flat">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r>
              <a:tr h="462112">
                <a:tc>
                  <a:txBody>
                    <a:bodyPr/>
                    <a:lstStyle/>
                    <a:p>
                      <a:pPr algn="ctr"/>
                      <a:r>
                        <a:rPr lang="en-US" sz="1400" b="1" dirty="0" smtClean="0">
                          <a:solidFill>
                            <a:srgbClr val="FFFFFF"/>
                          </a:solidFill>
                        </a:rPr>
                        <a:t>2013</a:t>
                      </a:r>
                      <a:endParaRPr lang="en-US" sz="1400" b="1" dirty="0">
                        <a:solidFill>
                          <a:srgbClr val="FFFFFF"/>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algn="ctr"/>
                      <a:r>
                        <a:rPr lang="en-US" sz="1400" i="1" dirty="0" smtClean="0">
                          <a:solidFill>
                            <a:schemeClr val="tx1"/>
                          </a:solidFill>
                        </a:rPr>
                        <a:t>$42</a:t>
                      </a:r>
                      <a:endParaRPr lang="en-US" sz="1400" i="1"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a:r>
                        <a:rPr lang="en-US" sz="1400" b="0" dirty="0" smtClean="0">
                          <a:solidFill>
                            <a:schemeClr val="tx1"/>
                          </a:solidFill>
                        </a:rPr>
                        <a:t>$9</a:t>
                      </a:r>
                      <a:endParaRPr lang="en-US" sz="1400" b="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a:r>
                        <a:rPr lang="en-US" sz="1400" b="0" dirty="0" smtClean="0">
                          <a:solidFill>
                            <a:schemeClr val="tx1"/>
                          </a:solidFill>
                        </a:rPr>
                        <a:t>$400</a:t>
                      </a:r>
                      <a:endParaRPr lang="en-US" sz="1400" b="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457200">
                <a:tc>
                  <a:txBody>
                    <a:bodyPr/>
                    <a:lstStyle/>
                    <a:p>
                      <a:pPr algn="ctr"/>
                      <a:r>
                        <a:rPr lang="en-US" sz="1400" b="1" baseline="0" dirty="0" smtClean="0">
                          <a:solidFill>
                            <a:srgbClr val="FFFFFF"/>
                          </a:solidFill>
                        </a:rPr>
                        <a:t>2014</a:t>
                      </a:r>
                      <a:endParaRPr lang="en-US" sz="1400" b="1" dirty="0">
                        <a:solidFill>
                          <a:srgbClr val="FFFFFF"/>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algn="ctr"/>
                      <a:r>
                        <a:rPr lang="en-US" sz="1400" i="1" dirty="0" smtClean="0">
                          <a:solidFill>
                            <a:schemeClr val="tx1"/>
                          </a:solidFill>
                        </a:rPr>
                        <a:t>$49</a:t>
                      </a:r>
                      <a:endParaRPr lang="en-US" sz="1400" i="1"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a:r>
                        <a:rPr lang="en-US" sz="1400" b="0" dirty="0" smtClean="0">
                          <a:solidFill>
                            <a:schemeClr val="tx1"/>
                          </a:solidFill>
                        </a:rPr>
                        <a:t>$14</a:t>
                      </a:r>
                      <a:endParaRPr lang="en-US" sz="1400" b="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a:r>
                        <a:rPr lang="en-US" sz="1400" b="0" dirty="0" smtClean="0">
                          <a:solidFill>
                            <a:schemeClr val="tx1"/>
                          </a:solidFill>
                        </a:rPr>
                        <a:t>$412</a:t>
                      </a:r>
                      <a:endParaRPr lang="en-US" sz="1400" b="0" baseline="0" dirty="0" smtClean="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457200">
                <a:tc>
                  <a:txBody>
                    <a:bodyPr/>
                    <a:lstStyle/>
                    <a:p>
                      <a:pPr algn="ctr"/>
                      <a:r>
                        <a:rPr lang="en-US" sz="1400" b="1" dirty="0" smtClean="0">
                          <a:solidFill>
                            <a:srgbClr val="FFFFFF"/>
                          </a:solidFill>
                        </a:rPr>
                        <a:t>2015</a:t>
                      </a:r>
                      <a:endParaRPr lang="en-US" sz="1400" b="1" dirty="0">
                        <a:solidFill>
                          <a:srgbClr val="FFFFFF"/>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algn="ctr"/>
                      <a:r>
                        <a:rPr lang="en-US" sz="1400" i="1" dirty="0" smtClean="0">
                          <a:solidFill>
                            <a:schemeClr val="tx1"/>
                          </a:solidFill>
                        </a:rPr>
                        <a:t>$57</a:t>
                      </a:r>
                      <a:endParaRPr lang="en-US" sz="1400" i="1"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a:r>
                        <a:rPr lang="en-US" sz="1400" b="0" dirty="0" smtClean="0">
                          <a:solidFill>
                            <a:schemeClr val="tx1"/>
                          </a:solidFill>
                        </a:rPr>
                        <a:t>$24 (indexed)</a:t>
                      </a:r>
                      <a:endParaRPr lang="en-US" sz="1400" b="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indent="0" algn="ctr" defTabSz="101919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$412 (indexed)</a:t>
                      </a:r>
                    </a:p>
                    <a:p>
                      <a:pPr algn="ctr"/>
                      <a:endParaRPr lang="en-US" sz="1400" b="0" baseline="0" dirty="0" smtClean="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446872">
                <a:tc>
                  <a:txBody>
                    <a:bodyPr/>
                    <a:lstStyle/>
                    <a:p>
                      <a:pPr algn="ctr"/>
                      <a:r>
                        <a:rPr lang="en-US" sz="1400" b="1" dirty="0" smtClean="0">
                          <a:solidFill>
                            <a:srgbClr val="FFFFFF"/>
                          </a:solidFill>
                        </a:rPr>
                        <a:t>2016</a:t>
                      </a:r>
                      <a:endParaRPr lang="en-US" sz="1400" b="1" dirty="0">
                        <a:solidFill>
                          <a:srgbClr val="FFFFFF"/>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algn="ctr"/>
                      <a:r>
                        <a:rPr lang="en-US" sz="1400" i="1" dirty="0" smtClean="0">
                          <a:solidFill>
                            <a:schemeClr val="tx1"/>
                          </a:solidFill>
                        </a:rPr>
                        <a:t>$64</a:t>
                      </a:r>
                      <a:endParaRPr lang="en-US" sz="1400" i="1"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indent="0" algn="ctr" defTabSz="101919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$29 (indexed)</a:t>
                      </a:r>
                      <a:endParaRPr lang="en-US" sz="1400" b="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a:r>
                        <a:rPr lang="en-US" sz="1400" b="0" baseline="0" dirty="0" smtClean="0">
                          <a:solidFill>
                            <a:schemeClr val="tx1"/>
                          </a:solidFill>
                        </a:rPr>
                        <a:t>$500</a:t>
                      </a: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457200">
                <a:tc>
                  <a:txBody>
                    <a:bodyPr/>
                    <a:lstStyle/>
                    <a:p>
                      <a:pPr algn="ctr"/>
                      <a:r>
                        <a:rPr lang="en-US" sz="1400" b="1" dirty="0" smtClean="0">
                          <a:solidFill>
                            <a:srgbClr val="FFFFFF"/>
                          </a:solidFill>
                        </a:rPr>
                        <a:t>2017 and later year</a:t>
                      </a:r>
                      <a:endParaRPr lang="en-US" sz="1400" b="1" dirty="0">
                        <a:solidFill>
                          <a:srgbClr val="FFFFFF"/>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algn="ctr"/>
                      <a:r>
                        <a:rPr lang="en-US" sz="1400" i="1" dirty="0" smtClean="0">
                          <a:solidFill>
                            <a:schemeClr val="tx1"/>
                          </a:solidFill>
                        </a:rPr>
                        <a:t>$64 (indexed)</a:t>
                      </a:r>
                      <a:endParaRPr lang="en-US" sz="1400" i="1"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indent="0" algn="ctr" defTabSz="101919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$29 (indexed)</a:t>
                      </a:r>
                      <a:endParaRPr lang="en-US" sz="1400" b="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indent="0" algn="ctr" defTabSz="101919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$500 (indexed)</a:t>
                      </a:r>
                      <a:endParaRPr lang="en-US" sz="1400" b="0" baseline="0" dirty="0" smtClean="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8"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9"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542177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benefit plan de-risking</a:t>
            </a:r>
          </a:p>
        </p:txBody>
      </p:sp>
      <p:sp>
        <p:nvSpPr>
          <p:cNvPr id="3" name="Slide Number Placeholder 2"/>
          <p:cNvSpPr>
            <a:spLocks noGrp="1"/>
          </p:cNvSpPr>
          <p:nvPr>
            <p:ph type="sldNum" sz="quarter" idx="12"/>
          </p:nvPr>
        </p:nvSpPr>
        <p:spPr/>
        <p:txBody>
          <a:bodyPr/>
          <a:lstStyle/>
          <a:p>
            <a:fld id="{39EE2C01-9CB9-45C1-A1E8-81D41AF78B45}" type="slidenum">
              <a:rPr lang="en-GB" smtClean="0"/>
              <a:t>32</a:t>
            </a:fld>
            <a:endParaRPr lang="en-GB" dirty="0"/>
          </a:p>
        </p:txBody>
      </p:sp>
      <p:sp>
        <p:nvSpPr>
          <p:cNvPr id="5" name="Content Placeholder 4"/>
          <p:cNvSpPr>
            <a:spLocks noGrp="1"/>
          </p:cNvSpPr>
          <p:nvPr>
            <p:ph sz="quarter" idx="14"/>
          </p:nvPr>
        </p:nvSpPr>
        <p:spPr>
          <a:xfrm>
            <a:off x="459581" y="7163594"/>
            <a:ext cx="9218115" cy="239019"/>
          </a:xfrm>
        </p:spPr>
        <p:txBody>
          <a:bodyPr/>
          <a:lstStyle/>
          <a:p>
            <a:r>
              <a:rPr lang="en-US" dirty="0"/>
              <a:t> </a:t>
            </a:r>
            <a:r>
              <a:rPr lang="en-US" baseline="30000" dirty="0"/>
              <a:t>1</a:t>
            </a:r>
            <a:r>
              <a:rPr lang="en-US" dirty="0"/>
              <a:t> U.S. companies in the S&amp;P 1500, Mercer, January 6, 2015</a:t>
            </a:r>
          </a:p>
          <a:p>
            <a:endParaRPr lang="en-US" dirty="0"/>
          </a:p>
        </p:txBody>
      </p:sp>
      <p:sp>
        <p:nvSpPr>
          <p:cNvPr id="8" name="TextBox 7"/>
          <p:cNvSpPr txBox="1"/>
          <p:nvPr/>
        </p:nvSpPr>
        <p:spPr>
          <a:xfrm>
            <a:off x="5969317" y="6477794"/>
            <a:ext cx="259080" cy="194925"/>
          </a:xfrm>
          <a:prstGeom prst="rect">
            <a:avLst/>
          </a:prstGeom>
          <a:noFill/>
        </p:spPr>
        <p:txBody>
          <a:bodyPr wrap="square" rtlCol="0">
            <a:spAutoFit/>
          </a:bodyPr>
          <a:lstStyle/>
          <a:p>
            <a:r>
              <a:rPr lang="en-US" sz="1000" baseline="30000" dirty="0" smtClean="0"/>
              <a:t>2</a:t>
            </a:r>
            <a:endParaRPr lang="en-US" sz="1000" baseline="30000" dirty="0"/>
          </a:p>
        </p:txBody>
      </p:sp>
      <p:sp>
        <p:nvSpPr>
          <p:cNvPr id="4" name="Content Placeholder 3"/>
          <p:cNvSpPr>
            <a:spLocks noGrp="1"/>
          </p:cNvSpPr>
          <p:nvPr>
            <p:ph sz="quarter" idx="13"/>
          </p:nvPr>
        </p:nvSpPr>
        <p:spPr>
          <a:xfrm>
            <a:off x="428975" y="1448594"/>
            <a:ext cx="9211665" cy="1735869"/>
          </a:xfrm>
        </p:spPr>
        <p:txBody>
          <a:bodyPr>
            <a:noAutofit/>
          </a:bodyPr>
          <a:lstStyle/>
          <a:p>
            <a:pPr marL="0" indent="0">
              <a:buNone/>
            </a:pPr>
            <a:r>
              <a:rPr lang="en-US" sz="1800" b="1" dirty="0" smtClean="0">
                <a:solidFill>
                  <a:srgbClr val="009FDF"/>
                </a:solidFill>
              </a:rPr>
              <a:t>Factors that make de-risking appealing</a:t>
            </a:r>
            <a:endParaRPr lang="en-US" sz="1800" b="1" dirty="0">
              <a:solidFill>
                <a:srgbClr val="009FDF"/>
              </a:solidFill>
            </a:endParaRPr>
          </a:p>
          <a:p>
            <a:pPr lvl="0"/>
            <a:r>
              <a:rPr lang="en-US" sz="1800" dirty="0" smtClean="0"/>
              <a:t>The </a:t>
            </a:r>
            <a:r>
              <a:rPr lang="en-US" sz="1800" dirty="0"/>
              <a:t>average funding level of U.S. pension plans for 2014 is </a:t>
            </a:r>
            <a:r>
              <a:rPr lang="en-US" sz="1800" b="1" dirty="0"/>
              <a:t>79% </a:t>
            </a:r>
            <a:r>
              <a:rPr lang="en-US" sz="1800" dirty="0" smtClean="0"/>
              <a:t>— a </a:t>
            </a:r>
            <a:r>
              <a:rPr lang="en-US" sz="1800" dirty="0"/>
              <a:t>9% drop over the prior </a:t>
            </a:r>
            <a:r>
              <a:rPr lang="en-US" sz="1800" dirty="0" smtClean="0"/>
              <a:t>year.</a:t>
            </a:r>
            <a:r>
              <a:rPr lang="en-US" sz="1800" baseline="30000" dirty="0" smtClean="0"/>
              <a:t>1</a:t>
            </a:r>
            <a:r>
              <a:rPr lang="en-US" sz="1800" dirty="0" smtClean="0"/>
              <a:t> Why</a:t>
            </a:r>
            <a:r>
              <a:rPr lang="en-US" sz="1800" dirty="0"/>
              <a:t>?</a:t>
            </a:r>
          </a:p>
          <a:p>
            <a:pPr lvl="1"/>
            <a:r>
              <a:rPr lang="en-US" sz="1600" dirty="0"/>
              <a:t>Declining interest rates</a:t>
            </a:r>
          </a:p>
          <a:p>
            <a:pPr lvl="1"/>
            <a:r>
              <a:rPr lang="en-US" sz="1600" dirty="0"/>
              <a:t>Increasing liabilities </a:t>
            </a:r>
            <a:r>
              <a:rPr lang="en-US" sz="1600" dirty="0" smtClean="0"/>
              <a:t>as a result of increased </a:t>
            </a:r>
            <a:r>
              <a:rPr lang="en-US" sz="1600" dirty="0"/>
              <a:t>longevity (new mortality </a:t>
            </a:r>
            <a:r>
              <a:rPr lang="en-US" sz="1600" dirty="0" smtClean="0"/>
              <a:t>tables)</a:t>
            </a:r>
          </a:p>
          <a:p>
            <a:pPr lvl="1"/>
            <a:r>
              <a:rPr lang="en-US" sz="1600" dirty="0" smtClean="0"/>
              <a:t>Improved equity market and funding stabilization provisions not enough to offset</a:t>
            </a:r>
          </a:p>
          <a:p>
            <a:pPr lvl="0"/>
            <a:r>
              <a:rPr lang="en-US" sz="1800" dirty="0" smtClean="0"/>
              <a:t>PBGC premiums increasing</a:t>
            </a:r>
            <a:endParaRPr lang="en-US" sz="1800" dirty="0"/>
          </a:p>
        </p:txBody>
      </p:sp>
      <p:sp>
        <p:nvSpPr>
          <p:cNvPr id="9"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11"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37711196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benefit plan de-risking</a:t>
            </a:r>
          </a:p>
        </p:txBody>
      </p:sp>
      <p:sp>
        <p:nvSpPr>
          <p:cNvPr id="3" name="Slide Number Placeholder 2"/>
          <p:cNvSpPr>
            <a:spLocks noGrp="1"/>
          </p:cNvSpPr>
          <p:nvPr>
            <p:ph type="sldNum" sz="quarter" idx="12"/>
          </p:nvPr>
        </p:nvSpPr>
        <p:spPr/>
        <p:txBody>
          <a:bodyPr/>
          <a:lstStyle/>
          <a:p>
            <a:fld id="{39EE2C01-9CB9-45C1-A1E8-81D41AF78B45}" type="slidenum">
              <a:rPr lang="en-GB" smtClean="0"/>
              <a:t>33</a:t>
            </a:fld>
            <a:endParaRPr lang="en-GB" dirty="0"/>
          </a:p>
        </p:txBody>
      </p:sp>
      <p:sp>
        <p:nvSpPr>
          <p:cNvPr id="5" name="Content Placeholder 4"/>
          <p:cNvSpPr>
            <a:spLocks noGrp="1"/>
          </p:cNvSpPr>
          <p:nvPr>
            <p:ph sz="quarter" idx="14"/>
          </p:nvPr>
        </p:nvSpPr>
        <p:spPr/>
        <p:txBody>
          <a:bodyPr/>
          <a:lstStyle/>
          <a:p>
            <a:r>
              <a:rPr lang="en-US" dirty="0"/>
              <a:t> </a:t>
            </a:r>
            <a:r>
              <a:rPr lang="en-US" baseline="30000" dirty="0"/>
              <a:t>1</a:t>
            </a:r>
            <a:r>
              <a:rPr lang="en-US" dirty="0"/>
              <a:t> Aon Hewitt, 2015 Hot Topics in Retirement, 2015</a:t>
            </a:r>
          </a:p>
          <a:p>
            <a:r>
              <a:rPr lang="en-US" baseline="30000" dirty="0"/>
              <a:t>2</a:t>
            </a:r>
            <a:r>
              <a:rPr lang="en-US" dirty="0"/>
              <a:t> Towers </a:t>
            </a:r>
            <a:r>
              <a:rPr lang="en-US" dirty="0" smtClean="0"/>
              <a:t>Watson</a:t>
            </a:r>
            <a:endParaRPr lang="en-US" dirty="0"/>
          </a:p>
        </p:txBody>
      </p:sp>
      <p:pic>
        <p:nvPicPr>
          <p:cNvPr id="7" name="Picture 6"/>
          <p:cNvPicPr/>
          <p:nvPr/>
        </p:nvPicPr>
        <p:blipFill>
          <a:blip r:embed="rId3"/>
          <a:stretch>
            <a:fillRect/>
          </a:stretch>
        </p:blipFill>
        <p:spPr>
          <a:xfrm>
            <a:off x="2212181" y="4156075"/>
            <a:ext cx="5688330" cy="2855119"/>
          </a:xfrm>
          <a:prstGeom prst="rect">
            <a:avLst/>
          </a:prstGeom>
        </p:spPr>
      </p:pic>
      <p:sp>
        <p:nvSpPr>
          <p:cNvPr id="8" name="TextBox 7"/>
          <p:cNvSpPr txBox="1"/>
          <p:nvPr/>
        </p:nvSpPr>
        <p:spPr>
          <a:xfrm>
            <a:off x="5969317" y="6477794"/>
            <a:ext cx="259080" cy="194925"/>
          </a:xfrm>
          <a:prstGeom prst="rect">
            <a:avLst/>
          </a:prstGeom>
          <a:noFill/>
        </p:spPr>
        <p:txBody>
          <a:bodyPr wrap="square" rtlCol="0">
            <a:spAutoFit/>
          </a:bodyPr>
          <a:lstStyle/>
          <a:p>
            <a:r>
              <a:rPr lang="en-US" sz="1000" baseline="30000" dirty="0" smtClean="0"/>
              <a:t>2</a:t>
            </a:r>
            <a:endParaRPr lang="en-US" sz="1000" baseline="30000" dirty="0"/>
          </a:p>
        </p:txBody>
      </p:sp>
      <p:sp>
        <p:nvSpPr>
          <p:cNvPr id="9" name="TextBox 8"/>
          <p:cNvSpPr txBox="1"/>
          <p:nvPr/>
        </p:nvSpPr>
        <p:spPr>
          <a:xfrm>
            <a:off x="1450181" y="4011355"/>
            <a:ext cx="2057400" cy="1231106"/>
          </a:xfrm>
          <a:prstGeom prst="rect">
            <a:avLst/>
          </a:prstGeom>
          <a:noFill/>
        </p:spPr>
        <p:txBody>
          <a:bodyPr wrap="square" lIns="0" tIns="0" rIns="0" bIns="0" rtlCol="0">
            <a:spAutoFit/>
          </a:bodyPr>
          <a:lstStyle/>
          <a:p>
            <a:pPr marL="0" lvl="1" indent="0"/>
            <a:r>
              <a:rPr lang="en-US" sz="1600" b="0" dirty="0"/>
              <a:t>47% of sponsors are considering offering a lump-sum window in </a:t>
            </a:r>
            <a:r>
              <a:rPr lang="en-US" sz="1600" b="0" dirty="0" smtClean="0"/>
              <a:t>2015</a:t>
            </a:r>
            <a:r>
              <a:rPr lang="en-US" sz="1600" b="0" baseline="30000" dirty="0" smtClean="0"/>
              <a:t>1</a:t>
            </a:r>
            <a:endParaRPr lang="en-US" sz="1600" b="0" baseline="30000" dirty="0"/>
          </a:p>
          <a:p>
            <a:endParaRPr lang="en-US" sz="1600" dirty="0"/>
          </a:p>
        </p:txBody>
      </p:sp>
      <p:sp>
        <p:nvSpPr>
          <p:cNvPr id="10" name="TextBox 9"/>
          <p:cNvSpPr txBox="1"/>
          <p:nvPr/>
        </p:nvSpPr>
        <p:spPr>
          <a:xfrm>
            <a:off x="7565231" y="5040472"/>
            <a:ext cx="1962150" cy="738664"/>
          </a:xfrm>
          <a:prstGeom prst="rect">
            <a:avLst/>
          </a:prstGeom>
          <a:noFill/>
        </p:spPr>
        <p:txBody>
          <a:bodyPr wrap="square" lIns="0" tIns="0" rIns="0" bIns="0" rtlCol="0">
            <a:spAutoFit/>
          </a:bodyPr>
          <a:lstStyle/>
          <a:p>
            <a:pPr marL="0" lvl="1" indent="0"/>
            <a:r>
              <a:rPr lang="en-US" sz="1600" b="0" dirty="0"/>
              <a:t>21% likely </a:t>
            </a:r>
            <a:r>
              <a:rPr lang="en-US" sz="1600" b="0" dirty="0" smtClean="0"/>
              <a:t>to </a:t>
            </a:r>
            <a:r>
              <a:rPr lang="en-US" sz="1600" b="0" dirty="0"/>
              <a:t>explore purchasing annuities</a:t>
            </a:r>
            <a:r>
              <a:rPr lang="en-US" sz="1600" b="0" baseline="30000" dirty="0"/>
              <a:t>1</a:t>
            </a:r>
          </a:p>
          <a:p>
            <a:endParaRPr lang="en-US" sz="1600" dirty="0"/>
          </a:p>
        </p:txBody>
      </p:sp>
      <p:sp>
        <p:nvSpPr>
          <p:cNvPr id="11" name="TextBox 10"/>
          <p:cNvSpPr txBox="1"/>
          <p:nvPr/>
        </p:nvSpPr>
        <p:spPr>
          <a:xfrm>
            <a:off x="5641181" y="3429794"/>
            <a:ext cx="2057400" cy="738664"/>
          </a:xfrm>
          <a:prstGeom prst="rect">
            <a:avLst/>
          </a:prstGeom>
          <a:noFill/>
        </p:spPr>
        <p:txBody>
          <a:bodyPr wrap="square" lIns="0" tIns="0" rIns="0" bIns="0" rtlCol="0">
            <a:spAutoFit/>
          </a:bodyPr>
          <a:lstStyle/>
          <a:p>
            <a:r>
              <a:rPr lang="en-US" sz="1600" b="0" dirty="0"/>
              <a:t>31% intend to better match investments to </a:t>
            </a:r>
            <a:r>
              <a:rPr lang="en-US" sz="1600" b="0" dirty="0" smtClean="0"/>
              <a:t>liabilities</a:t>
            </a:r>
            <a:r>
              <a:rPr lang="en-US" sz="1600" b="0" baseline="30000" dirty="0" smtClean="0"/>
              <a:t>1</a:t>
            </a:r>
            <a:endParaRPr lang="en-US" sz="1600" baseline="30000" dirty="0"/>
          </a:p>
        </p:txBody>
      </p:sp>
      <p:sp>
        <p:nvSpPr>
          <p:cNvPr id="12" name="Content Placeholder 3"/>
          <p:cNvSpPr txBox="1">
            <a:spLocks/>
          </p:cNvSpPr>
          <p:nvPr/>
        </p:nvSpPr>
        <p:spPr>
          <a:xfrm>
            <a:off x="428975" y="1829594"/>
            <a:ext cx="9211665" cy="914400"/>
          </a:xfrm>
          <a:prstGeom prst="rect">
            <a:avLst/>
          </a:prstGeom>
          <a:solidFill>
            <a:schemeClr val="bg2">
              <a:lumMod val="20000"/>
              <a:lumOff val="80000"/>
            </a:schemeClr>
          </a:solidFill>
        </p:spPr>
        <p:txBody>
          <a:bodyPr vert="horz" lIns="0" tIns="0" rIns="0" bIns="0" rtlCol="0" anchor="ctr">
            <a:normAutofit/>
          </a:bodyPr>
          <a:lstStyle>
            <a:lvl1pPr marL="297264" indent="-297264" algn="l" defTabSz="1019190" rtl="0" eaLnBrk="1" latinLnBrk="0" hangingPunct="1">
              <a:spcBef>
                <a:spcPts val="334"/>
              </a:spcBef>
              <a:spcAft>
                <a:spcPts val="334"/>
              </a:spcAft>
              <a:buClr>
                <a:schemeClr val="tx2"/>
              </a:buClr>
              <a:buSzPct val="80000"/>
              <a:buFont typeface="Wingdings" panose="05000000000000000000" pitchFamily="2" charset="2"/>
              <a:buChar char="n"/>
              <a:defRPr sz="1400" kern="1200">
                <a:solidFill>
                  <a:schemeClr val="tx1"/>
                </a:solidFill>
                <a:latin typeface="+mn-lt"/>
                <a:ea typeface="+mn-ea"/>
                <a:cs typeface="+mn-cs"/>
              </a:defRPr>
            </a:lvl1pPr>
            <a:lvl2pPr marL="605144" indent="-307880" algn="l" defTabSz="1019190" rtl="0" eaLnBrk="1" latinLnBrk="0" hangingPunct="1">
              <a:spcBef>
                <a:spcPts val="334"/>
              </a:spcBef>
              <a:spcAft>
                <a:spcPts val="334"/>
              </a:spcAft>
              <a:buClr>
                <a:schemeClr val="bg2"/>
              </a:buClr>
              <a:buSzPct val="80000"/>
              <a:buFont typeface="Wingdings" panose="05000000000000000000" pitchFamily="2" charset="2"/>
              <a:buChar char="n"/>
              <a:defRPr sz="1200" kern="1200">
                <a:solidFill>
                  <a:schemeClr val="tx1"/>
                </a:solidFill>
                <a:latin typeface="+mn-lt"/>
                <a:ea typeface="+mn-ea"/>
                <a:cs typeface="+mn-cs"/>
              </a:defRPr>
            </a:lvl2pPr>
            <a:lvl3pPr marL="902408" indent="-297264" algn="l" defTabSz="1019190" rtl="0" eaLnBrk="1" latinLnBrk="0" hangingPunct="1">
              <a:spcBef>
                <a:spcPts val="334"/>
              </a:spcBef>
              <a:spcAft>
                <a:spcPts val="334"/>
              </a:spcAft>
              <a:buClr>
                <a:schemeClr val="bg2"/>
              </a:buClr>
              <a:buSzPct val="80000"/>
              <a:buFont typeface="Arial" panose="020B0604020202020204" pitchFamily="34" charset="0"/>
              <a:buChar char="–"/>
              <a:defRPr sz="1200" kern="1200">
                <a:solidFill>
                  <a:schemeClr val="tx1"/>
                </a:solidFill>
                <a:latin typeface="+mn-lt"/>
                <a:ea typeface="+mn-ea"/>
                <a:cs typeface="+mn-cs"/>
              </a:defRPr>
            </a:lvl3pPr>
            <a:lvl4pPr marL="1199672" indent="-297264" algn="l" defTabSz="1019190" rtl="0" eaLnBrk="1" latinLnBrk="0" hangingPunct="1">
              <a:spcBef>
                <a:spcPts val="334"/>
              </a:spcBef>
              <a:spcAft>
                <a:spcPts val="334"/>
              </a:spcAft>
              <a:buClr>
                <a:schemeClr val="bg2"/>
              </a:buClr>
              <a:buSzPct val="80000"/>
              <a:buFont typeface="Wingdings" panose="05000000000000000000" pitchFamily="2" charset="2"/>
              <a:buChar char="n"/>
              <a:defRPr sz="1200" kern="1200">
                <a:solidFill>
                  <a:schemeClr val="tx1"/>
                </a:solidFill>
                <a:latin typeface="+mn-lt"/>
                <a:ea typeface="+mn-ea"/>
                <a:cs typeface="+mn-cs"/>
              </a:defRPr>
            </a:lvl4pPr>
            <a:lvl5pPr marL="1496936" indent="-297264" algn="l" defTabSz="1019190" rtl="0" eaLnBrk="1" latinLnBrk="0" hangingPunct="1">
              <a:spcBef>
                <a:spcPts val="334"/>
              </a:spcBef>
              <a:spcAft>
                <a:spcPts val="334"/>
              </a:spcAft>
              <a:buClr>
                <a:schemeClr val="bg2"/>
              </a:buClr>
              <a:buSzPct val="80000"/>
              <a:buFont typeface="Arial" panose="020B0604020202020204" pitchFamily="34" charset="0"/>
              <a:buChar char="–"/>
              <a:defRPr sz="1200" kern="1200">
                <a:solidFill>
                  <a:schemeClr val="tx1"/>
                </a:solidFill>
                <a:latin typeface="+mn-lt"/>
                <a:ea typeface="+mn-ea"/>
                <a:cs typeface="+mn-cs"/>
              </a:defRPr>
            </a:lvl5pPr>
            <a:lvl6pPr marL="2802773"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2368"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1963"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1559"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lvl="0" indent="0" algn="ctr">
              <a:buNone/>
            </a:pPr>
            <a:r>
              <a:rPr lang="en-US" sz="1800" b="1" dirty="0" smtClean="0">
                <a:solidFill>
                  <a:schemeClr val="tx2"/>
                </a:solidFill>
              </a:rPr>
              <a:t>Action:</a:t>
            </a:r>
          </a:p>
          <a:p>
            <a:pPr marL="0" lvl="0" indent="0" algn="ctr">
              <a:buNone/>
            </a:pPr>
            <a:r>
              <a:rPr lang="en-US" sz="1800" dirty="0" smtClean="0">
                <a:solidFill>
                  <a:schemeClr val="tx2"/>
                </a:solidFill>
              </a:rPr>
              <a:t>Discuss </a:t>
            </a:r>
            <a:r>
              <a:rPr lang="en-US" sz="1800" dirty="0">
                <a:solidFill>
                  <a:schemeClr val="tx2"/>
                </a:solidFill>
              </a:rPr>
              <a:t>pension de-risking strategies NOW with sponsors and participants</a:t>
            </a:r>
          </a:p>
        </p:txBody>
      </p:sp>
      <p:sp>
        <p:nvSpPr>
          <p:cNvPr id="13"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14"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4271141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Tax-Free 401(k)-to-Roth IRA conversions</a:t>
            </a:r>
            <a:endParaRPr lang="en-US" dirty="0"/>
          </a:p>
        </p:txBody>
      </p:sp>
      <p:sp>
        <p:nvSpPr>
          <p:cNvPr id="3" name="Slide Number Placeholder 2"/>
          <p:cNvSpPr>
            <a:spLocks noGrp="1"/>
          </p:cNvSpPr>
          <p:nvPr>
            <p:ph type="sldNum" sz="quarter" idx="12"/>
          </p:nvPr>
        </p:nvSpPr>
        <p:spPr/>
        <p:txBody>
          <a:bodyPr/>
          <a:lstStyle/>
          <a:p>
            <a:fld id="{39EE2C01-9CB9-45C1-A1E8-81D41AF78B45}" type="slidenum">
              <a:rPr lang="en-GB" smtClean="0">
                <a:solidFill>
                  <a:srgbClr val="003F6B"/>
                </a:solidFill>
              </a:rPr>
              <a:pPr/>
              <a:t>34</a:t>
            </a:fld>
            <a:endParaRPr lang="en-GB" dirty="0">
              <a:solidFill>
                <a:srgbClr val="003F6B"/>
              </a:solidFill>
            </a:endParaRPr>
          </a:p>
        </p:txBody>
      </p:sp>
      <p:sp>
        <p:nvSpPr>
          <p:cNvPr id="4" name="Content Placeholder 3"/>
          <p:cNvSpPr>
            <a:spLocks noGrp="1"/>
          </p:cNvSpPr>
          <p:nvPr>
            <p:ph sz="quarter" idx="13"/>
          </p:nvPr>
        </p:nvSpPr>
        <p:spPr/>
        <p:txBody>
          <a:bodyPr>
            <a:normAutofit/>
          </a:bodyPr>
          <a:lstStyle/>
          <a:p>
            <a:pPr marL="0" indent="0">
              <a:buNone/>
            </a:pPr>
            <a:r>
              <a:rPr lang="en-US" sz="1800" b="1" dirty="0" smtClean="0">
                <a:solidFill>
                  <a:schemeClr val="bg2"/>
                </a:solidFill>
              </a:rPr>
              <a:t>Requirements under IRS Notice 2014-54</a:t>
            </a:r>
            <a:endParaRPr lang="en-US" sz="1800" b="1" dirty="0">
              <a:solidFill>
                <a:schemeClr val="bg2"/>
              </a:solidFill>
            </a:endParaRPr>
          </a:p>
          <a:p>
            <a:pPr lvl="0"/>
            <a:r>
              <a:rPr lang="en-US" sz="1800" dirty="0" smtClean="0"/>
              <a:t>Terms of the 401(k) plan must permit participants to make after-tax contributions</a:t>
            </a:r>
          </a:p>
          <a:p>
            <a:pPr lvl="0"/>
            <a:r>
              <a:rPr lang="en-US" sz="1800" dirty="0" smtClean="0"/>
              <a:t>Plan must treat the after-tax contributions as made to an account that is tracked separately from accounts that hold other contribution types</a:t>
            </a:r>
          </a:p>
          <a:p>
            <a:pPr lvl="0"/>
            <a:r>
              <a:rPr lang="en-US" sz="1800" dirty="0" smtClean="0"/>
              <a:t>Participant must experience a distribution triggering event</a:t>
            </a:r>
            <a:r>
              <a:rPr lang="en-US" sz="1800" dirty="0"/>
              <a:t> </a:t>
            </a:r>
            <a:r>
              <a:rPr lang="en-US" sz="1800" dirty="0" smtClean="0"/>
              <a:t>to access the after-tax account</a:t>
            </a:r>
          </a:p>
          <a:p>
            <a:r>
              <a:rPr lang="en-US" sz="1800" dirty="0"/>
              <a:t>Plan applies basis recovery </a:t>
            </a:r>
            <a:r>
              <a:rPr lang="en-US" sz="1800" dirty="0" smtClean="0"/>
              <a:t>rules to determine taxable and nontaxable portions of the withdrawal</a:t>
            </a:r>
            <a:endParaRPr lang="en-US" sz="1800" dirty="0"/>
          </a:p>
          <a:p>
            <a:pPr lvl="0"/>
            <a:r>
              <a:rPr lang="en-US" sz="1800" dirty="0" smtClean="0"/>
              <a:t>Participant requests a distribution and directs plan administrator to send the pretax portion to a traditional IRA and the after-tax portion to a Roth IRA</a:t>
            </a:r>
          </a:p>
        </p:txBody>
      </p:sp>
      <p:sp>
        <p:nvSpPr>
          <p:cNvPr id="7"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8"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1820028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retirement savings proposals</a:t>
            </a:r>
            <a:endParaRPr lang="en-US" dirty="0"/>
          </a:p>
        </p:txBody>
      </p:sp>
      <p:sp>
        <p:nvSpPr>
          <p:cNvPr id="5"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6"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2142604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budget proposal</a:t>
            </a:r>
          </a:p>
        </p:txBody>
      </p:sp>
      <p:sp>
        <p:nvSpPr>
          <p:cNvPr id="3" name="Slide Number Placeholder 2"/>
          <p:cNvSpPr>
            <a:spLocks noGrp="1"/>
          </p:cNvSpPr>
          <p:nvPr>
            <p:ph type="sldNum" sz="quarter" idx="12"/>
          </p:nvPr>
        </p:nvSpPr>
        <p:spPr/>
        <p:txBody>
          <a:bodyPr/>
          <a:lstStyle/>
          <a:p>
            <a:fld id="{39EE2C01-9CB9-45C1-A1E8-81D41AF78B45}" type="slidenum">
              <a:rPr lang="en-GB" smtClean="0"/>
              <a:t>36</a:t>
            </a:fld>
            <a:endParaRPr lang="en-GB" dirty="0"/>
          </a:p>
        </p:txBody>
      </p:sp>
      <p:sp>
        <p:nvSpPr>
          <p:cNvPr id="4" name="Content Placeholder 3"/>
          <p:cNvSpPr>
            <a:spLocks noGrp="1"/>
          </p:cNvSpPr>
          <p:nvPr>
            <p:ph sz="quarter" idx="13"/>
          </p:nvPr>
        </p:nvSpPr>
        <p:spPr>
          <a:xfrm>
            <a:off x="428976" y="1846324"/>
            <a:ext cx="4755005" cy="5224049"/>
          </a:xfrm>
        </p:spPr>
        <p:txBody>
          <a:bodyPr>
            <a:noAutofit/>
          </a:bodyPr>
          <a:lstStyle/>
          <a:p>
            <a:pPr marL="0" indent="0">
              <a:buNone/>
            </a:pPr>
            <a:r>
              <a:rPr lang="en-US" sz="1600" b="1" dirty="0">
                <a:solidFill>
                  <a:srgbClr val="009FDF"/>
                </a:solidFill>
              </a:rPr>
              <a:t>Re-occurring themes</a:t>
            </a:r>
          </a:p>
          <a:p>
            <a:pPr lvl="0"/>
            <a:r>
              <a:rPr lang="en-US" sz="1600" dirty="0"/>
              <a:t>Automatic IRAs</a:t>
            </a:r>
          </a:p>
          <a:p>
            <a:pPr lvl="0"/>
            <a:r>
              <a:rPr lang="en-US" sz="1600" dirty="0"/>
              <a:t>Small business retirement plan tax incentives</a:t>
            </a:r>
          </a:p>
          <a:p>
            <a:pPr lvl="0"/>
            <a:r>
              <a:rPr lang="en-US" sz="1600" dirty="0"/>
              <a:t>28% taxation of capital gains and dividends</a:t>
            </a:r>
          </a:p>
          <a:p>
            <a:pPr lvl="0"/>
            <a:r>
              <a:rPr lang="en-US" sz="1600" dirty="0"/>
              <a:t>$3.4 million cap on retirements savings</a:t>
            </a:r>
          </a:p>
          <a:p>
            <a:pPr lvl="0"/>
            <a:r>
              <a:rPr lang="en-US" sz="1600" dirty="0"/>
              <a:t>Limit itemized deductions and exclusions to 28%</a:t>
            </a:r>
          </a:p>
          <a:p>
            <a:pPr lvl="0"/>
            <a:r>
              <a:rPr lang="en-US" sz="1600" dirty="0"/>
              <a:t>“Buffet Rule” requiring wealthy to pay 30% income tax rate</a:t>
            </a:r>
          </a:p>
          <a:p>
            <a:pPr lvl="0"/>
            <a:r>
              <a:rPr lang="en-US" sz="1600" dirty="0"/>
              <a:t>Impose 5-year payout rule on nonspouse beneficiaries</a:t>
            </a:r>
          </a:p>
          <a:p>
            <a:pPr lvl="0"/>
            <a:r>
              <a:rPr lang="en-US" sz="1600" dirty="0"/>
              <a:t>Facilitate annuity portability</a:t>
            </a:r>
          </a:p>
          <a:p>
            <a:pPr lvl="0"/>
            <a:r>
              <a:rPr lang="en-US" sz="1600" dirty="0"/>
              <a:t>Continue to increase the transparency of retirement plans</a:t>
            </a:r>
          </a:p>
          <a:p>
            <a:pPr lvl="0"/>
            <a:r>
              <a:rPr lang="en-US" sz="1600" dirty="0"/>
              <a:t>Simplify required minimum distribution rules</a:t>
            </a:r>
          </a:p>
          <a:p>
            <a:pPr lvl="0"/>
            <a:r>
              <a:rPr lang="en-US" sz="1600" dirty="0"/>
              <a:t>Allow all inherited plan and IRA balances to be rolled over within 60 </a:t>
            </a:r>
            <a:r>
              <a:rPr lang="en-US" sz="1600" dirty="0" smtClean="0"/>
              <a:t>days</a:t>
            </a:r>
            <a:endParaRPr lang="en-US" sz="1600" dirty="0"/>
          </a:p>
        </p:txBody>
      </p:sp>
      <p:pic>
        <p:nvPicPr>
          <p:cNvPr id="7" name="Picture 2" descr="http://3.bp.blogspot.com/-jEflkx2ZO5o/UxdTAZgPVBI/AAAAAAAAE2o/LV-q7mOp1tY/s1600/FY14_Budget_800x3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558" y="1829594"/>
            <a:ext cx="3988304" cy="2722307"/>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9"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24501232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budget proposal</a:t>
            </a:r>
          </a:p>
        </p:txBody>
      </p:sp>
      <p:sp>
        <p:nvSpPr>
          <p:cNvPr id="3" name="Slide Number Placeholder 2"/>
          <p:cNvSpPr>
            <a:spLocks noGrp="1"/>
          </p:cNvSpPr>
          <p:nvPr>
            <p:ph type="sldNum" sz="quarter" idx="12"/>
          </p:nvPr>
        </p:nvSpPr>
        <p:spPr/>
        <p:txBody>
          <a:bodyPr/>
          <a:lstStyle/>
          <a:p>
            <a:fld id="{39EE2C01-9CB9-45C1-A1E8-81D41AF78B45}" type="slidenum">
              <a:rPr lang="en-GB" smtClean="0"/>
              <a:t>37</a:t>
            </a:fld>
            <a:endParaRPr lang="en-GB" dirty="0"/>
          </a:p>
        </p:txBody>
      </p:sp>
      <p:sp>
        <p:nvSpPr>
          <p:cNvPr id="4" name="Content Placeholder 3"/>
          <p:cNvSpPr>
            <a:spLocks noGrp="1"/>
          </p:cNvSpPr>
          <p:nvPr>
            <p:ph sz="quarter" idx="13"/>
          </p:nvPr>
        </p:nvSpPr>
        <p:spPr>
          <a:xfrm>
            <a:off x="428976" y="1846324"/>
            <a:ext cx="4145405" cy="5224049"/>
          </a:xfrm>
        </p:spPr>
        <p:txBody>
          <a:bodyPr>
            <a:normAutofit/>
          </a:bodyPr>
          <a:lstStyle/>
          <a:p>
            <a:pPr marL="0" indent="0">
              <a:buNone/>
            </a:pPr>
            <a:r>
              <a:rPr lang="en-US" sz="1600" b="1" dirty="0" smtClean="0">
                <a:solidFill>
                  <a:srgbClr val="009FDF"/>
                </a:solidFill>
              </a:rPr>
              <a:t>New ideas</a:t>
            </a:r>
            <a:endParaRPr lang="en-US" sz="1600" b="1" dirty="0">
              <a:solidFill>
                <a:srgbClr val="009FDF"/>
              </a:solidFill>
            </a:endParaRPr>
          </a:p>
          <a:p>
            <a:pPr lvl="0"/>
            <a:r>
              <a:rPr lang="en-US" sz="1600" dirty="0"/>
              <a:t>Limit Roth conversions to pre-tax dollars</a:t>
            </a:r>
          </a:p>
          <a:p>
            <a:pPr lvl="0"/>
            <a:r>
              <a:rPr lang="en-US" sz="1600" dirty="0"/>
              <a:t>Auto enrollment for service members</a:t>
            </a:r>
          </a:p>
          <a:p>
            <a:pPr lvl="0"/>
            <a:r>
              <a:rPr lang="en-US" sz="1600" dirty="0"/>
              <a:t>Plan coverage for part-time workers</a:t>
            </a:r>
          </a:p>
          <a:p>
            <a:pPr lvl="0"/>
            <a:r>
              <a:rPr lang="en-US" sz="1600" dirty="0"/>
              <a:t>Support for state-sponsored retirement </a:t>
            </a:r>
            <a:r>
              <a:rPr lang="en-US" sz="1600" dirty="0" smtClean="0"/>
              <a:t/>
            </a:r>
            <a:br>
              <a:rPr lang="en-US" sz="1600" dirty="0" smtClean="0"/>
            </a:br>
            <a:r>
              <a:rPr lang="en-US" sz="1600" dirty="0" smtClean="0"/>
              <a:t>savings </a:t>
            </a:r>
            <a:r>
              <a:rPr lang="en-US" sz="1600" dirty="0"/>
              <a:t>plans</a:t>
            </a:r>
          </a:p>
          <a:p>
            <a:pPr lvl="0"/>
            <a:r>
              <a:rPr lang="en-US" sz="1600" dirty="0"/>
              <a:t>Expand penalty-free withdrawals for the </a:t>
            </a:r>
            <a:r>
              <a:rPr lang="en-US" sz="1600" dirty="0" smtClean="0"/>
              <a:t/>
            </a:r>
            <a:br>
              <a:rPr lang="en-US" sz="1600" dirty="0" smtClean="0"/>
            </a:br>
            <a:r>
              <a:rPr lang="en-US" sz="1600" dirty="0" smtClean="0"/>
              <a:t>long</a:t>
            </a:r>
            <a:r>
              <a:rPr lang="en-US" sz="1600" dirty="0"/>
              <a:t>-term unemployed</a:t>
            </a:r>
          </a:p>
          <a:p>
            <a:pPr lvl="0"/>
            <a:r>
              <a:rPr lang="en-US" sz="1600" dirty="0"/>
              <a:t>Repeal the exclusion of net unrealized appreciation in employer securities</a:t>
            </a:r>
          </a:p>
          <a:p>
            <a:pPr lvl="0"/>
            <a:r>
              <a:rPr lang="en-US" sz="1600" dirty="0"/>
              <a:t>Set aside $6.5 million at the DOL, along with waiver authority, to allow a limited number of States to implement State-based automatic enrollment IRAs or 401(k)-type programs</a:t>
            </a:r>
          </a:p>
          <a:p>
            <a:pPr lvl="0"/>
            <a:r>
              <a:rPr lang="en-US" sz="1600" dirty="0"/>
              <a:t>Increase DOL civil monetary penalties </a:t>
            </a:r>
            <a:r>
              <a:rPr lang="en-US" sz="1600" dirty="0" smtClean="0"/>
              <a:t/>
            </a:r>
            <a:br>
              <a:rPr lang="en-US" sz="1600" dirty="0" smtClean="0"/>
            </a:br>
            <a:r>
              <a:rPr lang="en-US" sz="1600" dirty="0" smtClean="0"/>
              <a:t>imposed on </a:t>
            </a:r>
            <a:r>
              <a:rPr lang="en-US" sz="1600" dirty="0"/>
              <a:t>employers who jeopardize </a:t>
            </a:r>
            <a:r>
              <a:rPr lang="en-US" sz="1600" dirty="0" smtClean="0"/>
              <a:t/>
            </a:r>
            <a:br>
              <a:rPr lang="en-US" sz="1600" dirty="0" smtClean="0"/>
            </a:br>
            <a:r>
              <a:rPr lang="en-US" sz="1600" dirty="0" smtClean="0"/>
              <a:t>worker </a:t>
            </a:r>
            <a:r>
              <a:rPr lang="en-US" sz="1600" dirty="0"/>
              <a:t>retirement security.</a:t>
            </a:r>
          </a:p>
        </p:txBody>
      </p:sp>
      <p:pic>
        <p:nvPicPr>
          <p:cNvPr id="7" name="Picture 2" descr="http://3.bp.blogspot.com/-jEflkx2ZO5o/UxdTAZgPVBI/AAAAAAAAE2o/LV-q7mOp1tY/s1600/FY14_Budget_800x3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558" y="1829594"/>
            <a:ext cx="3988304" cy="2722307"/>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9"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2535644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Slide Number Placeholder 2"/>
          <p:cNvSpPr>
            <a:spLocks noGrp="1"/>
          </p:cNvSpPr>
          <p:nvPr>
            <p:ph type="sldNum" sz="quarter" idx="12"/>
          </p:nvPr>
        </p:nvSpPr>
        <p:spPr/>
        <p:txBody>
          <a:bodyPr/>
          <a:lstStyle/>
          <a:p>
            <a:fld id="{39EE2C01-9CB9-45C1-A1E8-81D41AF78B45}" type="slidenum">
              <a:rPr lang="en-GB" smtClean="0"/>
              <a:t>38</a:t>
            </a:fld>
            <a:endParaRPr lang="en-GB" dirty="0"/>
          </a:p>
        </p:txBody>
      </p:sp>
      <p:sp>
        <p:nvSpPr>
          <p:cNvPr id="4" name="Content Placeholder 3"/>
          <p:cNvSpPr>
            <a:spLocks noGrp="1"/>
          </p:cNvSpPr>
          <p:nvPr>
            <p:ph sz="quarter" idx="13"/>
          </p:nvPr>
        </p:nvSpPr>
        <p:spPr/>
        <p:txBody>
          <a:bodyPr>
            <a:normAutofit/>
          </a:bodyPr>
          <a:lstStyle/>
          <a:p>
            <a:pPr lvl="0"/>
            <a:r>
              <a:rPr lang="en-US" sz="1800" dirty="0" smtClean="0"/>
              <a:t>DOL </a:t>
            </a:r>
            <a:r>
              <a:rPr lang="en-US" sz="1800" dirty="0"/>
              <a:t>enforcement </a:t>
            </a:r>
            <a:r>
              <a:rPr lang="en-US" sz="1800" dirty="0" smtClean="0"/>
              <a:t>efforts will be aggressive against plan service providers and sponsors</a:t>
            </a:r>
            <a:endParaRPr lang="en-US" sz="1800" dirty="0"/>
          </a:p>
          <a:p>
            <a:pPr lvl="0"/>
            <a:r>
              <a:rPr lang="en-US" sz="1800" dirty="0" smtClean="0"/>
              <a:t>Numerous DOL regulations are slotted for release in 2015, with the investment advice fiduciary rules being the most hotly debated</a:t>
            </a:r>
            <a:endParaRPr lang="en-US" sz="1800" dirty="0"/>
          </a:p>
          <a:p>
            <a:pPr lvl="0"/>
            <a:r>
              <a:rPr lang="en-US" sz="1800" dirty="0" smtClean="0"/>
              <a:t>The IRS is focused on </a:t>
            </a:r>
            <a:r>
              <a:rPr lang="en-US" sz="1800" i="1" dirty="0" smtClean="0"/>
              <a:t>my</a:t>
            </a:r>
            <a:r>
              <a:rPr lang="en-US" sz="1800" dirty="0" smtClean="0"/>
              <a:t>RAs, rollovers, compliance issues, amendments and QLACs</a:t>
            </a:r>
            <a:endParaRPr lang="en-US" sz="1800" dirty="0"/>
          </a:p>
          <a:p>
            <a:pPr lvl="0"/>
            <a:r>
              <a:rPr lang="en-US" sz="1800" dirty="0" smtClean="0"/>
              <a:t>Rollover practices will remain under strict scrutiny by multiple authorities</a:t>
            </a:r>
            <a:endParaRPr lang="en-US" sz="1800" dirty="0"/>
          </a:p>
          <a:p>
            <a:pPr lvl="0"/>
            <a:r>
              <a:rPr lang="en-US" sz="1800" dirty="0" smtClean="0"/>
              <a:t>Defined benefit plans will continue to accelerate de-risking activities — talk to participants now</a:t>
            </a:r>
          </a:p>
          <a:p>
            <a:pPr lvl="0"/>
            <a:r>
              <a:rPr lang="en-US" sz="1800" dirty="0" smtClean="0"/>
              <a:t>More 401(k) plan participants will take advantage of the ability to do tax-free Roth IRA conversions</a:t>
            </a:r>
            <a:endParaRPr lang="en-US" sz="1800" dirty="0"/>
          </a:p>
          <a:p>
            <a:pPr lvl="0"/>
            <a:r>
              <a:rPr lang="en-US" sz="1800" dirty="0" smtClean="0"/>
              <a:t>The administration and Congress will continue discussions on initiatives to help shore-up retirement savings</a:t>
            </a:r>
            <a:endParaRPr lang="en-US" sz="1800" dirty="0"/>
          </a:p>
        </p:txBody>
      </p:sp>
      <p:sp>
        <p:nvSpPr>
          <p:cNvPr id="7"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8"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2076601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Investment Considerations</a:t>
            </a:r>
            <a:endParaRPr lang="en-US" dirty="0"/>
          </a:p>
        </p:txBody>
      </p:sp>
      <p:sp>
        <p:nvSpPr>
          <p:cNvPr id="3" name="Slide Number Placeholder 2"/>
          <p:cNvSpPr>
            <a:spLocks noGrp="1"/>
          </p:cNvSpPr>
          <p:nvPr>
            <p:ph type="sldNum" sz="quarter" idx="12"/>
          </p:nvPr>
        </p:nvSpPr>
        <p:spPr/>
        <p:txBody>
          <a:bodyPr/>
          <a:lstStyle/>
          <a:p>
            <a:fld id="{39EE2C01-9CB9-45C1-A1E8-81D41AF78B45}" type="slidenum">
              <a:rPr lang="en-GB" smtClean="0"/>
              <a:t>39</a:t>
            </a:fld>
            <a:endParaRPr lang="en-GB"/>
          </a:p>
        </p:txBody>
      </p:sp>
      <p:sp>
        <p:nvSpPr>
          <p:cNvPr id="4" name="Content Placeholder 3"/>
          <p:cNvSpPr>
            <a:spLocks noGrp="1"/>
          </p:cNvSpPr>
          <p:nvPr>
            <p:ph sz="quarter" idx="13"/>
          </p:nvPr>
        </p:nvSpPr>
        <p:spPr/>
        <p:txBody>
          <a:bodyPr anchor="b">
            <a:normAutofit/>
          </a:bodyPr>
          <a:lstStyle/>
          <a:p>
            <a:pPr marL="0" indent="0">
              <a:buNone/>
            </a:pPr>
            <a:r>
              <a:rPr lang="en-US" dirty="0"/>
              <a:t>Investment products offered through Columbia Management Investment Distributors, Inc., member FINRA. Advisory services provided by Columbia Management Investment Advisers, LLC. Collectively, the entities are known as Columbia Management.</a:t>
            </a:r>
          </a:p>
          <a:p>
            <a:pPr marL="0" indent="0">
              <a:buNone/>
            </a:pPr>
            <a:r>
              <a:rPr lang="en-US" dirty="0"/>
              <a:t>This material is for educational purposes only. It cannot be used for the purposes of avoiding penalties and taxes. Columbia Management does not provide tax or legal advice. Consumers should consult with their tax advisor or attorney regarding their specific situation</a:t>
            </a:r>
            <a:r>
              <a:rPr lang="en-US" dirty="0" smtClean="0"/>
              <a:t>.</a:t>
            </a:r>
          </a:p>
          <a:p>
            <a:pPr marL="0" indent="0">
              <a:buNone/>
            </a:pPr>
            <a:r>
              <a:rPr lang="en-US" dirty="0"/>
              <a:t>Guest speakers from the Retirement Learning Center or PLAN SPONSOR Institute, third-party industry consultants, are not affiliated with Columbia Management</a:t>
            </a:r>
            <a:r>
              <a:rPr lang="en-US" dirty="0" smtClean="0"/>
              <a:t>.</a:t>
            </a:r>
            <a:endParaRPr lang="en-US" dirty="0"/>
          </a:p>
          <a:p>
            <a:pPr marL="0" indent="0">
              <a:buNone/>
            </a:pPr>
            <a:r>
              <a:rPr lang="en-US" dirty="0"/>
              <a:t>Material prepared by the Retirement Learning Center, LLC, a third-party industry consultant that is not affiliated with Columbia Management. Information and opinions provided by third parties have been obtained from sources believed to be reliable, but accuracy and completeness cannot be guaranteed by Columbia Management.</a:t>
            </a:r>
          </a:p>
          <a:p>
            <a:pPr marL="0" indent="0">
              <a:buNone/>
            </a:pPr>
            <a:r>
              <a:rPr lang="en-US" dirty="0"/>
              <a:t>Columbia </a:t>
            </a:r>
            <a:r>
              <a:rPr lang="en-US" dirty="0" err="1"/>
              <a:t>Threadneedle</a:t>
            </a:r>
            <a:r>
              <a:rPr lang="en-US" dirty="0"/>
              <a:t> Investments (Columbia </a:t>
            </a:r>
            <a:r>
              <a:rPr lang="en-US" dirty="0" err="1"/>
              <a:t>Threadneedle</a:t>
            </a:r>
            <a:r>
              <a:rPr lang="en-US" dirty="0"/>
              <a:t>) is the global brand name of the Columbia and </a:t>
            </a:r>
            <a:r>
              <a:rPr lang="en-US" dirty="0" err="1"/>
              <a:t>Threadneedle</a:t>
            </a:r>
            <a:r>
              <a:rPr lang="en-US" dirty="0"/>
              <a:t> group of companies.</a:t>
            </a:r>
          </a:p>
          <a:p>
            <a:pPr marL="0" indent="0">
              <a:buNone/>
            </a:pPr>
            <a:r>
              <a:rPr lang="en-US" dirty="0"/>
              <a:t>Columbia Management Investment Distributors, Inc., 225 Franklin Street, Boston, MA </a:t>
            </a:r>
            <a:r>
              <a:rPr lang="en-US" dirty="0" smtClean="0"/>
              <a:t>02110-2804</a:t>
            </a:r>
            <a:endParaRPr lang="en-US" dirty="0"/>
          </a:p>
        </p:txBody>
      </p:sp>
      <p:sp>
        <p:nvSpPr>
          <p:cNvPr id="6" name="Text Placeholder 5"/>
          <p:cNvSpPr>
            <a:spLocks noGrp="1"/>
          </p:cNvSpPr>
          <p:nvPr>
            <p:ph type="body" sz="quarter" idx="10"/>
          </p:nvPr>
        </p:nvSpPr>
        <p:spPr/>
        <p:txBody>
          <a:bodyPr/>
          <a:lstStyle/>
          <a:p>
            <a:r>
              <a:rPr lang="en-US" dirty="0" smtClean="0"/>
              <a:t>Washington Watch</a:t>
            </a:r>
            <a:endParaRPr lang="en-GB" dirty="0"/>
          </a:p>
          <a:p>
            <a:endParaRPr lang="en-GB" dirty="0"/>
          </a:p>
        </p:txBody>
      </p:sp>
      <p:sp>
        <p:nvSpPr>
          <p:cNvPr id="7"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105042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DOL enforcement update</a:t>
            </a:r>
            <a:endParaRPr lang="en-US" dirty="0"/>
          </a:p>
        </p:txBody>
      </p:sp>
      <p:sp>
        <p:nvSpPr>
          <p:cNvPr id="5"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6"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473853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DOL 2014 enforcement </a:t>
            </a:r>
            <a:r>
              <a:rPr lang="en-US" dirty="0" smtClean="0"/>
              <a:t>results</a:t>
            </a:r>
            <a:r>
              <a:rPr lang="en-US" baseline="30000" dirty="0" smtClean="0"/>
              <a:t>1</a:t>
            </a:r>
            <a:endParaRPr lang="en-US" baseline="30000" dirty="0"/>
          </a:p>
        </p:txBody>
      </p:sp>
      <p:sp>
        <p:nvSpPr>
          <p:cNvPr id="3" name="Slide Number Placeholder 2"/>
          <p:cNvSpPr>
            <a:spLocks noGrp="1"/>
          </p:cNvSpPr>
          <p:nvPr>
            <p:ph type="sldNum" sz="quarter" idx="12"/>
          </p:nvPr>
        </p:nvSpPr>
        <p:spPr/>
        <p:txBody>
          <a:bodyPr/>
          <a:lstStyle/>
          <a:p>
            <a:fld id="{39EE2C01-9CB9-45C1-A1E8-81D41AF78B45}" type="slidenum">
              <a:rPr lang="en-GB" smtClean="0"/>
              <a:t>5</a:t>
            </a:fld>
            <a:endParaRPr lang="en-GB" dirty="0"/>
          </a:p>
        </p:txBody>
      </p:sp>
      <p:sp>
        <p:nvSpPr>
          <p:cNvPr id="4" name="Content Placeholder 3"/>
          <p:cNvSpPr>
            <a:spLocks noGrp="1"/>
          </p:cNvSpPr>
          <p:nvPr>
            <p:ph sz="quarter" idx="13"/>
          </p:nvPr>
        </p:nvSpPr>
        <p:spPr>
          <a:xfrm>
            <a:off x="428975" y="3963194"/>
            <a:ext cx="9211665" cy="3107179"/>
          </a:xfrm>
        </p:spPr>
        <p:txBody>
          <a:bodyPr>
            <a:normAutofit/>
          </a:bodyPr>
          <a:lstStyle/>
          <a:p>
            <a:r>
              <a:rPr lang="en-US" sz="1800" dirty="0"/>
              <a:t>Nearly 65% of the plans were required to restore losses to the plan or take another type of corrective action to correct plan deficiencies</a:t>
            </a:r>
          </a:p>
          <a:p>
            <a:r>
              <a:rPr lang="en-US" sz="1800" dirty="0"/>
              <a:t>106 individuals (e.g., plan officials, corporate officers and service providers) were indicted for plan offenses</a:t>
            </a:r>
          </a:p>
        </p:txBody>
      </p:sp>
      <p:sp>
        <p:nvSpPr>
          <p:cNvPr id="5" name="Content Placeholder 4"/>
          <p:cNvSpPr>
            <a:spLocks noGrp="1"/>
          </p:cNvSpPr>
          <p:nvPr>
            <p:ph sz="quarter" idx="14"/>
          </p:nvPr>
        </p:nvSpPr>
        <p:spPr/>
        <p:txBody>
          <a:bodyPr/>
          <a:lstStyle/>
          <a:p>
            <a:r>
              <a:rPr lang="en-US" dirty="0" smtClean="0"/>
              <a:t>1 EBSA 2014 Enforcement Fact Sheet</a:t>
            </a:r>
            <a:endParaRPr lang="en-US" dirty="0"/>
          </a:p>
        </p:txBody>
      </p:sp>
      <p:grpSp>
        <p:nvGrpSpPr>
          <p:cNvPr id="8" name="Group 7"/>
          <p:cNvGrpSpPr/>
          <p:nvPr/>
        </p:nvGrpSpPr>
        <p:grpSpPr>
          <a:xfrm>
            <a:off x="3105111" y="1638343"/>
            <a:ext cx="1465410" cy="1605353"/>
            <a:chOff x="2369412" y="1520011"/>
            <a:chExt cx="1465410" cy="1605353"/>
          </a:xfrm>
        </p:grpSpPr>
        <p:sp>
          <p:nvSpPr>
            <p:cNvPr id="9" name="TextBox 8"/>
            <p:cNvSpPr txBox="1"/>
            <p:nvPr/>
          </p:nvSpPr>
          <p:spPr>
            <a:xfrm>
              <a:off x="2369412" y="2202034"/>
              <a:ext cx="1465410" cy="923330"/>
            </a:xfrm>
            <a:prstGeom prst="rect">
              <a:avLst/>
            </a:prstGeom>
            <a:noFill/>
          </p:spPr>
          <p:txBody>
            <a:bodyPr wrap="square" rtlCol="0">
              <a:spAutoFit/>
            </a:bodyPr>
            <a:lstStyle/>
            <a:p>
              <a:r>
                <a:rPr lang="en-US" sz="1800" b="0" dirty="0" smtClean="0">
                  <a:solidFill>
                    <a:srgbClr val="009FDF"/>
                  </a:solidFill>
                </a:rPr>
                <a:t>full-timers assigned to enforcement</a:t>
              </a:r>
              <a:endParaRPr lang="en-US" sz="1800" b="0" dirty="0">
                <a:solidFill>
                  <a:srgbClr val="009FDF"/>
                </a:solidFill>
              </a:endParaRPr>
            </a:p>
          </p:txBody>
        </p:sp>
        <p:sp>
          <p:nvSpPr>
            <p:cNvPr id="10" name="TextBox 9"/>
            <p:cNvSpPr txBox="1"/>
            <p:nvPr/>
          </p:nvSpPr>
          <p:spPr>
            <a:xfrm>
              <a:off x="2369412" y="1520011"/>
              <a:ext cx="1323797" cy="861774"/>
            </a:xfrm>
            <a:prstGeom prst="rect">
              <a:avLst/>
            </a:prstGeom>
            <a:noFill/>
          </p:spPr>
          <p:txBody>
            <a:bodyPr wrap="square" rtlCol="0">
              <a:spAutoFit/>
            </a:bodyPr>
            <a:lstStyle/>
            <a:p>
              <a:r>
                <a:rPr lang="en-US" sz="5000" dirty="0" smtClean="0">
                  <a:solidFill>
                    <a:schemeClr val="tx2"/>
                  </a:solidFill>
                </a:rPr>
                <a:t>859</a:t>
              </a:r>
              <a:endParaRPr lang="en-US" sz="5000" dirty="0">
                <a:solidFill>
                  <a:schemeClr val="tx2"/>
                </a:solidFill>
              </a:endParaRPr>
            </a:p>
          </p:txBody>
        </p:sp>
      </p:grpSp>
      <p:grpSp>
        <p:nvGrpSpPr>
          <p:cNvPr id="11" name="Group 10"/>
          <p:cNvGrpSpPr/>
          <p:nvPr/>
        </p:nvGrpSpPr>
        <p:grpSpPr>
          <a:xfrm>
            <a:off x="5006249" y="1638343"/>
            <a:ext cx="1822944" cy="1605353"/>
            <a:chOff x="4481893" y="1832969"/>
            <a:chExt cx="1899873" cy="1605353"/>
          </a:xfrm>
        </p:grpSpPr>
        <p:sp>
          <p:nvSpPr>
            <p:cNvPr id="12" name="TextBox 11"/>
            <p:cNvSpPr txBox="1"/>
            <p:nvPr/>
          </p:nvSpPr>
          <p:spPr>
            <a:xfrm>
              <a:off x="4481893" y="2514992"/>
              <a:ext cx="1820459" cy="923330"/>
            </a:xfrm>
            <a:prstGeom prst="rect">
              <a:avLst/>
            </a:prstGeom>
            <a:noFill/>
          </p:spPr>
          <p:txBody>
            <a:bodyPr wrap="square" rtlCol="0">
              <a:spAutoFit/>
            </a:bodyPr>
            <a:lstStyle/>
            <a:p>
              <a:r>
                <a:rPr lang="en-US" sz="1800" b="0" dirty="0">
                  <a:solidFill>
                    <a:srgbClr val="009FDF"/>
                  </a:solidFill>
                </a:rPr>
                <a:t>c</a:t>
              </a:r>
              <a:r>
                <a:rPr lang="en-US" sz="1800" b="0" dirty="0" smtClean="0">
                  <a:solidFill>
                    <a:srgbClr val="009FDF"/>
                  </a:solidFill>
                </a:rPr>
                <a:t>ivil </a:t>
              </a:r>
              <a:r>
                <a:rPr lang="en-US" sz="1800" b="0" dirty="0" smtClean="0">
                  <a:solidFill>
                    <a:schemeClr val="bg2"/>
                  </a:solidFill>
                </a:rPr>
                <a:t>investigations closed (up 7%)</a:t>
              </a:r>
              <a:endParaRPr lang="en-US" sz="1800" b="0" dirty="0">
                <a:solidFill>
                  <a:schemeClr val="bg2"/>
                </a:solidFill>
              </a:endParaRPr>
            </a:p>
          </p:txBody>
        </p:sp>
        <p:sp>
          <p:nvSpPr>
            <p:cNvPr id="13" name="TextBox 12"/>
            <p:cNvSpPr txBox="1"/>
            <p:nvPr/>
          </p:nvSpPr>
          <p:spPr>
            <a:xfrm>
              <a:off x="4481894" y="1832969"/>
              <a:ext cx="1899872" cy="861774"/>
            </a:xfrm>
            <a:prstGeom prst="rect">
              <a:avLst/>
            </a:prstGeom>
            <a:noFill/>
          </p:spPr>
          <p:txBody>
            <a:bodyPr wrap="square" rtlCol="0">
              <a:spAutoFit/>
            </a:bodyPr>
            <a:lstStyle/>
            <a:p>
              <a:r>
                <a:rPr lang="en-US" sz="5000" dirty="0" smtClean="0">
                  <a:solidFill>
                    <a:srgbClr val="003F6B"/>
                  </a:solidFill>
                </a:rPr>
                <a:t>3,928</a:t>
              </a:r>
              <a:endParaRPr lang="en-US" sz="5000" dirty="0">
                <a:solidFill>
                  <a:srgbClr val="003F6B"/>
                </a:solidFill>
              </a:endParaRPr>
            </a:p>
          </p:txBody>
        </p:sp>
      </p:grpSp>
      <p:grpSp>
        <p:nvGrpSpPr>
          <p:cNvPr id="14" name="Group 13"/>
          <p:cNvGrpSpPr/>
          <p:nvPr/>
        </p:nvGrpSpPr>
        <p:grpSpPr>
          <a:xfrm>
            <a:off x="7264921" y="1648551"/>
            <a:ext cx="1881460" cy="1595145"/>
            <a:chOff x="7092708" y="1843177"/>
            <a:chExt cx="1881460" cy="1595145"/>
          </a:xfrm>
        </p:grpSpPr>
        <p:sp>
          <p:nvSpPr>
            <p:cNvPr id="15" name="TextBox 14"/>
            <p:cNvSpPr txBox="1"/>
            <p:nvPr/>
          </p:nvSpPr>
          <p:spPr>
            <a:xfrm>
              <a:off x="7092708" y="2514992"/>
              <a:ext cx="1881460" cy="923330"/>
            </a:xfrm>
            <a:prstGeom prst="rect">
              <a:avLst/>
            </a:prstGeom>
            <a:noFill/>
          </p:spPr>
          <p:txBody>
            <a:bodyPr wrap="square" rtlCol="0">
              <a:spAutoFit/>
            </a:bodyPr>
            <a:lstStyle/>
            <a:p>
              <a:r>
                <a:rPr lang="en-US" sz="1800" b="0" dirty="0">
                  <a:solidFill>
                    <a:srgbClr val="009FDF"/>
                  </a:solidFill>
                </a:rPr>
                <a:t>c</a:t>
              </a:r>
              <a:r>
                <a:rPr lang="en-US" sz="1800" b="0" dirty="0" smtClean="0">
                  <a:solidFill>
                    <a:srgbClr val="009FDF"/>
                  </a:solidFill>
                </a:rPr>
                <a:t>riminal investigations </a:t>
              </a:r>
              <a:r>
                <a:rPr lang="en-US" sz="1800" b="0" dirty="0" smtClean="0">
                  <a:solidFill>
                    <a:schemeClr val="bg2"/>
                  </a:solidFill>
                </a:rPr>
                <a:t>closed (up 14%)</a:t>
              </a:r>
              <a:endParaRPr lang="en-US" sz="1800" b="0" dirty="0">
                <a:solidFill>
                  <a:schemeClr val="bg2"/>
                </a:solidFill>
              </a:endParaRPr>
            </a:p>
          </p:txBody>
        </p:sp>
        <p:sp>
          <p:nvSpPr>
            <p:cNvPr id="16" name="TextBox 15"/>
            <p:cNvSpPr txBox="1"/>
            <p:nvPr/>
          </p:nvSpPr>
          <p:spPr>
            <a:xfrm>
              <a:off x="7092708" y="1843177"/>
              <a:ext cx="1323797" cy="861774"/>
            </a:xfrm>
            <a:prstGeom prst="rect">
              <a:avLst/>
            </a:prstGeom>
            <a:noFill/>
          </p:spPr>
          <p:txBody>
            <a:bodyPr wrap="square" rtlCol="0">
              <a:spAutoFit/>
            </a:bodyPr>
            <a:lstStyle/>
            <a:p>
              <a:r>
                <a:rPr lang="en-US" sz="5000" dirty="0" smtClean="0">
                  <a:solidFill>
                    <a:srgbClr val="003F6B"/>
                  </a:solidFill>
                </a:rPr>
                <a:t>365</a:t>
              </a:r>
              <a:endParaRPr lang="en-US" sz="5000" dirty="0">
                <a:solidFill>
                  <a:srgbClr val="003F6B"/>
                </a:solidFill>
              </a:endParaRPr>
            </a:p>
          </p:txBody>
        </p:sp>
      </p:grpSp>
      <p:grpSp>
        <p:nvGrpSpPr>
          <p:cNvPr id="17" name="Group 16"/>
          <p:cNvGrpSpPr/>
          <p:nvPr/>
        </p:nvGrpSpPr>
        <p:grpSpPr>
          <a:xfrm>
            <a:off x="548186" y="1638343"/>
            <a:ext cx="2273595" cy="1318146"/>
            <a:chOff x="2226537" y="1843177"/>
            <a:chExt cx="1632503" cy="1318146"/>
          </a:xfrm>
        </p:grpSpPr>
        <p:sp>
          <p:nvSpPr>
            <p:cNvPr id="18" name="TextBox 17"/>
            <p:cNvSpPr txBox="1"/>
            <p:nvPr/>
          </p:nvSpPr>
          <p:spPr>
            <a:xfrm>
              <a:off x="2369413" y="2514992"/>
              <a:ext cx="1489627" cy="646331"/>
            </a:xfrm>
            <a:prstGeom prst="rect">
              <a:avLst/>
            </a:prstGeom>
            <a:noFill/>
          </p:spPr>
          <p:txBody>
            <a:bodyPr wrap="square" rtlCol="0">
              <a:spAutoFit/>
            </a:bodyPr>
            <a:lstStyle/>
            <a:p>
              <a:r>
                <a:rPr lang="en-US" sz="1800" b="0" dirty="0" smtClean="0">
                  <a:solidFill>
                    <a:schemeClr val="bg2"/>
                  </a:solidFill>
                </a:rPr>
                <a:t>2014 monetary results</a:t>
              </a:r>
              <a:endParaRPr lang="en-US" sz="1800" b="0" dirty="0">
                <a:solidFill>
                  <a:schemeClr val="bg2"/>
                </a:solidFill>
              </a:endParaRPr>
            </a:p>
          </p:txBody>
        </p:sp>
        <p:sp>
          <p:nvSpPr>
            <p:cNvPr id="19" name="TextBox 18"/>
            <p:cNvSpPr txBox="1"/>
            <p:nvPr/>
          </p:nvSpPr>
          <p:spPr>
            <a:xfrm>
              <a:off x="2226537" y="1843177"/>
              <a:ext cx="1632502" cy="861774"/>
            </a:xfrm>
            <a:prstGeom prst="rect">
              <a:avLst/>
            </a:prstGeom>
            <a:noFill/>
          </p:spPr>
          <p:txBody>
            <a:bodyPr wrap="square" rtlCol="0">
              <a:spAutoFit/>
            </a:bodyPr>
            <a:lstStyle/>
            <a:p>
              <a:r>
                <a:rPr lang="en-US" sz="5000" dirty="0" smtClean="0">
                  <a:solidFill>
                    <a:schemeClr val="tx2"/>
                  </a:solidFill>
                </a:rPr>
                <a:t>$823M</a:t>
              </a:r>
              <a:endParaRPr lang="en-US" sz="5000" dirty="0">
                <a:solidFill>
                  <a:schemeClr val="tx2"/>
                </a:solidFill>
              </a:endParaRPr>
            </a:p>
          </p:txBody>
        </p:sp>
      </p:grpSp>
      <p:sp>
        <p:nvSpPr>
          <p:cNvPr id="20"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21"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416577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DOL 2015 enforcement </a:t>
            </a:r>
            <a:r>
              <a:rPr lang="en-US" dirty="0" smtClean="0"/>
              <a:t>priorities</a:t>
            </a:r>
            <a:r>
              <a:rPr lang="en-US" baseline="30000" dirty="0" smtClean="0"/>
              <a:t>1</a:t>
            </a:r>
            <a:endParaRPr lang="en-US" baseline="30000" dirty="0"/>
          </a:p>
        </p:txBody>
      </p:sp>
      <p:sp>
        <p:nvSpPr>
          <p:cNvPr id="3" name="Slide Number Placeholder 2"/>
          <p:cNvSpPr>
            <a:spLocks noGrp="1"/>
          </p:cNvSpPr>
          <p:nvPr>
            <p:ph type="sldNum" sz="quarter" idx="12"/>
          </p:nvPr>
        </p:nvSpPr>
        <p:spPr/>
        <p:txBody>
          <a:bodyPr/>
          <a:lstStyle/>
          <a:p>
            <a:fld id="{39EE2C01-9CB9-45C1-A1E8-81D41AF78B45}" type="slidenum">
              <a:rPr lang="en-GB" smtClean="0"/>
              <a:t>6</a:t>
            </a:fld>
            <a:endParaRPr lang="en-GB" dirty="0"/>
          </a:p>
        </p:txBody>
      </p:sp>
      <p:sp>
        <p:nvSpPr>
          <p:cNvPr id="4" name="Content Placeholder 3"/>
          <p:cNvSpPr>
            <a:spLocks noGrp="1"/>
          </p:cNvSpPr>
          <p:nvPr>
            <p:ph sz="quarter" idx="13"/>
          </p:nvPr>
        </p:nvSpPr>
        <p:spPr/>
        <p:txBody>
          <a:bodyPr>
            <a:normAutofit/>
          </a:bodyPr>
          <a:lstStyle/>
          <a:p>
            <a:pPr marL="0" indent="0">
              <a:buNone/>
            </a:pPr>
            <a:r>
              <a:rPr lang="en-US" sz="1800" dirty="0" smtClean="0"/>
              <a:t>DOL plans “aggressive” enforcement for 2015</a:t>
            </a:r>
          </a:p>
          <a:p>
            <a:endParaRPr lang="en-US" sz="1800" dirty="0"/>
          </a:p>
        </p:txBody>
      </p:sp>
      <p:sp>
        <p:nvSpPr>
          <p:cNvPr id="5" name="Content Placeholder 4"/>
          <p:cNvSpPr>
            <a:spLocks noGrp="1"/>
          </p:cNvSpPr>
          <p:nvPr>
            <p:ph sz="quarter" idx="14"/>
          </p:nvPr>
        </p:nvSpPr>
        <p:spPr/>
        <p:txBody>
          <a:bodyPr/>
          <a:lstStyle/>
          <a:p>
            <a:r>
              <a:rPr lang="en-US" dirty="0" smtClean="0"/>
              <a:t>1 Congressional Budget Justification  Employee Benefits </a:t>
            </a:r>
            <a:r>
              <a:rPr lang="en-US" dirty="0"/>
              <a:t>Security Administration http://www.dol.gov/ebsa/erisa_enforcement.html</a:t>
            </a:r>
          </a:p>
        </p:txBody>
      </p:sp>
      <p:graphicFrame>
        <p:nvGraphicFramePr>
          <p:cNvPr id="7" name="Group 3"/>
          <p:cNvGraphicFramePr>
            <a:graphicFrameLocks noGrp="1"/>
          </p:cNvGraphicFramePr>
          <p:nvPr>
            <p:extLst>
              <p:ext uri="{D42A27DB-BD31-4B8C-83A1-F6EECF244321}">
                <p14:modId xmlns:p14="http://schemas.microsoft.com/office/powerpoint/2010/main" val="2980531914"/>
              </p:ext>
            </p:extLst>
          </p:nvPr>
        </p:nvGraphicFramePr>
        <p:xfrm>
          <a:off x="422524" y="2274650"/>
          <a:ext cx="9218115" cy="2163768"/>
        </p:xfrm>
        <a:graphic>
          <a:graphicData uri="http://schemas.openxmlformats.org/drawingml/2006/table">
            <a:tbl>
              <a:tblPr/>
              <a:tblGrid>
                <a:gridCol w="2233833"/>
                <a:gridCol w="3466075"/>
                <a:gridCol w="3518207"/>
              </a:tblGrid>
              <a:tr h="388971">
                <a:tc>
                  <a:txBody>
                    <a:bodyPr/>
                    <a:lstStyle/>
                    <a:p>
                      <a:pPr marL="0" marR="0" lvl="0" indent="0" algn="l" defTabSz="914400" rtl="0" eaLnBrk="0" fontAlgn="base" latinLnBrk="0" hangingPunct="0">
                        <a:lnSpc>
                          <a:spcPct val="100000"/>
                        </a:lnSpc>
                        <a:spcBef>
                          <a:spcPct val="35000"/>
                        </a:spcBef>
                        <a:spcAft>
                          <a:spcPct val="35000"/>
                        </a:spcAft>
                        <a:buClr>
                          <a:schemeClr val="accent2"/>
                        </a:buClr>
                        <a:buSzPct val="80000"/>
                        <a:buFont typeface="Wingdings" pitchFamily="2" charset="2"/>
                        <a:buNone/>
                        <a:tabLst/>
                        <a:defRPr/>
                      </a:pPr>
                      <a:r>
                        <a:rPr lang="en-US" sz="1600" b="1" baseline="0" dirty="0" smtClean="0">
                          <a:solidFill>
                            <a:schemeClr val="bg1"/>
                          </a:solidFill>
                        </a:rPr>
                        <a:t>Enforcement Priorities</a:t>
                      </a:r>
                      <a:endParaRPr lang="en-US" sz="1600" b="1" dirty="0" smtClean="0">
                        <a:solidFill>
                          <a:schemeClr val="bg1"/>
                        </a:solidFill>
                      </a:endParaRPr>
                    </a:p>
                  </a:txBody>
                  <a:tcPr marL="54839" marR="54839" marT="20404" marB="20404" anchor="ctr" horzOverflow="overflow">
                    <a:lnL cap="flat">
                      <a:noFill/>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Who Is the Target?</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Action</a:t>
                      </a:r>
                    </a:p>
                  </a:txBody>
                  <a:tcPr marL="54839" marR="54839" marT="20404" marB="20404" anchor="ctr" horzOverflow="overflow">
                    <a:lnL w="12700" cap="flat" cmpd="sng" algn="ctr">
                      <a:solidFill>
                        <a:schemeClr val="bg1"/>
                      </a:solidFill>
                      <a:prstDash val="solid"/>
                      <a:round/>
                      <a:headEnd type="none" w="med" len="med"/>
                      <a:tailEnd type="none" w="med" len="med"/>
                    </a:lnL>
                    <a:lnR cap="flat">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r>
              <a:tr h="816805">
                <a:tc>
                  <a:txBody>
                    <a:bodyPr/>
                    <a:lstStyle/>
                    <a:p>
                      <a:r>
                        <a:rPr lang="en-US" sz="1600" b="1" dirty="0" smtClean="0">
                          <a:solidFill>
                            <a:schemeClr val="tx1"/>
                          </a:solidFill>
                        </a:rPr>
                        <a:t>Major Case </a:t>
                      </a:r>
                      <a:br>
                        <a:rPr lang="en-US" sz="1600" b="1" dirty="0" smtClean="0">
                          <a:solidFill>
                            <a:schemeClr val="tx1"/>
                          </a:solidFill>
                        </a:rPr>
                      </a:br>
                      <a:r>
                        <a:rPr lang="en-US" sz="1600" b="1" dirty="0" smtClean="0">
                          <a:solidFill>
                            <a:schemeClr val="tx1"/>
                          </a:solidFill>
                        </a:rPr>
                        <a:t>Enforcement Priorities</a:t>
                      </a:r>
                      <a:endParaRPr lang="en-US" sz="1600" b="1" dirty="0">
                        <a:solidFill>
                          <a:schemeClr val="tx1"/>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dirty="0" smtClean="0">
                          <a:solidFill>
                            <a:schemeClr val="tx1"/>
                          </a:solidFill>
                        </a:rPr>
                        <a:t>Professional plan fiduciaries </a:t>
                      </a:r>
                      <a:br>
                        <a:rPr lang="en-US" sz="1600" dirty="0" smtClean="0">
                          <a:solidFill>
                            <a:schemeClr val="tx1"/>
                          </a:solidFill>
                        </a:rPr>
                      </a:br>
                      <a:r>
                        <a:rPr lang="en-US" sz="1600" dirty="0" smtClean="0">
                          <a:solidFill>
                            <a:schemeClr val="tx1"/>
                          </a:solidFill>
                        </a:rPr>
                        <a:t>and service providers</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b="1" dirty="0" smtClean="0">
                          <a:solidFill>
                            <a:schemeClr val="bg2"/>
                          </a:solidFill>
                        </a:rPr>
                        <a:t>Review service</a:t>
                      </a:r>
                      <a:r>
                        <a:rPr lang="en-US" sz="1600" b="1" baseline="0" dirty="0" smtClean="0">
                          <a:solidFill>
                            <a:schemeClr val="bg2"/>
                          </a:solidFill>
                        </a:rPr>
                        <a:t> contracts; ensure fees are reasonable; identify potential conflicts of interests</a:t>
                      </a:r>
                      <a:endParaRPr lang="en-US" sz="1600" b="1" dirty="0">
                        <a:solidFill>
                          <a:schemeClr val="bg2"/>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818475">
                <a:tc>
                  <a:txBody>
                    <a:bodyPr/>
                    <a:lstStyle/>
                    <a:p>
                      <a:r>
                        <a:rPr lang="en-US" sz="1600" b="1" dirty="0" smtClean="0">
                          <a:solidFill>
                            <a:schemeClr val="tx1"/>
                          </a:solidFill>
                        </a:rPr>
                        <a:t>Employee Contributions</a:t>
                      </a:r>
                      <a:r>
                        <a:rPr lang="en-US" sz="1600" b="1" baseline="0" dirty="0" smtClean="0">
                          <a:solidFill>
                            <a:schemeClr val="tx1"/>
                          </a:solidFill>
                        </a:rPr>
                        <a:t> Initiative</a:t>
                      </a:r>
                      <a:endParaRPr lang="en-US" sz="1600" b="1" dirty="0">
                        <a:solidFill>
                          <a:schemeClr val="tx1"/>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dirty="0" smtClean="0">
                          <a:solidFill>
                            <a:schemeClr val="tx1"/>
                          </a:solidFill>
                        </a:rPr>
                        <a:t>Plan service providers and fiduciaries</a:t>
                      </a:r>
                      <a:r>
                        <a:rPr lang="en-US" sz="1600" baseline="0" dirty="0" smtClean="0">
                          <a:solidFill>
                            <a:schemeClr val="tx1"/>
                          </a:solidFill>
                        </a:rPr>
                        <a:t> that deal with employee salary deferrals</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b="1" baseline="0" dirty="0" smtClean="0">
                          <a:solidFill>
                            <a:schemeClr val="bg2"/>
                          </a:solidFill>
                        </a:rPr>
                        <a:t>Ensure timely deposit of employee contributions</a:t>
                      </a:r>
                      <a:endParaRPr lang="en-US" sz="1600" b="1" baseline="0" dirty="0" smtClean="0">
                        <a:solidFill>
                          <a:srgbClr val="FF0000"/>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8"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9"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99469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DOL 2015 enforcement </a:t>
            </a:r>
            <a:r>
              <a:rPr lang="en-US" dirty="0" smtClean="0"/>
              <a:t>projects</a:t>
            </a:r>
            <a:r>
              <a:rPr lang="en-US" baseline="30000" dirty="0" smtClean="0"/>
              <a:t>1</a:t>
            </a:r>
            <a:endParaRPr lang="en-US" baseline="30000" dirty="0"/>
          </a:p>
        </p:txBody>
      </p:sp>
      <p:sp>
        <p:nvSpPr>
          <p:cNvPr id="3" name="Slide Number Placeholder 2"/>
          <p:cNvSpPr>
            <a:spLocks noGrp="1"/>
          </p:cNvSpPr>
          <p:nvPr>
            <p:ph type="sldNum" sz="quarter" idx="12"/>
          </p:nvPr>
        </p:nvSpPr>
        <p:spPr/>
        <p:txBody>
          <a:bodyPr/>
          <a:lstStyle/>
          <a:p>
            <a:fld id="{39EE2C01-9CB9-45C1-A1E8-81D41AF78B45}" type="slidenum">
              <a:rPr lang="en-GB" smtClean="0"/>
              <a:t>7</a:t>
            </a:fld>
            <a:endParaRPr lang="en-GB" dirty="0"/>
          </a:p>
        </p:txBody>
      </p:sp>
      <p:sp>
        <p:nvSpPr>
          <p:cNvPr id="4" name="Content Placeholder 3"/>
          <p:cNvSpPr>
            <a:spLocks noGrp="1"/>
          </p:cNvSpPr>
          <p:nvPr>
            <p:ph sz="quarter" idx="13"/>
          </p:nvPr>
        </p:nvSpPr>
        <p:spPr/>
        <p:txBody>
          <a:bodyPr>
            <a:normAutofit/>
          </a:bodyPr>
          <a:lstStyle/>
          <a:p>
            <a:pPr marL="0" indent="0">
              <a:buNone/>
            </a:pPr>
            <a:r>
              <a:rPr lang="en-US" sz="1800" dirty="0"/>
              <a:t>DOL plans “aggressive” enforcement for 2015</a:t>
            </a:r>
          </a:p>
          <a:p>
            <a:endParaRPr lang="en-US" sz="1800" dirty="0"/>
          </a:p>
        </p:txBody>
      </p:sp>
      <p:sp>
        <p:nvSpPr>
          <p:cNvPr id="5" name="Content Placeholder 4"/>
          <p:cNvSpPr>
            <a:spLocks noGrp="1"/>
          </p:cNvSpPr>
          <p:nvPr>
            <p:ph sz="quarter" idx="14"/>
          </p:nvPr>
        </p:nvSpPr>
        <p:spPr/>
        <p:txBody>
          <a:bodyPr/>
          <a:lstStyle/>
          <a:p>
            <a:r>
              <a:rPr lang="en-US" dirty="0">
                <a:solidFill>
                  <a:srgbClr val="FF0000"/>
                </a:solidFill>
              </a:rPr>
              <a:t>1 </a:t>
            </a:r>
            <a:r>
              <a:rPr lang="en-US" dirty="0">
                <a:solidFill>
                  <a:srgbClr val="FF0000"/>
                </a:solidFill>
                <a:hlinkClick r:id="rId3"/>
              </a:rPr>
              <a:t>http://</a:t>
            </a:r>
            <a:r>
              <a:rPr lang="en-US" dirty="0" smtClean="0">
                <a:hlinkClick r:id="rId3"/>
              </a:rPr>
              <a:t>www.dol.gov/ebsa/erisa_enforcement.html</a:t>
            </a:r>
            <a:r>
              <a:rPr lang="en-US" dirty="0" smtClean="0"/>
              <a:t>; </a:t>
            </a:r>
            <a:endParaRPr lang="en-US" dirty="0"/>
          </a:p>
        </p:txBody>
      </p:sp>
      <p:graphicFrame>
        <p:nvGraphicFramePr>
          <p:cNvPr id="7" name="Group 3"/>
          <p:cNvGraphicFramePr>
            <a:graphicFrameLocks noGrp="1"/>
          </p:cNvGraphicFramePr>
          <p:nvPr>
            <p:extLst>
              <p:ext uri="{D42A27DB-BD31-4B8C-83A1-F6EECF244321}">
                <p14:modId xmlns:p14="http://schemas.microsoft.com/office/powerpoint/2010/main" val="3597197129"/>
              </p:ext>
            </p:extLst>
          </p:nvPr>
        </p:nvGraphicFramePr>
        <p:xfrm>
          <a:off x="422524" y="2274650"/>
          <a:ext cx="9218115" cy="4788107"/>
        </p:xfrm>
        <a:graphic>
          <a:graphicData uri="http://schemas.openxmlformats.org/drawingml/2006/table">
            <a:tbl>
              <a:tblPr/>
              <a:tblGrid>
                <a:gridCol w="2233833"/>
                <a:gridCol w="3466075"/>
                <a:gridCol w="3518207"/>
              </a:tblGrid>
              <a:tr h="388971">
                <a:tc>
                  <a:txBody>
                    <a:bodyPr/>
                    <a:lstStyle/>
                    <a:p>
                      <a:pPr marL="0" marR="0" lvl="0" indent="0" algn="l" defTabSz="914400" rtl="0" eaLnBrk="0" fontAlgn="base" latinLnBrk="0" hangingPunct="0">
                        <a:lnSpc>
                          <a:spcPct val="100000"/>
                        </a:lnSpc>
                        <a:spcBef>
                          <a:spcPct val="35000"/>
                        </a:spcBef>
                        <a:spcAft>
                          <a:spcPct val="35000"/>
                        </a:spcAft>
                        <a:buClr>
                          <a:schemeClr val="accent2"/>
                        </a:buClr>
                        <a:buSzPct val="80000"/>
                        <a:buFont typeface="Wingdings" pitchFamily="2" charset="2"/>
                        <a:buNone/>
                        <a:tabLst/>
                        <a:defRPr/>
                      </a:pPr>
                      <a:r>
                        <a:rPr lang="en-US" sz="1600" b="1" baseline="0" dirty="0" smtClean="0">
                          <a:solidFill>
                            <a:schemeClr val="bg1"/>
                          </a:solidFill>
                        </a:rPr>
                        <a:t>Enforcement Projects</a:t>
                      </a:r>
                      <a:endParaRPr lang="en-US" sz="1600" b="1" dirty="0" smtClean="0">
                        <a:solidFill>
                          <a:schemeClr val="bg1"/>
                        </a:solidFill>
                      </a:endParaRPr>
                    </a:p>
                  </a:txBody>
                  <a:tcPr marL="54839" marR="54839" marT="20404" marB="20404" anchor="ctr" horzOverflow="overflow">
                    <a:lnL cap="flat">
                      <a:noFill/>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Who Is the Target?</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Action</a:t>
                      </a:r>
                    </a:p>
                  </a:txBody>
                  <a:tcPr marL="54839" marR="54839" marT="20404" marB="20404" anchor="ctr" horzOverflow="overflow">
                    <a:lnL w="12700" cap="flat" cmpd="sng" algn="ctr">
                      <a:solidFill>
                        <a:schemeClr val="bg1"/>
                      </a:solidFill>
                      <a:prstDash val="solid"/>
                      <a:round/>
                      <a:headEnd type="none" w="med" len="med"/>
                      <a:tailEnd type="none" w="med" len="med"/>
                    </a:lnL>
                    <a:lnR cap="flat">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r>
              <a:tr h="816805">
                <a:tc>
                  <a:txBody>
                    <a:bodyPr/>
                    <a:lstStyle/>
                    <a:p>
                      <a:r>
                        <a:rPr lang="en-US" sz="1600" b="1" dirty="0" smtClean="0">
                          <a:solidFill>
                            <a:schemeClr val="tx1"/>
                          </a:solidFill>
                        </a:rPr>
                        <a:t>Fiduciary Service Provider Compensation Project</a:t>
                      </a:r>
                      <a:endParaRPr lang="en-US" sz="1600" b="1" dirty="0">
                        <a:solidFill>
                          <a:schemeClr val="tx1"/>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dirty="0" smtClean="0">
                          <a:solidFill>
                            <a:schemeClr val="tx1"/>
                          </a:solidFill>
                        </a:rPr>
                        <a:t>Plan service providers and fiduciaries</a:t>
                      </a:r>
                      <a:r>
                        <a:rPr lang="en-US" sz="1600" baseline="0" dirty="0" smtClean="0">
                          <a:solidFill>
                            <a:schemeClr val="tx1"/>
                          </a:solidFill>
                        </a:rPr>
                        <a:t> regarding compliance with and proper </a:t>
                      </a:r>
                      <a:br>
                        <a:rPr lang="en-US" sz="1600" baseline="0" dirty="0" smtClean="0">
                          <a:solidFill>
                            <a:schemeClr val="tx1"/>
                          </a:solidFill>
                        </a:rPr>
                      </a:br>
                      <a:r>
                        <a:rPr lang="en-US" sz="1600" baseline="0" dirty="0" smtClean="0">
                          <a:solidFill>
                            <a:schemeClr val="tx1"/>
                          </a:solidFill>
                        </a:rPr>
                        <a:t>use of “</a:t>
                      </a:r>
                      <a:r>
                        <a:rPr lang="en-US" sz="1600" dirty="0" smtClean="0">
                          <a:solidFill>
                            <a:schemeClr val="tx1"/>
                          </a:solidFill>
                        </a:rPr>
                        <a:t>408(b)(2)” disclosures</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285750" indent="-285750">
                        <a:buFont typeface="Wingdings" panose="05000000000000000000" pitchFamily="2" charset="2"/>
                        <a:buChar char="§"/>
                      </a:pPr>
                      <a:r>
                        <a:rPr lang="en-US" sz="1600" b="1" dirty="0" smtClean="0">
                          <a:solidFill>
                            <a:schemeClr val="bg2"/>
                          </a:solidFill>
                        </a:rPr>
                        <a:t>Service</a:t>
                      </a:r>
                      <a:r>
                        <a:rPr lang="en-US" sz="1600" b="1" baseline="0" dirty="0" smtClean="0">
                          <a:solidFill>
                            <a:schemeClr val="bg2"/>
                          </a:solidFill>
                        </a:rPr>
                        <a:t> providers:  Ensure fees are transparent</a:t>
                      </a:r>
                    </a:p>
                    <a:p>
                      <a:pPr marL="285750" indent="-285750">
                        <a:buFont typeface="Wingdings" panose="05000000000000000000" pitchFamily="2" charset="2"/>
                        <a:buChar char="§"/>
                      </a:pPr>
                      <a:r>
                        <a:rPr lang="en-US" sz="1600" b="1" baseline="0" dirty="0" smtClean="0">
                          <a:solidFill>
                            <a:schemeClr val="bg2"/>
                          </a:solidFill>
                        </a:rPr>
                        <a:t>Plan sponsors:  Understand disclosures and assess reasonableness of fees</a:t>
                      </a:r>
                    </a:p>
                    <a:p>
                      <a:pPr marL="285750" indent="-285750">
                        <a:buFont typeface="Wingdings" panose="05000000000000000000" pitchFamily="2" charset="2"/>
                        <a:buChar char="§"/>
                      </a:pPr>
                      <a:r>
                        <a:rPr lang="en-US" sz="1600" b="1" baseline="0" dirty="0" smtClean="0">
                          <a:solidFill>
                            <a:schemeClr val="bg2"/>
                          </a:solidFill>
                        </a:rPr>
                        <a:t>Both: Anticipate release of disclosure “guide” in 09/2015 </a:t>
                      </a: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816805">
                <a:tc>
                  <a:txBody>
                    <a:bodyPr/>
                    <a:lstStyle/>
                    <a:p>
                      <a:r>
                        <a:rPr lang="en-US" sz="1600" b="1" dirty="0" smtClean="0">
                          <a:solidFill>
                            <a:schemeClr val="tx1"/>
                          </a:solidFill>
                        </a:rPr>
                        <a:t>Contributory Plans Criminal Project</a:t>
                      </a:r>
                      <a:endParaRPr lang="en-US" sz="1600" b="1" dirty="0">
                        <a:solidFill>
                          <a:schemeClr val="tx1"/>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dirty="0" smtClean="0">
                          <a:solidFill>
                            <a:schemeClr val="tx1"/>
                          </a:solidFill>
                        </a:rPr>
                        <a:t>401(k) plan fiduciaries</a:t>
                      </a: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b="1" dirty="0" smtClean="0">
                          <a:solidFill>
                            <a:srgbClr val="009FDF"/>
                          </a:solidFill>
                        </a:rPr>
                        <a:t>Ensure timely</a:t>
                      </a:r>
                      <a:r>
                        <a:rPr lang="en-US" sz="1600" b="1" baseline="0" dirty="0" smtClean="0">
                          <a:solidFill>
                            <a:srgbClr val="009FDF"/>
                          </a:solidFill>
                        </a:rPr>
                        <a:t> deposit of employee salary deferrals</a:t>
                      </a:r>
                      <a:endParaRPr lang="en-US" sz="1600" b="1" dirty="0">
                        <a:solidFill>
                          <a:srgbClr val="009FDF"/>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818475">
                <a:tc>
                  <a:txBody>
                    <a:bodyPr/>
                    <a:lstStyle/>
                    <a:p>
                      <a:r>
                        <a:rPr lang="en-US" sz="1600" b="1" dirty="0" smtClean="0">
                          <a:solidFill>
                            <a:schemeClr val="tx1"/>
                          </a:solidFill>
                        </a:rPr>
                        <a:t>Rapid ERISA Action </a:t>
                      </a:r>
                      <a:br>
                        <a:rPr lang="en-US" sz="1600" b="1" dirty="0" smtClean="0">
                          <a:solidFill>
                            <a:schemeClr val="tx1"/>
                          </a:solidFill>
                        </a:rPr>
                      </a:br>
                      <a:r>
                        <a:rPr lang="en-US" sz="1600" b="1" dirty="0" smtClean="0">
                          <a:solidFill>
                            <a:schemeClr val="tx1"/>
                          </a:solidFill>
                        </a:rPr>
                        <a:t>TEAM (REACT)</a:t>
                      </a:r>
                      <a:endParaRPr lang="en-US" sz="1600" b="1" dirty="0">
                        <a:solidFill>
                          <a:schemeClr val="tx1"/>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dirty="0" smtClean="0">
                          <a:solidFill>
                            <a:schemeClr val="tx1"/>
                          </a:solidFill>
                        </a:rPr>
                        <a:t>Plan sponsors facing severe financial hardship or bankruptcy</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b="1" dirty="0" smtClean="0">
                          <a:solidFill>
                            <a:srgbClr val="009FDF"/>
                          </a:solidFill>
                        </a:rPr>
                        <a:t>Make</a:t>
                      </a:r>
                      <a:r>
                        <a:rPr lang="en-US" sz="1600" b="1" baseline="0" dirty="0" smtClean="0">
                          <a:solidFill>
                            <a:srgbClr val="009FDF"/>
                          </a:solidFill>
                        </a:rPr>
                        <a:t> required plan contributions; protect participant and beneficiaries’ rights to forestall lawsuits</a:t>
                      </a:r>
                      <a:endParaRPr lang="en-US" sz="1600" b="1" dirty="0">
                        <a:solidFill>
                          <a:srgbClr val="009FDF"/>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818475">
                <a:tc>
                  <a:txBody>
                    <a:bodyPr/>
                    <a:lstStyle/>
                    <a:p>
                      <a:r>
                        <a:rPr lang="en-US" sz="1600" b="1" dirty="0" smtClean="0">
                          <a:solidFill>
                            <a:schemeClr val="tx1"/>
                          </a:solidFill>
                        </a:rPr>
                        <a:t>Employee Stock Ownership Plans</a:t>
                      </a:r>
                      <a:endParaRPr lang="en-US" sz="1600" b="1" dirty="0">
                        <a:solidFill>
                          <a:schemeClr val="tx1"/>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indent="0" algn="l" defTabSz="101919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Plan</a:t>
                      </a:r>
                      <a:r>
                        <a:rPr lang="en-US" sz="1600" baseline="0" dirty="0" smtClean="0">
                          <a:solidFill>
                            <a:schemeClr val="tx1"/>
                          </a:solidFill>
                        </a:rPr>
                        <a:t> service providers such as valuation firms and independent trustees</a:t>
                      </a:r>
                      <a:endParaRPr lang="en-US" sz="1600" dirty="0" smtClean="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indent="0" algn="l" defTabSz="1019190" rtl="0" eaLnBrk="1" fontAlgn="auto" latinLnBrk="0" hangingPunct="1">
                        <a:lnSpc>
                          <a:spcPct val="100000"/>
                        </a:lnSpc>
                        <a:spcBef>
                          <a:spcPts val="0"/>
                        </a:spcBef>
                        <a:spcAft>
                          <a:spcPts val="0"/>
                        </a:spcAft>
                        <a:buClrTx/>
                        <a:buSzTx/>
                        <a:buFontTx/>
                        <a:buNone/>
                        <a:tabLst/>
                        <a:defRPr/>
                      </a:pPr>
                      <a:r>
                        <a:rPr lang="en-US" sz="1600" b="1" dirty="0" smtClean="0">
                          <a:solidFill>
                            <a:srgbClr val="009FDF"/>
                          </a:solidFill>
                        </a:rPr>
                        <a:t>Evaluate</a:t>
                      </a:r>
                      <a:r>
                        <a:rPr lang="en-US" sz="1600" b="1" baseline="0" dirty="0" smtClean="0">
                          <a:solidFill>
                            <a:srgbClr val="009FDF"/>
                          </a:solidFill>
                        </a:rPr>
                        <a:t> transactions for potential conflicts of interest especially in valuation scenarios</a:t>
                      </a:r>
                      <a:endParaRPr lang="en-US" sz="1600" b="1" dirty="0" smtClean="0">
                        <a:solidFill>
                          <a:srgbClr val="009FDF"/>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8"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9"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2725084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DOL Regulations</a:t>
            </a:r>
            <a:endParaRPr lang="en-US" dirty="0"/>
          </a:p>
        </p:txBody>
      </p:sp>
      <p:sp>
        <p:nvSpPr>
          <p:cNvPr id="5"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6"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785845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 Rule — Investment Advice”</a:t>
            </a:r>
          </a:p>
        </p:txBody>
      </p:sp>
      <p:sp>
        <p:nvSpPr>
          <p:cNvPr id="3" name="Slide Number Placeholder 2"/>
          <p:cNvSpPr>
            <a:spLocks noGrp="1"/>
          </p:cNvSpPr>
          <p:nvPr>
            <p:ph type="sldNum" sz="quarter" idx="12"/>
          </p:nvPr>
        </p:nvSpPr>
        <p:spPr/>
        <p:txBody>
          <a:bodyPr/>
          <a:lstStyle/>
          <a:p>
            <a:fld id="{39EE2C01-9CB9-45C1-A1E8-81D41AF78B45}" type="slidenum">
              <a:rPr lang="en-GB" smtClean="0"/>
              <a:t>9</a:t>
            </a:fld>
            <a:endParaRPr lang="en-GB" dirty="0"/>
          </a:p>
        </p:txBody>
      </p:sp>
      <p:sp>
        <p:nvSpPr>
          <p:cNvPr id="4" name="Content Placeholder 3"/>
          <p:cNvSpPr>
            <a:spLocks noGrp="1"/>
          </p:cNvSpPr>
          <p:nvPr>
            <p:ph sz="quarter" idx="13"/>
          </p:nvPr>
        </p:nvSpPr>
        <p:spPr>
          <a:xfrm>
            <a:off x="428975" y="3505994"/>
            <a:ext cx="9211665" cy="3564379"/>
          </a:xfrm>
        </p:spPr>
        <p:txBody>
          <a:bodyPr>
            <a:normAutofit/>
          </a:bodyPr>
          <a:lstStyle/>
          <a:p>
            <a:pPr marL="0" indent="0">
              <a:buNone/>
            </a:pPr>
            <a:r>
              <a:rPr lang="en-US" sz="1800" dirty="0" smtClean="0">
                <a:solidFill>
                  <a:srgbClr val="009FDF"/>
                </a:solidFill>
                <a:latin typeface="+mj-lt"/>
              </a:rPr>
              <a:t>What is expected?</a:t>
            </a:r>
          </a:p>
          <a:p>
            <a:pPr marL="0" indent="0">
              <a:buNone/>
            </a:pPr>
            <a:r>
              <a:rPr lang="en-US" sz="1800" dirty="0" smtClean="0"/>
              <a:t>A fiduciary rule that will…</a:t>
            </a:r>
          </a:p>
          <a:p>
            <a:r>
              <a:rPr lang="en-US" sz="1800" dirty="0" smtClean="0"/>
              <a:t>More broadly define “fiduciaries” as those who render investment advice to plans and IRAs for a fee</a:t>
            </a:r>
          </a:p>
          <a:p>
            <a:r>
              <a:rPr lang="en-US" sz="1800" dirty="0" smtClean="0"/>
              <a:t>Contain certain exemptions for IRA and plan transactions</a:t>
            </a:r>
            <a:endParaRPr lang="en-US" sz="1800" dirty="0"/>
          </a:p>
        </p:txBody>
      </p:sp>
      <p:graphicFrame>
        <p:nvGraphicFramePr>
          <p:cNvPr id="7" name="Group 3"/>
          <p:cNvGraphicFramePr>
            <a:graphicFrameLocks noGrp="1"/>
          </p:cNvGraphicFramePr>
          <p:nvPr>
            <p:extLst>
              <p:ext uri="{D42A27DB-BD31-4B8C-83A1-F6EECF244321}">
                <p14:modId xmlns:p14="http://schemas.microsoft.com/office/powerpoint/2010/main" val="1758904026"/>
              </p:ext>
            </p:extLst>
          </p:nvPr>
        </p:nvGraphicFramePr>
        <p:xfrm>
          <a:off x="422524" y="1905794"/>
          <a:ext cx="9248721" cy="1405139"/>
        </p:xfrm>
        <a:graphic>
          <a:graphicData uri="http://schemas.openxmlformats.org/drawingml/2006/table">
            <a:tbl>
              <a:tblPr/>
              <a:tblGrid>
                <a:gridCol w="1622140"/>
                <a:gridCol w="1626066"/>
                <a:gridCol w="2752308"/>
                <a:gridCol w="3248207"/>
              </a:tblGrid>
              <a:tr h="388971">
                <a:tc>
                  <a:txBody>
                    <a:bodyPr/>
                    <a:lstStyle/>
                    <a:p>
                      <a:pPr marL="0" marR="0" lvl="0" indent="0" algn="l" defTabSz="914400" rtl="0" eaLnBrk="0" fontAlgn="base" latinLnBrk="0" hangingPunct="0">
                        <a:lnSpc>
                          <a:spcPct val="100000"/>
                        </a:lnSpc>
                        <a:spcBef>
                          <a:spcPct val="35000"/>
                        </a:spcBef>
                        <a:spcAft>
                          <a:spcPct val="35000"/>
                        </a:spcAft>
                        <a:buClr>
                          <a:schemeClr val="accent2"/>
                        </a:buClr>
                        <a:buSzPct val="80000"/>
                        <a:buFont typeface="Wingdings" pitchFamily="2" charset="2"/>
                        <a:buNone/>
                        <a:tabLst/>
                        <a:defRPr/>
                      </a:pPr>
                      <a:r>
                        <a:rPr lang="en-US" sz="1600" b="1" baseline="0" dirty="0" smtClean="0">
                          <a:solidFill>
                            <a:schemeClr val="bg1"/>
                          </a:solidFill>
                        </a:rPr>
                        <a:t>Status</a:t>
                      </a:r>
                      <a:endParaRPr lang="en-US" sz="1600" b="1" dirty="0" smtClean="0">
                        <a:solidFill>
                          <a:schemeClr val="bg1"/>
                        </a:solidFill>
                      </a:endParaRPr>
                    </a:p>
                  </a:txBody>
                  <a:tcPr marL="54839" marR="54839" marT="20404" marB="20404" anchor="ctr" horzOverflow="overflow">
                    <a:lnL cap="flat">
                      <a:noFill/>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Timing</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Who Is the Target?</a:t>
                      </a:r>
                    </a:p>
                  </a:txBody>
                  <a:tcPr marL="54839" marR="54839" marT="20404" marB="204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 typeface="Wingdings" pitchFamily="2" charset="2"/>
                        <a:buNone/>
                        <a:tabLst/>
                      </a:pPr>
                      <a:r>
                        <a:rPr kumimoji="0" lang="en-GB" sz="1600" b="1" i="0" u="none" strike="noStrike" cap="none" normalizeH="0" baseline="0" dirty="0" smtClean="0">
                          <a:ln>
                            <a:noFill/>
                          </a:ln>
                          <a:solidFill>
                            <a:schemeClr val="bg1"/>
                          </a:solidFill>
                          <a:effectLst/>
                          <a:latin typeface="Arial" charset="0"/>
                        </a:rPr>
                        <a:t>Comments/Action</a:t>
                      </a:r>
                    </a:p>
                  </a:txBody>
                  <a:tcPr marL="54839" marR="54839" marT="20404" marB="20404" anchor="ctr" horzOverflow="overflow">
                    <a:lnL w="12700" cap="flat" cmpd="sng" algn="ctr">
                      <a:solidFill>
                        <a:schemeClr val="bg1"/>
                      </a:solidFill>
                      <a:prstDash val="solid"/>
                      <a:round/>
                      <a:headEnd type="none" w="med" len="med"/>
                      <a:tailEnd type="none" w="med" len="med"/>
                    </a:lnL>
                    <a:lnR cap="flat">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tx2"/>
                    </a:solidFill>
                  </a:tcPr>
                </a:tc>
              </a:tr>
              <a:tr h="816805">
                <a:tc>
                  <a:txBody>
                    <a:bodyPr/>
                    <a:lstStyle/>
                    <a:p>
                      <a:r>
                        <a:rPr lang="en-US" sz="1600" b="1" dirty="0" smtClean="0">
                          <a:solidFill>
                            <a:schemeClr val="tx1"/>
                          </a:solidFill>
                        </a:rPr>
                        <a:t>Re-proposed</a:t>
                      </a:r>
                      <a:endParaRPr lang="en-US" sz="1600" b="1" dirty="0">
                        <a:solidFill>
                          <a:schemeClr val="tx1"/>
                        </a:solidFill>
                      </a:endParaRPr>
                    </a:p>
                  </a:txBody>
                  <a:tcPr marL="54839" marR="54839" marT="20404" marB="20404" anchor="ctr" horzOverflow="overflow">
                    <a:lnL cap="flat">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600" dirty="0" smtClean="0">
                          <a:solidFill>
                            <a:schemeClr val="tx1"/>
                          </a:solidFill>
                        </a:rPr>
                        <a:t>Imminent; </a:t>
                      </a:r>
                      <a:br>
                        <a:rPr lang="en-US" sz="1600" dirty="0" smtClean="0">
                          <a:solidFill>
                            <a:schemeClr val="tx1"/>
                          </a:solidFill>
                        </a:rPr>
                      </a:br>
                      <a:r>
                        <a:rPr lang="en-US" sz="1600" dirty="0" smtClean="0">
                          <a:solidFill>
                            <a:schemeClr val="tx1"/>
                          </a:solidFill>
                        </a:rPr>
                        <a:t>60-90 day comment period</a:t>
                      </a:r>
                      <a:r>
                        <a:rPr lang="en-US" sz="1600" baseline="0" dirty="0" smtClean="0">
                          <a:solidFill>
                            <a:schemeClr val="tx1"/>
                          </a:solidFill>
                        </a:rPr>
                        <a:t> to follow</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1600" dirty="0" smtClean="0">
                          <a:solidFill>
                            <a:schemeClr val="tx1"/>
                          </a:solidFill>
                        </a:rPr>
                        <a:t>Investment</a:t>
                      </a:r>
                      <a:r>
                        <a:rPr lang="en-US" sz="1600" baseline="0" dirty="0" smtClean="0">
                          <a:solidFill>
                            <a:schemeClr val="tx1"/>
                          </a:solidFill>
                        </a:rPr>
                        <a:t> advisors</a:t>
                      </a:r>
                      <a:endParaRPr lang="en-US" sz="1600" dirty="0">
                        <a:solidFill>
                          <a:schemeClr val="tx1"/>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indent="0" algn="l" defTabSz="1019190" rtl="0" eaLnBrk="1" fontAlgn="auto" latinLnBrk="0" hangingPunct="1">
                        <a:lnSpc>
                          <a:spcPct val="100000"/>
                        </a:lnSpc>
                        <a:spcBef>
                          <a:spcPts val="0"/>
                        </a:spcBef>
                        <a:spcAft>
                          <a:spcPts val="0"/>
                        </a:spcAft>
                        <a:buClrTx/>
                        <a:buSzTx/>
                        <a:buFontTx/>
                        <a:buNone/>
                        <a:tabLst/>
                        <a:defRPr/>
                      </a:pPr>
                      <a:r>
                        <a:rPr lang="en-US" sz="1600" b="1" dirty="0" smtClean="0">
                          <a:solidFill>
                            <a:srgbClr val="009FDF"/>
                          </a:solidFill>
                        </a:rPr>
                        <a:t>Broad definition anticipated;</a:t>
                      </a:r>
                      <a:r>
                        <a:rPr lang="en-US" sz="1600" b="1" baseline="0" dirty="0" smtClean="0">
                          <a:solidFill>
                            <a:srgbClr val="009FDF"/>
                          </a:solidFill>
                        </a:rPr>
                        <a:t> </a:t>
                      </a:r>
                      <a:br>
                        <a:rPr lang="en-US" sz="1600" b="1" baseline="0" dirty="0" smtClean="0">
                          <a:solidFill>
                            <a:srgbClr val="009FDF"/>
                          </a:solidFill>
                        </a:rPr>
                      </a:br>
                      <a:r>
                        <a:rPr lang="en-US" sz="1600" b="1" baseline="0" dirty="0" smtClean="0">
                          <a:solidFill>
                            <a:srgbClr val="009FDF"/>
                          </a:solidFill>
                        </a:rPr>
                        <a:t>prepare for public comment period</a:t>
                      </a:r>
                      <a:endParaRPr lang="en-US" sz="1600" b="1" dirty="0" smtClean="0">
                        <a:solidFill>
                          <a:srgbClr val="009FDF"/>
                        </a:solidFill>
                      </a:endParaRPr>
                    </a:p>
                  </a:txBody>
                  <a:tcPr marL="54839" marR="54839" marT="20404" marB="2040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8" name="Content Placeholder 3"/>
          <p:cNvSpPr txBox="1">
            <a:spLocks/>
          </p:cNvSpPr>
          <p:nvPr/>
        </p:nvSpPr>
        <p:spPr>
          <a:xfrm>
            <a:off x="459581" y="5487194"/>
            <a:ext cx="9211665" cy="838200"/>
          </a:xfrm>
          <a:prstGeom prst="rect">
            <a:avLst/>
          </a:prstGeom>
          <a:solidFill>
            <a:schemeClr val="bg2">
              <a:lumMod val="20000"/>
              <a:lumOff val="80000"/>
            </a:schemeClr>
          </a:solidFill>
        </p:spPr>
        <p:txBody>
          <a:bodyPr vert="horz" lIns="0" tIns="0" rIns="0" bIns="0" rtlCol="0" anchor="ctr">
            <a:normAutofit/>
          </a:bodyPr>
          <a:lstStyle>
            <a:lvl1pPr marL="297264" indent="-297264" algn="l" defTabSz="1019190" rtl="0" eaLnBrk="1" latinLnBrk="0" hangingPunct="1">
              <a:spcBef>
                <a:spcPts val="334"/>
              </a:spcBef>
              <a:spcAft>
                <a:spcPts val="334"/>
              </a:spcAft>
              <a:buClr>
                <a:schemeClr val="tx2"/>
              </a:buClr>
              <a:buSzPct val="80000"/>
              <a:buFont typeface="Wingdings" panose="05000000000000000000" pitchFamily="2" charset="2"/>
              <a:buChar char="n"/>
              <a:defRPr sz="1400" kern="1200">
                <a:solidFill>
                  <a:schemeClr val="tx1"/>
                </a:solidFill>
                <a:latin typeface="+mn-lt"/>
                <a:ea typeface="+mn-ea"/>
                <a:cs typeface="+mn-cs"/>
              </a:defRPr>
            </a:lvl1pPr>
            <a:lvl2pPr marL="605144" indent="-307880" algn="l" defTabSz="1019190" rtl="0" eaLnBrk="1" latinLnBrk="0" hangingPunct="1">
              <a:spcBef>
                <a:spcPts val="334"/>
              </a:spcBef>
              <a:spcAft>
                <a:spcPts val="334"/>
              </a:spcAft>
              <a:buClr>
                <a:schemeClr val="bg2"/>
              </a:buClr>
              <a:buSzPct val="80000"/>
              <a:buFont typeface="Wingdings" panose="05000000000000000000" pitchFamily="2" charset="2"/>
              <a:buChar char="n"/>
              <a:defRPr sz="1200" kern="1200">
                <a:solidFill>
                  <a:schemeClr val="tx1"/>
                </a:solidFill>
                <a:latin typeface="+mn-lt"/>
                <a:ea typeface="+mn-ea"/>
                <a:cs typeface="+mn-cs"/>
              </a:defRPr>
            </a:lvl2pPr>
            <a:lvl3pPr marL="902408" indent="-297264" algn="l" defTabSz="1019190" rtl="0" eaLnBrk="1" latinLnBrk="0" hangingPunct="1">
              <a:spcBef>
                <a:spcPts val="334"/>
              </a:spcBef>
              <a:spcAft>
                <a:spcPts val="334"/>
              </a:spcAft>
              <a:buClr>
                <a:schemeClr val="bg2"/>
              </a:buClr>
              <a:buSzPct val="80000"/>
              <a:buFont typeface="Arial" panose="020B0604020202020204" pitchFamily="34" charset="0"/>
              <a:buChar char="–"/>
              <a:defRPr sz="1200" kern="1200">
                <a:solidFill>
                  <a:schemeClr val="tx1"/>
                </a:solidFill>
                <a:latin typeface="+mn-lt"/>
                <a:ea typeface="+mn-ea"/>
                <a:cs typeface="+mn-cs"/>
              </a:defRPr>
            </a:lvl3pPr>
            <a:lvl4pPr marL="1199672" indent="-297264" algn="l" defTabSz="1019190" rtl="0" eaLnBrk="1" latinLnBrk="0" hangingPunct="1">
              <a:spcBef>
                <a:spcPts val="334"/>
              </a:spcBef>
              <a:spcAft>
                <a:spcPts val="334"/>
              </a:spcAft>
              <a:buClr>
                <a:schemeClr val="bg2"/>
              </a:buClr>
              <a:buSzPct val="80000"/>
              <a:buFont typeface="Wingdings" panose="05000000000000000000" pitchFamily="2" charset="2"/>
              <a:buChar char="n"/>
              <a:defRPr sz="1200" kern="1200">
                <a:solidFill>
                  <a:schemeClr val="tx1"/>
                </a:solidFill>
                <a:latin typeface="+mn-lt"/>
                <a:ea typeface="+mn-ea"/>
                <a:cs typeface="+mn-cs"/>
              </a:defRPr>
            </a:lvl4pPr>
            <a:lvl5pPr marL="1496936" indent="-297264" algn="l" defTabSz="1019190" rtl="0" eaLnBrk="1" latinLnBrk="0" hangingPunct="1">
              <a:spcBef>
                <a:spcPts val="334"/>
              </a:spcBef>
              <a:spcAft>
                <a:spcPts val="334"/>
              </a:spcAft>
              <a:buClr>
                <a:schemeClr val="bg2"/>
              </a:buClr>
              <a:buSzPct val="80000"/>
              <a:buFont typeface="Arial" panose="020B0604020202020204" pitchFamily="34" charset="0"/>
              <a:buChar char="–"/>
              <a:defRPr sz="1200" kern="1200">
                <a:solidFill>
                  <a:schemeClr val="tx1"/>
                </a:solidFill>
                <a:latin typeface="+mn-lt"/>
                <a:ea typeface="+mn-ea"/>
                <a:cs typeface="+mn-cs"/>
              </a:defRPr>
            </a:lvl5pPr>
            <a:lvl6pPr marL="2802773"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2368"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1963"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1559" indent="-254798" algn="l" defTabSz="10191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sz="1600" b="1" dirty="0" smtClean="0">
                <a:solidFill>
                  <a:schemeClr val="tx2"/>
                </a:solidFill>
              </a:rPr>
              <a:t>Proponents argue current rules are outdated and do not sufficiently protect investors</a:t>
            </a:r>
          </a:p>
          <a:p>
            <a:r>
              <a:rPr lang="en-US" sz="1600" b="1" dirty="0" smtClean="0">
                <a:solidFill>
                  <a:schemeClr val="tx2"/>
                </a:solidFill>
              </a:rPr>
              <a:t>Opponents fear the rules may be </a:t>
            </a:r>
            <a:r>
              <a:rPr lang="en-US" sz="1600" b="1" dirty="0">
                <a:solidFill>
                  <a:schemeClr val="tx2"/>
                </a:solidFill>
              </a:rPr>
              <a:t>too restrictive </a:t>
            </a:r>
            <a:r>
              <a:rPr lang="en-US" sz="1600" b="1" dirty="0" smtClean="0">
                <a:solidFill>
                  <a:schemeClr val="tx2"/>
                </a:solidFill>
              </a:rPr>
              <a:t>and may </a:t>
            </a:r>
            <a:r>
              <a:rPr lang="en-US" sz="1600" b="1" dirty="0">
                <a:solidFill>
                  <a:schemeClr val="tx2"/>
                </a:solidFill>
              </a:rPr>
              <a:t>rule out certain </a:t>
            </a:r>
            <a:r>
              <a:rPr lang="en-US" sz="1600" b="1" dirty="0" smtClean="0">
                <a:solidFill>
                  <a:schemeClr val="tx2"/>
                </a:solidFill>
              </a:rPr>
              <a:t>advisor compensation </a:t>
            </a:r>
            <a:r>
              <a:rPr lang="en-US" sz="1600" b="1" dirty="0">
                <a:solidFill>
                  <a:schemeClr val="tx2"/>
                </a:solidFill>
              </a:rPr>
              <a:t>methods and </a:t>
            </a:r>
            <a:r>
              <a:rPr lang="en-US" sz="1600" b="1" dirty="0" smtClean="0">
                <a:solidFill>
                  <a:schemeClr val="tx2"/>
                </a:solidFill>
              </a:rPr>
              <a:t>reduce investors</a:t>
            </a:r>
            <a:r>
              <a:rPr lang="en-US" sz="1600" b="1" dirty="0">
                <a:solidFill>
                  <a:schemeClr val="tx2"/>
                </a:solidFill>
              </a:rPr>
              <a:t>’ access to financial advice  </a:t>
            </a:r>
          </a:p>
        </p:txBody>
      </p:sp>
      <p:sp>
        <p:nvSpPr>
          <p:cNvPr id="9" name="Text Placeholder 3"/>
          <p:cNvSpPr>
            <a:spLocks noGrp="1"/>
          </p:cNvSpPr>
          <p:nvPr>
            <p:ph type="body" sz="quarter" idx="10"/>
          </p:nvPr>
        </p:nvSpPr>
        <p:spPr>
          <a:xfrm>
            <a:off x="422524" y="69604"/>
            <a:ext cx="4975138" cy="217743"/>
          </a:xfrm>
        </p:spPr>
        <p:txBody>
          <a:bodyPr/>
          <a:lstStyle/>
          <a:p>
            <a:r>
              <a:rPr lang="en-GB" dirty="0" smtClean="0"/>
              <a:t>Washington Watch</a:t>
            </a:r>
            <a:endParaRPr lang="en-GB" dirty="0"/>
          </a:p>
        </p:txBody>
      </p:sp>
      <p:sp>
        <p:nvSpPr>
          <p:cNvPr id="10" name="Rectangle 3"/>
          <p:cNvSpPr>
            <a:spLocks noChangeArrowheads="1"/>
          </p:cNvSpPr>
          <p:nvPr/>
        </p:nvSpPr>
        <p:spPr bwMode="auto">
          <a:xfrm>
            <a:off x="383381" y="7468394"/>
            <a:ext cx="539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00"/>
              </a:spcBef>
              <a:defRPr/>
            </a:pPr>
            <a:r>
              <a:rPr lang="en-US" altLang="en-US" sz="900" dirty="0" smtClean="0">
                <a:solidFill>
                  <a:srgbClr val="002060"/>
                </a:solidFill>
              </a:rPr>
              <a:t>© 2015 Columbia Management Investment Advisers, LLC. All rights reserved.</a:t>
            </a:r>
          </a:p>
        </p:txBody>
      </p:sp>
    </p:spTree>
    <p:extLst>
      <p:ext uri="{BB962C8B-B14F-4D97-AF65-F5344CB8AC3E}">
        <p14:creationId xmlns:p14="http://schemas.microsoft.com/office/powerpoint/2010/main" val="2301084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5410_CTI Learning Center template">
  <a:themeElements>
    <a:clrScheme name="CTI">
      <a:dk1>
        <a:sysClr val="windowText" lastClr="000000"/>
      </a:dk1>
      <a:lt1>
        <a:sysClr val="window" lastClr="FFFFFF"/>
      </a:lt1>
      <a:dk2>
        <a:srgbClr val="003F6B"/>
      </a:dk2>
      <a:lt2>
        <a:srgbClr val="009FDF"/>
      </a:lt2>
      <a:accent1>
        <a:srgbClr val="97999B"/>
      </a:accent1>
      <a:accent2>
        <a:srgbClr val="74D2E7"/>
      </a:accent2>
      <a:accent3>
        <a:srgbClr val="AD96DC"/>
      </a:accent3>
      <a:accent4>
        <a:srgbClr val="AEB962"/>
      </a:accent4>
      <a:accent5>
        <a:srgbClr val="FFB500"/>
      </a:accent5>
      <a:accent6>
        <a:srgbClr val="B97000"/>
      </a:accent6>
      <a:hlink>
        <a:srgbClr val="84344E"/>
      </a:hlink>
      <a:folHlink>
        <a:srgbClr val="D0006F"/>
      </a:folHlink>
    </a:clrScheme>
    <a:fontScheme name="CT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5410_CTI Learning Center template</Template>
  <TotalTime>872</TotalTime>
  <Words>8883</Words>
  <Application>Microsoft Office PowerPoint</Application>
  <PresentationFormat>Custom</PresentationFormat>
  <Paragraphs>739</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5410_CTI Learning Center template</vt:lpstr>
      <vt:lpstr>Washington Watch</vt:lpstr>
      <vt:lpstr>Course overview</vt:lpstr>
      <vt:lpstr>Value proposition</vt:lpstr>
      <vt:lpstr>DOL enforcement update</vt:lpstr>
      <vt:lpstr>DOL 2014 enforcement results1</vt:lpstr>
      <vt:lpstr>DOL 2015 enforcement priorities1</vt:lpstr>
      <vt:lpstr>DOL 2015 enforcement projects1</vt:lpstr>
      <vt:lpstr>DOL Regulations</vt:lpstr>
      <vt:lpstr>“Conflict of Interest Rule — Investment Advice”</vt:lpstr>
      <vt:lpstr>Brokerage windows</vt:lpstr>
      <vt:lpstr>Defined contribution plan benefit statements</vt:lpstr>
      <vt:lpstr>Revised Form 5500 series of returns</vt:lpstr>
      <vt:lpstr>Participant fee disclosures</vt:lpstr>
      <vt:lpstr>Service provider fee disclosures</vt:lpstr>
      <vt:lpstr>Target date funds (TDFs)</vt:lpstr>
      <vt:lpstr>Defined benefit plan annual funding notice</vt:lpstr>
      <vt:lpstr>Abandoned plans program</vt:lpstr>
      <vt:lpstr>Voluntary Fiduciary Correction Program</vt:lpstr>
      <vt:lpstr>IRS Priorities</vt:lpstr>
      <vt:lpstr>My Retirement Accounts (myRAs)</vt:lpstr>
      <vt:lpstr>One rollover per IRA rule</vt:lpstr>
      <vt:lpstr>Invalid Social Security numbers (SSNs)</vt:lpstr>
      <vt:lpstr>Top 10 IRS compliance issues</vt:lpstr>
      <vt:lpstr>Updated plan sponsor correction programs</vt:lpstr>
      <vt:lpstr>Forms 5500-EZ</vt:lpstr>
      <vt:lpstr>“PPA restatement period” for pre-approved DC plans</vt:lpstr>
      <vt:lpstr>Longevity annuities</vt:lpstr>
      <vt:lpstr>Trends</vt:lpstr>
      <vt:lpstr>Rollover practices will remain under scrutiny</vt:lpstr>
      <vt:lpstr>Rollover practices will remain under scrutiny</vt:lpstr>
      <vt:lpstr>PBGC premium increases</vt:lpstr>
      <vt:lpstr>Defined benefit plan de-risking</vt:lpstr>
      <vt:lpstr>Defined benefit plan de-risking</vt:lpstr>
      <vt:lpstr>Tax-Free 401(k)-to-Roth IRA conversions</vt:lpstr>
      <vt:lpstr>New retirement savings proposals</vt:lpstr>
      <vt:lpstr>2016 budget proposal</vt:lpstr>
      <vt:lpstr>2016 budget proposal</vt:lpstr>
      <vt:lpstr>Summary</vt:lpstr>
      <vt:lpstr>Investment Considerations</vt:lpstr>
    </vt:vector>
  </TitlesOfParts>
  <Company>Ameriprise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 / Fund Name Name Surname – Fund Manager</dc:title>
  <dc:creator>Rose Koltes</dc:creator>
  <cp:lastModifiedBy>Susan</cp:lastModifiedBy>
  <cp:revision>111</cp:revision>
  <cp:lastPrinted>2015-03-17T20:49:50Z</cp:lastPrinted>
  <dcterms:created xsi:type="dcterms:W3CDTF">2015-02-19T20:34:29Z</dcterms:created>
  <dcterms:modified xsi:type="dcterms:W3CDTF">2015-11-07T23:01:55Z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